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1" r:id="rId2"/>
    <p:sldMasterId id="2147483674" r:id="rId3"/>
  </p:sldMasterIdLst>
  <p:notesMasterIdLst>
    <p:notesMasterId r:id="rId91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334" r:id="rId82"/>
    <p:sldId id="335" r:id="rId83"/>
    <p:sldId id="336" r:id="rId84"/>
    <p:sldId id="337" r:id="rId85"/>
    <p:sldId id="338" r:id="rId86"/>
    <p:sldId id="339" r:id="rId87"/>
    <p:sldId id="340" r:id="rId88"/>
    <p:sldId id="341" r:id="rId89"/>
    <p:sldId id="342" r:id="rId90"/>
  </p:sldIdLst>
  <p:sldSz cx="9144000" cy="5057775"/>
  <p:notesSz cx="6797675" cy="99266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59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006CB5"/>
    <a:srgbClr val="53AD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>
  <a:tblStyle styleId="{A1A6B25C-719E-4448-A18A-FF6DDCC66191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775F53B-2DCA-4D54-98AF-3F9F63715DFD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</a:tcStyle>
    </a:band1H>
    <a:band2H>
      <a:tcTxStyle/>
      <a:tcStyle>
        <a:tcBdr/>
      </a:tcStyle>
    </a:band2H>
    <a:band1V>
      <a:tcTxStyle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1V>
    <a:band2V>
      <a:tcTxStyle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253154F-639E-4B59-A823-F8C7BA4BF1D6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90" y="972"/>
      </p:cViewPr>
      <p:guideLst>
        <p:guide orient="horz" pos="159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tableStyles" Target="tableStyle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4813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2863" y="0"/>
            <a:ext cx="2944812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31338"/>
            <a:ext cx="2944813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2863" y="9431338"/>
            <a:ext cx="2944812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s-PE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‹Nº›</a:t>
            </a:fld>
            <a:endParaRPr sz="1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:notes"/>
          <p:cNvSpPr txBox="1">
            <a:spLocks noGrp="1"/>
          </p:cNvSpPr>
          <p:nvPr>
            <p:ph type="sldNum" idx="12"/>
          </p:nvPr>
        </p:nvSpPr>
        <p:spPr>
          <a:xfrm>
            <a:off x="3852863" y="9431338"/>
            <a:ext cx="2944812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s-PE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fld>
            <a:endParaRPr sz="1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4" name="Google Shape;17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5" name="Google Shape;175;p1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9:notes"/>
          <p:cNvSpPr txBox="1">
            <a:spLocks noGrp="1"/>
          </p:cNvSpPr>
          <p:nvPr>
            <p:ph type="sldNum" idx="12"/>
          </p:nvPr>
        </p:nvSpPr>
        <p:spPr>
          <a:xfrm>
            <a:off x="3852863" y="9431338"/>
            <a:ext cx="2944812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s-PE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fld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0" name="Google Shape;29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1" name="Google Shape;291;p9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0:notes"/>
          <p:cNvSpPr txBox="1">
            <a:spLocks noGrp="1"/>
          </p:cNvSpPr>
          <p:nvPr>
            <p:ph type="sldNum" idx="12"/>
          </p:nvPr>
        </p:nvSpPr>
        <p:spPr>
          <a:xfrm>
            <a:off x="3852863" y="9431338"/>
            <a:ext cx="2944812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s-PE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</a:t>
            </a:fld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0" name="Google Shape;31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1" name="Google Shape;311;p10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1:notes"/>
          <p:cNvSpPr txBox="1">
            <a:spLocks noGrp="1"/>
          </p:cNvSpPr>
          <p:nvPr>
            <p:ph type="sldNum" idx="12"/>
          </p:nvPr>
        </p:nvSpPr>
        <p:spPr>
          <a:xfrm>
            <a:off x="3852863" y="9431338"/>
            <a:ext cx="2944812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s-PE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</a:t>
            </a:fld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4" name="Google Shape;33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5" name="Google Shape;335;p11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2:notes"/>
          <p:cNvSpPr txBox="1">
            <a:spLocks noGrp="1"/>
          </p:cNvSpPr>
          <p:nvPr>
            <p:ph type="sldNum" idx="12"/>
          </p:nvPr>
        </p:nvSpPr>
        <p:spPr>
          <a:xfrm>
            <a:off x="3852863" y="9431338"/>
            <a:ext cx="2944812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s-PE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13</a:t>
            </a:fld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3" name="Google Shape;34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4" name="Google Shape;344;p12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3:notes"/>
          <p:cNvSpPr txBox="1">
            <a:spLocks noGrp="1"/>
          </p:cNvSpPr>
          <p:nvPr>
            <p:ph type="sldNum" idx="12"/>
          </p:nvPr>
        </p:nvSpPr>
        <p:spPr>
          <a:xfrm>
            <a:off x="3852863" y="9431338"/>
            <a:ext cx="2944812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s-PE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14</a:t>
            </a:fld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7" name="Google Shape;35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8" name="Google Shape;358;p13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4:notes"/>
          <p:cNvSpPr txBox="1">
            <a:spLocks noGrp="1"/>
          </p:cNvSpPr>
          <p:nvPr>
            <p:ph type="sldNum" idx="12"/>
          </p:nvPr>
        </p:nvSpPr>
        <p:spPr>
          <a:xfrm>
            <a:off x="3852863" y="9431338"/>
            <a:ext cx="2944812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s-PE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15</a:t>
            </a:fld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5" name="Google Shape;36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6" name="Google Shape;366;p14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5:notes"/>
          <p:cNvSpPr txBox="1">
            <a:spLocks noGrp="1"/>
          </p:cNvSpPr>
          <p:nvPr>
            <p:ph type="sldNum" idx="12"/>
          </p:nvPr>
        </p:nvSpPr>
        <p:spPr>
          <a:xfrm>
            <a:off x="3852863" y="9431338"/>
            <a:ext cx="2944812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s-PE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</a:t>
            </a:fld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4" name="Google Shape;37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5" name="Google Shape;375;p15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6:notes"/>
          <p:cNvSpPr txBox="1">
            <a:spLocks noGrp="1"/>
          </p:cNvSpPr>
          <p:nvPr>
            <p:ph type="sldNum" idx="12"/>
          </p:nvPr>
        </p:nvSpPr>
        <p:spPr>
          <a:xfrm>
            <a:off x="3852863" y="9431338"/>
            <a:ext cx="2944812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s-PE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17</a:t>
            </a:fld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2" name="Google Shape;38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3" name="Google Shape;383;p16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7:notes"/>
          <p:cNvSpPr txBox="1">
            <a:spLocks noGrp="1"/>
          </p:cNvSpPr>
          <p:nvPr>
            <p:ph type="sldNum" idx="12"/>
          </p:nvPr>
        </p:nvSpPr>
        <p:spPr>
          <a:xfrm>
            <a:off x="3852863" y="9431338"/>
            <a:ext cx="2944812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s-PE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18</a:t>
            </a:fld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1" name="Google Shape;39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2" name="Google Shape;392;p17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8:notes"/>
          <p:cNvSpPr txBox="1">
            <a:spLocks noGrp="1"/>
          </p:cNvSpPr>
          <p:nvPr>
            <p:ph type="sldNum" idx="12"/>
          </p:nvPr>
        </p:nvSpPr>
        <p:spPr>
          <a:xfrm>
            <a:off x="3852863" y="9431338"/>
            <a:ext cx="2944812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s-PE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</a:t>
            </a:fld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9" name="Google Shape;39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0" name="Google Shape;400;p18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419c39689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419c396891_0_0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800" cy="4465500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g419c396891_0_0:notes"/>
          <p:cNvSpPr txBox="1">
            <a:spLocks noGrp="1"/>
          </p:cNvSpPr>
          <p:nvPr>
            <p:ph type="sldNum" idx="12"/>
          </p:nvPr>
        </p:nvSpPr>
        <p:spPr>
          <a:xfrm>
            <a:off x="3852863" y="9431338"/>
            <a:ext cx="2944800" cy="495300"/>
          </a:xfrm>
          <a:prstGeom prst="rect">
            <a:avLst/>
          </a:prstGeom>
        </p:spPr>
        <p:txBody>
          <a:bodyPr spcFirstLastPara="1" wrap="square" lIns="95525" tIns="47750" rIns="95525" bIns="477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s-PE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9:notes"/>
          <p:cNvSpPr txBox="1">
            <a:spLocks noGrp="1"/>
          </p:cNvSpPr>
          <p:nvPr>
            <p:ph type="sldNum" idx="12"/>
          </p:nvPr>
        </p:nvSpPr>
        <p:spPr>
          <a:xfrm>
            <a:off x="3852863" y="9431338"/>
            <a:ext cx="2944812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s-PE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</a:t>
            </a:fld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7" name="Google Shape;40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8" name="Google Shape;408;p19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0:notes"/>
          <p:cNvSpPr txBox="1">
            <a:spLocks noGrp="1"/>
          </p:cNvSpPr>
          <p:nvPr>
            <p:ph type="sldNum" idx="12"/>
          </p:nvPr>
        </p:nvSpPr>
        <p:spPr>
          <a:xfrm>
            <a:off x="3852863" y="9431338"/>
            <a:ext cx="2944812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s-PE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21</a:t>
            </a:fld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5" name="Google Shape;41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6" name="Google Shape;416;p20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1:notes"/>
          <p:cNvSpPr txBox="1">
            <a:spLocks noGrp="1"/>
          </p:cNvSpPr>
          <p:nvPr>
            <p:ph type="sldNum" idx="12"/>
          </p:nvPr>
        </p:nvSpPr>
        <p:spPr>
          <a:xfrm>
            <a:off x="3852863" y="9431338"/>
            <a:ext cx="2944812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s-PE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22</a:t>
            </a:fld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3" name="Google Shape;42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4" name="Google Shape;424;p21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2:notes"/>
          <p:cNvSpPr txBox="1">
            <a:spLocks noGrp="1"/>
          </p:cNvSpPr>
          <p:nvPr>
            <p:ph type="sldNum" idx="12"/>
          </p:nvPr>
        </p:nvSpPr>
        <p:spPr>
          <a:xfrm>
            <a:off x="3852863" y="9431338"/>
            <a:ext cx="2944812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s-PE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23</a:t>
            </a:fld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1" name="Google Shape;43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2" name="Google Shape;432;p22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23:notes"/>
          <p:cNvSpPr txBox="1">
            <a:spLocks noGrp="1"/>
          </p:cNvSpPr>
          <p:nvPr>
            <p:ph type="sldNum" idx="12"/>
          </p:nvPr>
        </p:nvSpPr>
        <p:spPr>
          <a:xfrm>
            <a:off x="3852863" y="9431338"/>
            <a:ext cx="2944812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s-PE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24</a:t>
            </a:fld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9" name="Google Shape;43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0" name="Google Shape;440;p23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47" name="Google Shape;447;p24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Impacto que va a generar el desarrollo e nuestros productos o servicios en el entorno social, y medio ambiental, así como las medidas que llevaremos a cabo para mejorar estos aspectos.</a:t>
            </a:r>
            <a:endParaRPr/>
          </a:p>
        </p:txBody>
      </p:sp>
      <p:sp>
        <p:nvSpPr>
          <p:cNvPr id="448" name="Google Shape;448;p24:notes"/>
          <p:cNvSpPr txBox="1">
            <a:spLocks noGrp="1"/>
          </p:cNvSpPr>
          <p:nvPr>
            <p:ph type="sldNum" idx="12"/>
          </p:nvPr>
        </p:nvSpPr>
        <p:spPr>
          <a:xfrm>
            <a:off x="3852863" y="9431338"/>
            <a:ext cx="2944812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s-PE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54" name="Google Shape;454;p25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25:notes"/>
          <p:cNvSpPr txBox="1">
            <a:spLocks noGrp="1"/>
          </p:cNvSpPr>
          <p:nvPr>
            <p:ph type="sldNum" idx="12"/>
          </p:nvPr>
        </p:nvSpPr>
        <p:spPr>
          <a:xfrm>
            <a:off x="3852863" y="9431338"/>
            <a:ext cx="2944812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s-PE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63" name="Google Shape;463;p26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26:notes"/>
          <p:cNvSpPr txBox="1">
            <a:spLocks noGrp="1"/>
          </p:cNvSpPr>
          <p:nvPr>
            <p:ph type="sldNum" idx="12"/>
          </p:nvPr>
        </p:nvSpPr>
        <p:spPr>
          <a:xfrm>
            <a:off x="3852863" y="9431338"/>
            <a:ext cx="2944812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s-PE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27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28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:notes"/>
          <p:cNvSpPr txBox="1">
            <a:spLocks noGrp="1"/>
          </p:cNvSpPr>
          <p:nvPr>
            <p:ph type="sldNum" idx="12"/>
          </p:nvPr>
        </p:nvSpPr>
        <p:spPr>
          <a:xfrm>
            <a:off x="3852863" y="9431338"/>
            <a:ext cx="2944812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s-PE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fld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9" name="Google Shape;1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0" name="Google Shape;190;p2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9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94" name="Google Shape;494;p30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30:notes"/>
          <p:cNvSpPr txBox="1">
            <a:spLocks noGrp="1"/>
          </p:cNvSpPr>
          <p:nvPr>
            <p:ph type="sldNum" idx="12"/>
          </p:nvPr>
        </p:nvSpPr>
        <p:spPr>
          <a:xfrm>
            <a:off x="3852863" y="9431338"/>
            <a:ext cx="2944812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s-PE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31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32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33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34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39" name="Google Shape;539;p35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</a:pPr>
            <a:r>
              <a:rPr lang="es-PE" sz="1200"/>
              <a:t>*Para trabajar este punto se puede usar el mapa de empatía/propuesta de valor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35:notes"/>
          <p:cNvSpPr txBox="1">
            <a:spLocks noGrp="1"/>
          </p:cNvSpPr>
          <p:nvPr>
            <p:ph type="sldNum" idx="12"/>
          </p:nvPr>
        </p:nvSpPr>
        <p:spPr>
          <a:xfrm>
            <a:off x="3852863" y="9431338"/>
            <a:ext cx="2944812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s-PE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36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52" name="Google Shape;552;p37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37:notes"/>
          <p:cNvSpPr txBox="1">
            <a:spLocks noGrp="1"/>
          </p:cNvSpPr>
          <p:nvPr>
            <p:ph type="sldNum" idx="12"/>
          </p:nvPr>
        </p:nvSpPr>
        <p:spPr>
          <a:xfrm>
            <a:off x="3852863" y="9431338"/>
            <a:ext cx="2944812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s-PE"/>
              <a:t>38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38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:notes"/>
          <p:cNvSpPr txBox="1">
            <a:spLocks noGrp="1"/>
          </p:cNvSpPr>
          <p:nvPr>
            <p:ph type="sldNum" idx="12"/>
          </p:nvPr>
        </p:nvSpPr>
        <p:spPr>
          <a:xfrm>
            <a:off x="3852863" y="9431338"/>
            <a:ext cx="2944812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s-PE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fld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1" name="Google Shape;2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2" name="Google Shape;202;p3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39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40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41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42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85" name="Google Shape;585;p43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43:notes"/>
          <p:cNvSpPr txBox="1">
            <a:spLocks noGrp="1"/>
          </p:cNvSpPr>
          <p:nvPr>
            <p:ph type="sldNum" idx="12"/>
          </p:nvPr>
        </p:nvSpPr>
        <p:spPr>
          <a:xfrm>
            <a:off x="3852863" y="9431338"/>
            <a:ext cx="2944812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s-PE"/>
              <a:t>44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44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45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46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7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48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:notes"/>
          <p:cNvSpPr txBox="1">
            <a:spLocks noGrp="1"/>
          </p:cNvSpPr>
          <p:nvPr>
            <p:ph type="sldNum" idx="12"/>
          </p:nvPr>
        </p:nvSpPr>
        <p:spPr>
          <a:xfrm>
            <a:off x="3852863" y="9431338"/>
            <a:ext cx="2944812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s-PE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fld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2" name="Google Shape;21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3" name="Google Shape;213;p4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49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50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51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52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53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54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55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56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57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58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:notes"/>
          <p:cNvSpPr txBox="1">
            <a:spLocks noGrp="1"/>
          </p:cNvSpPr>
          <p:nvPr>
            <p:ph type="sldNum" idx="12"/>
          </p:nvPr>
        </p:nvSpPr>
        <p:spPr>
          <a:xfrm>
            <a:off x="3852863" y="9431338"/>
            <a:ext cx="2944812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s-PE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</a:t>
            </a:fld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0" name="Google Shape;22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1" name="Google Shape;221;p5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59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60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61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62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63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64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65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66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67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68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6:notes"/>
          <p:cNvSpPr txBox="1">
            <a:spLocks noGrp="1"/>
          </p:cNvSpPr>
          <p:nvPr>
            <p:ph type="sldNum" idx="12"/>
          </p:nvPr>
        </p:nvSpPr>
        <p:spPr>
          <a:xfrm>
            <a:off x="3852863" y="9431338"/>
            <a:ext cx="2944812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s-PE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fld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4" name="Google Shape;24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5" name="Google Shape;245;p6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69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70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71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72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73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74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75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76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77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78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819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7:notes"/>
          <p:cNvSpPr txBox="1">
            <a:spLocks noGrp="1"/>
          </p:cNvSpPr>
          <p:nvPr>
            <p:ph type="sldNum" idx="12"/>
          </p:nvPr>
        </p:nvSpPr>
        <p:spPr>
          <a:xfrm>
            <a:off x="3852863" y="9431338"/>
            <a:ext cx="2944812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s-PE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fld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2" name="Google Shape;25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3" name="Google Shape;253;p7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79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6" name="Google Shape;826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80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81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82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83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84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85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86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8:notes"/>
          <p:cNvSpPr txBox="1">
            <a:spLocks noGrp="1"/>
          </p:cNvSpPr>
          <p:nvPr>
            <p:ph type="sldNum" idx="12"/>
          </p:nvPr>
        </p:nvSpPr>
        <p:spPr>
          <a:xfrm>
            <a:off x="3852863" y="9431338"/>
            <a:ext cx="2944812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s-PE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fld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5" name="Google Shape;27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4538"/>
            <a:ext cx="67294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6" name="Google Shape;276;p8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8"/>
          <p:cNvSpPr txBox="1">
            <a:spLocks noGrp="1"/>
          </p:cNvSpPr>
          <p:nvPr>
            <p:ph type="title"/>
          </p:nvPr>
        </p:nvSpPr>
        <p:spPr>
          <a:xfrm>
            <a:off x="479426" y="551633"/>
            <a:ext cx="8207375" cy="743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88"/>
          <p:cNvSpPr txBox="1">
            <a:spLocks noGrp="1"/>
          </p:cNvSpPr>
          <p:nvPr>
            <p:ph type="body" idx="1"/>
          </p:nvPr>
        </p:nvSpPr>
        <p:spPr>
          <a:xfrm>
            <a:off x="479425" y="1360558"/>
            <a:ext cx="8229600" cy="3337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.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7"/>
          <p:cNvSpPr txBox="1">
            <a:spLocks noGrp="1"/>
          </p:cNvSpPr>
          <p:nvPr>
            <p:ph type="title"/>
          </p:nvPr>
        </p:nvSpPr>
        <p:spPr>
          <a:xfrm rot="5400000">
            <a:off x="5548352" y="1673993"/>
            <a:ext cx="421949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7"/>
          <p:cNvSpPr txBox="1">
            <a:spLocks noGrp="1"/>
          </p:cNvSpPr>
          <p:nvPr>
            <p:ph type="body" idx="1"/>
          </p:nvPr>
        </p:nvSpPr>
        <p:spPr>
          <a:xfrm rot="5400000">
            <a:off x="1357352" y="-307207"/>
            <a:ext cx="421949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.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9pPr>
          </a:lstStyle>
          <a:p>
            <a:endParaRPr/>
          </a:p>
        </p:txBody>
      </p:sp>
      <p:sp>
        <p:nvSpPr>
          <p:cNvPr id="54" name="Google Shape;54;p97"/>
          <p:cNvSpPr txBox="1">
            <a:spLocks noGrp="1"/>
          </p:cNvSpPr>
          <p:nvPr>
            <p:ph type="sldNum" idx="12"/>
          </p:nvPr>
        </p:nvSpPr>
        <p:spPr>
          <a:xfrm>
            <a:off x="8534401" y="4889182"/>
            <a:ext cx="587375" cy="2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" type="objOnly">
  <p:cSld name="OBJECT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8"/>
          <p:cNvSpPr txBox="1">
            <a:spLocks noGrp="1"/>
          </p:cNvSpPr>
          <p:nvPr>
            <p:ph type="body" idx="1"/>
          </p:nvPr>
        </p:nvSpPr>
        <p:spPr>
          <a:xfrm>
            <a:off x="457200" y="563969"/>
            <a:ext cx="8229600" cy="4219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.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9pPr>
          </a:lstStyle>
          <a:p>
            <a:endParaRPr/>
          </a:p>
        </p:txBody>
      </p:sp>
      <p:sp>
        <p:nvSpPr>
          <p:cNvPr id="57" name="Google Shape;57;p98"/>
          <p:cNvSpPr txBox="1">
            <a:spLocks noGrp="1"/>
          </p:cNvSpPr>
          <p:nvPr>
            <p:ph type="sldNum" idx="12"/>
          </p:nvPr>
        </p:nvSpPr>
        <p:spPr>
          <a:xfrm>
            <a:off x="8534401" y="4889182"/>
            <a:ext cx="587375" cy="2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, texto y 2 objetos" type="txAndTwoObj">
  <p:cSld name="TEXT_AND_TWO_OBJECTS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9"/>
          <p:cNvSpPr txBox="1">
            <a:spLocks noGrp="1"/>
          </p:cNvSpPr>
          <p:nvPr>
            <p:ph type="title"/>
          </p:nvPr>
        </p:nvSpPr>
        <p:spPr>
          <a:xfrm>
            <a:off x="468314" y="592945"/>
            <a:ext cx="8207375" cy="743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9"/>
          <p:cNvSpPr txBox="1">
            <a:spLocks noGrp="1"/>
          </p:cNvSpPr>
          <p:nvPr>
            <p:ph type="body" idx="1"/>
          </p:nvPr>
        </p:nvSpPr>
        <p:spPr>
          <a:xfrm>
            <a:off x="457200" y="1474544"/>
            <a:ext cx="4038600" cy="3337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Calibri"/>
              <a:buChar char="•"/>
              <a:defRPr sz="20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Char char="–"/>
              <a:defRPr sz="20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SzPts val="2000"/>
              <a:buChar char=".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SzPts val="2000"/>
              <a:buChar char="­"/>
              <a:defRPr sz="20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9pPr>
          </a:lstStyle>
          <a:p>
            <a:endParaRPr/>
          </a:p>
        </p:txBody>
      </p:sp>
      <p:sp>
        <p:nvSpPr>
          <p:cNvPr id="61" name="Google Shape;61;p99"/>
          <p:cNvSpPr txBox="1">
            <a:spLocks noGrp="1"/>
          </p:cNvSpPr>
          <p:nvPr>
            <p:ph type="body" idx="2"/>
          </p:nvPr>
        </p:nvSpPr>
        <p:spPr>
          <a:xfrm>
            <a:off x="4648200" y="1474544"/>
            <a:ext cx="4038600" cy="1612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.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9pPr>
          </a:lstStyle>
          <a:p>
            <a:endParaRPr/>
          </a:p>
        </p:txBody>
      </p:sp>
      <p:sp>
        <p:nvSpPr>
          <p:cNvPr id="62" name="Google Shape;62;p99"/>
          <p:cNvSpPr txBox="1">
            <a:spLocks noGrp="1"/>
          </p:cNvSpPr>
          <p:nvPr>
            <p:ph type="body" idx="3"/>
          </p:nvPr>
        </p:nvSpPr>
        <p:spPr>
          <a:xfrm>
            <a:off x="4648200" y="3199105"/>
            <a:ext cx="4038600" cy="1613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.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9pPr>
          </a:lstStyle>
          <a:p>
            <a:endParaRPr/>
          </a:p>
        </p:txBody>
      </p:sp>
      <p:sp>
        <p:nvSpPr>
          <p:cNvPr id="63" name="Google Shape;63;p99"/>
          <p:cNvSpPr txBox="1">
            <a:spLocks noGrp="1"/>
          </p:cNvSpPr>
          <p:nvPr>
            <p:ph type="sldNum" idx="12"/>
          </p:nvPr>
        </p:nvSpPr>
        <p:spPr>
          <a:xfrm>
            <a:off x="8534401" y="4889182"/>
            <a:ext cx="587375" cy="2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01"/>
          <p:cNvSpPr txBox="1">
            <a:spLocks noGrp="1"/>
          </p:cNvSpPr>
          <p:nvPr>
            <p:ph type="title"/>
          </p:nvPr>
        </p:nvSpPr>
        <p:spPr>
          <a:xfrm>
            <a:off x="479426" y="551633"/>
            <a:ext cx="8207375" cy="743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1"/>
          <p:cNvSpPr txBox="1">
            <a:spLocks noGrp="1"/>
          </p:cNvSpPr>
          <p:nvPr>
            <p:ph type="body" idx="1"/>
          </p:nvPr>
        </p:nvSpPr>
        <p:spPr>
          <a:xfrm>
            <a:off x="479425" y="1360558"/>
            <a:ext cx="8229600" cy="3337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.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2"/>
          <p:cNvSpPr txBox="1">
            <a:spLocks noGrp="1"/>
          </p:cNvSpPr>
          <p:nvPr>
            <p:ph type="title"/>
          </p:nvPr>
        </p:nvSpPr>
        <p:spPr>
          <a:xfrm>
            <a:off x="722313" y="3250089"/>
            <a:ext cx="7772400" cy="1004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02"/>
          <p:cNvSpPr txBox="1">
            <a:spLocks noGrp="1"/>
          </p:cNvSpPr>
          <p:nvPr>
            <p:ph type="body" idx="1"/>
          </p:nvPr>
        </p:nvSpPr>
        <p:spPr>
          <a:xfrm>
            <a:off x="722313" y="2143701"/>
            <a:ext cx="7772400" cy="1106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800"/>
              <a:buFont typeface="Calibri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75" name="Google Shape;75;p102"/>
          <p:cNvSpPr txBox="1">
            <a:spLocks noGrp="1"/>
          </p:cNvSpPr>
          <p:nvPr>
            <p:ph type="sldNum" idx="12"/>
          </p:nvPr>
        </p:nvSpPr>
        <p:spPr>
          <a:xfrm>
            <a:off x="8534401" y="4889182"/>
            <a:ext cx="587375" cy="2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03"/>
          <p:cNvSpPr txBox="1">
            <a:spLocks noGrp="1"/>
          </p:cNvSpPr>
          <p:nvPr>
            <p:ph type="title"/>
          </p:nvPr>
        </p:nvSpPr>
        <p:spPr>
          <a:xfrm>
            <a:off x="468313" y="734822"/>
            <a:ext cx="8207375" cy="743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03"/>
          <p:cNvSpPr txBox="1">
            <a:spLocks noGrp="1"/>
          </p:cNvSpPr>
          <p:nvPr>
            <p:ph type="body" idx="1"/>
          </p:nvPr>
        </p:nvSpPr>
        <p:spPr>
          <a:xfrm>
            <a:off x="446087" y="1458013"/>
            <a:ext cx="4038600" cy="3337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SzPts val="2800"/>
              <a:buChar char="▪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SzPts val="2400"/>
              <a:buFont typeface="Calibri"/>
              <a:buChar char="•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Char char="–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.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 sz="1800"/>
            </a:lvl9pPr>
          </a:lstStyle>
          <a:p>
            <a:endParaRPr/>
          </a:p>
        </p:txBody>
      </p:sp>
      <p:sp>
        <p:nvSpPr>
          <p:cNvPr id="79" name="Google Shape;79;p103"/>
          <p:cNvSpPr txBox="1">
            <a:spLocks noGrp="1"/>
          </p:cNvSpPr>
          <p:nvPr>
            <p:ph type="body" idx="2"/>
          </p:nvPr>
        </p:nvSpPr>
        <p:spPr>
          <a:xfrm>
            <a:off x="4637087" y="1458013"/>
            <a:ext cx="4038600" cy="3337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SzPts val="2800"/>
              <a:buChar char="▪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SzPts val="2400"/>
              <a:buFont typeface="Calibri"/>
              <a:buChar char="•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Char char="–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.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 sz="1800"/>
            </a:lvl9pPr>
          </a:lstStyle>
          <a:p>
            <a:endParaRPr/>
          </a:p>
        </p:txBody>
      </p:sp>
      <p:sp>
        <p:nvSpPr>
          <p:cNvPr id="80" name="Google Shape;80;p103"/>
          <p:cNvSpPr txBox="1">
            <a:spLocks noGrp="1"/>
          </p:cNvSpPr>
          <p:nvPr>
            <p:ph type="sldNum" idx="12"/>
          </p:nvPr>
        </p:nvSpPr>
        <p:spPr>
          <a:xfrm>
            <a:off x="8534401" y="4889182"/>
            <a:ext cx="587375" cy="2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04"/>
          <p:cNvSpPr txBox="1">
            <a:spLocks noGrp="1"/>
          </p:cNvSpPr>
          <p:nvPr>
            <p:ph type="title"/>
          </p:nvPr>
        </p:nvSpPr>
        <p:spPr>
          <a:xfrm>
            <a:off x="528191" y="596331"/>
            <a:ext cx="8229600" cy="842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04"/>
          <p:cNvSpPr txBox="1">
            <a:spLocks noGrp="1"/>
          </p:cNvSpPr>
          <p:nvPr>
            <p:ph type="body" idx="1"/>
          </p:nvPr>
        </p:nvSpPr>
        <p:spPr>
          <a:xfrm>
            <a:off x="528191" y="1525932"/>
            <a:ext cx="4040188" cy="471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000"/>
              <a:buFont typeface="Calibri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4" name="Google Shape;84;p104"/>
          <p:cNvSpPr txBox="1">
            <a:spLocks noGrp="1"/>
          </p:cNvSpPr>
          <p:nvPr>
            <p:ph type="body" idx="2"/>
          </p:nvPr>
        </p:nvSpPr>
        <p:spPr>
          <a:xfrm>
            <a:off x="528191" y="1997756"/>
            <a:ext cx="4040188" cy="291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Calibri"/>
              <a:buChar char="•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SzPts val="1600"/>
              <a:buChar char=".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­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Char char="­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Char char="­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Char char="­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Char char="­"/>
              <a:defRPr sz="1600"/>
            </a:lvl9pPr>
          </a:lstStyle>
          <a:p>
            <a:endParaRPr/>
          </a:p>
        </p:txBody>
      </p:sp>
      <p:sp>
        <p:nvSpPr>
          <p:cNvPr id="85" name="Google Shape;85;p104"/>
          <p:cNvSpPr txBox="1">
            <a:spLocks noGrp="1"/>
          </p:cNvSpPr>
          <p:nvPr>
            <p:ph type="body" idx="3"/>
          </p:nvPr>
        </p:nvSpPr>
        <p:spPr>
          <a:xfrm>
            <a:off x="4716017" y="1525932"/>
            <a:ext cx="4041775" cy="471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000"/>
              <a:buFont typeface="Calibri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6" name="Google Shape;86;p104"/>
          <p:cNvSpPr txBox="1">
            <a:spLocks noGrp="1"/>
          </p:cNvSpPr>
          <p:nvPr>
            <p:ph type="body" idx="4"/>
          </p:nvPr>
        </p:nvSpPr>
        <p:spPr>
          <a:xfrm>
            <a:off x="4716017" y="1997756"/>
            <a:ext cx="4041775" cy="291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Calibri"/>
              <a:buChar char="•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SzPts val="1600"/>
              <a:buChar char=".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­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Char char="­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Char char="­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Char char="­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Char char="­"/>
              <a:defRPr sz="1600"/>
            </a:lvl9pPr>
          </a:lstStyle>
          <a:p>
            <a:endParaRPr/>
          </a:p>
        </p:txBody>
      </p:sp>
      <p:sp>
        <p:nvSpPr>
          <p:cNvPr id="87" name="Google Shape;87;p104"/>
          <p:cNvSpPr txBox="1">
            <a:spLocks noGrp="1"/>
          </p:cNvSpPr>
          <p:nvPr>
            <p:ph type="sldNum" idx="12"/>
          </p:nvPr>
        </p:nvSpPr>
        <p:spPr>
          <a:xfrm>
            <a:off x="8534401" y="4889182"/>
            <a:ext cx="587375" cy="2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TITLE_ONLY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05"/>
          <p:cNvSpPr txBox="1">
            <a:spLocks noGrp="1"/>
          </p:cNvSpPr>
          <p:nvPr>
            <p:ph type="title"/>
          </p:nvPr>
        </p:nvSpPr>
        <p:spPr>
          <a:xfrm>
            <a:off x="468313" y="617075"/>
            <a:ext cx="8207375" cy="743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05"/>
          <p:cNvSpPr txBox="1">
            <a:spLocks noGrp="1"/>
          </p:cNvSpPr>
          <p:nvPr>
            <p:ph type="sldNum" idx="12"/>
          </p:nvPr>
        </p:nvSpPr>
        <p:spPr>
          <a:xfrm>
            <a:off x="8534401" y="4889182"/>
            <a:ext cx="587375" cy="2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07"/>
          <p:cNvSpPr txBox="1">
            <a:spLocks noGrp="1"/>
          </p:cNvSpPr>
          <p:nvPr>
            <p:ph type="title"/>
          </p:nvPr>
        </p:nvSpPr>
        <p:spPr>
          <a:xfrm>
            <a:off x="518047" y="572512"/>
            <a:ext cx="3008313" cy="857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07"/>
          <p:cNvSpPr txBox="1">
            <a:spLocks noGrp="1"/>
          </p:cNvSpPr>
          <p:nvPr>
            <p:ph type="body" idx="1"/>
          </p:nvPr>
        </p:nvSpPr>
        <p:spPr>
          <a:xfrm>
            <a:off x="3635896" y="572512"/>
            <a:ext cx="5111750" cy="4316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SzPts val="3200"/>
              <a:buChar char="▪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SzPts val="2800"/>
              <a:buFont typeface="Calibri"/>
              <a:buChar char="•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SzPts val="2400"/>
              <a:buChar char="–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SzPts val="2000"/>
              <a:buChar char=".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SzPts val="2000"/>
              <a:buChar char="­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SzPts val="2000"/>
              <a:buChar char="­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SzPts val="2000"/>
              <a:buChar char="­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SzPts val="2000"/>
              <a:buChar char="­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SzPts val="2000"/>
              <a:buChar char="­"/>
              <a:defRPr sz="2000"/>
            </a:lvl9pPr>
          </a:lstStyle>
          <a:p>
            <a:endParaRPr/>
          </a:p>
        </p:txBody>
      </p:sp>
      <p:sp>
        <p:nvSpPr>
          <p:cNvPr id="95" name="Google Shape;95;p107"/>
          <p:cNvSpPr txBox="1">
            <a:spLocks noGrp="1"/>
          </p:cNvSpPr>
          <p:nvPr>
            <p:ph type="body" idx="2"/>
          </p:nvPr>
        </p:nvSpPr>
        <p:spPr>
          <a:xfrm>
            <a:off x="518047" y="1429524"/>
            <a:ext cx="3008313" cy="3459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200"/>
              <a:buFont typeface="Calibri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6" name="Google Shape;96;p107"/>
          <p:cNvSpPr txBox="1">
            <a:spLocks noGrp="1"/>
          </p:cNvSpPr>
          <p:nvPr>
            <p:ph type="sldNum" idx="12"/>
          </p:nvPr>
        </p:nvSpPr>
        <p:spPr>
          <a:xfrm>
            <a:off x="8534401" y="4889182"/>
            <a:ext cx="587375" cy="2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89"/>
          <p:cNvSpPr txBox="1">
            <a:spLocks noGrp="1"/>
          </p:cNvSpPr>
          <p:nvPr>
            <p:ph type="title"/>
          </p:nvPr>
        </p:nvSpPr>
        <p:spPr>
          <a:xfrm>
            <a:off x="722313" y="3250089"/>
            <a:ext cx="7772400" cy="1004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89"/>
          <p:cNvSpPr txBox="1">
            <a:spLocks noGrp="1"/>
          </p:cNvSpPr>
          <p:nvPr>
            <p:ph type="body" idx="1"/>
          </p:nvPr>
        </p:nvSpPr>
        <p:spPr>
          <a:xfrm>
            <a:off x="722313" y="2143701"/>
            <a:ext cx="7772400" cy="1106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800"/>
              <a:buFont typeface="Calibri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1" name="Google Shape;21;p89"/>
          <p:cNvSpPr txBox="1">
            <a:spLocks noGrp="1"/>
          </p:cNvSpPr>
          <p:nvPr>
            <p:ph type="sldNum" idx="12"/>
          </p:nvPr>
        </p:nvSpPr>
        <p:spPr>
          <a:xfrm>
            <a:off x="8534401" y="4889182"/>
            <a:ext cx="587375" cy="2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08"/>
          <p:cNvSpPr txBox="1">
            <a:spLocks noGrp="1"/>
          </p:cNvSpPr>
          <p:nvPr>
            <p:ph type="title"/>
          </p:nvPr>
        </p:nvSpPr>
        <p:spPr>
          <a:xfrm>
            <a:off x="1792288" y="3853992"/>
            <a:ext cx="5486400" cy="417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08"/>
          <p:cNvSpPr>
            <a:spLocks noGrp="1"/>
          </p:cNvSpPr>
          <p:nvPr>
            <p:ph type="pic" idx="2"/>
          </p:nvPr>
        </p:nvSpPr>
        <p:spPr>
          <a:xfrm>
            <a:off x="1792288" y="765471"/>
            <a:ext cx="5486400" cy="3034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99CC00"/>
              </a:buClr>
              <a:buSzPts val="3200"/>
              <a:buFont typeface="Noto Sans Symbols"/>
              <a:buNone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99CC00"/>
              </a:buClr>
              <a:buSzPts val="2800"/>
              <a:buFont typeface="Calibri"/>
              <a:buNone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99CC00"/>
              </a:buClr>
              <a:buSzPts val="2400"/>
              <a:buFont typeface="Verdana"/>
              <a:buNone/>
              <a:def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99CC00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rgbClr val="99CC00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rgbClr val="99CC00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rgbClr val="99CC00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rgbClr val="99CC00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rgbClr val="99CC00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Google Shape;100;p108"/>
          <p:cNvSpPr txBox="1">
            <a:spLocks noGrp="1"/>
          </p:cNvSpPr>
          <p:nvPr>
            <p:ph type="body" idx="1"/>
          </p:nvPr>
        </p:nvSpPr>
        <p:spPr>
          <a:xfrm>
            <a:off x="1792288" y="4271961"/>
            <a:ext cx="5486400" cy="593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200"/>
              <a:buFont typeface="Calibri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1" name="Google Shape;101;p108"/>
          <p:cNvSpPr txBox="1">
            <a:spLocks noGrp="1"/>
          </p:cNvSpPr>
          <p:nvPr>
            <p:ph type="sldNum" idx="12"/>
          </p:nvPr>
        </p:nvSpPr>
        <p:spPr>
          <a:xfrm>
            <a:off x="8534401" y="4889182"/>
            <a:ext cx="587375" cy="2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09"/>
          <p:cNvSpPr txBox="1">
            <a:spLocks noGrp="1"/>
          </p:cNvSpPr>
          <p:nvPr>
            <p:ph type="title"/>
          </p:nvPr>
        </p:nvSpPr>
        <p:spPr>
          <a:xfrm>
            <a:off x="479426" y="665619"/>
            <a:ext cx="8207375" cy="743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09"/>
          <p:cNvSpPr txBox="1">
            <a:spLocks noGrp="1"/>
          </p:cNvSpPr>
          <p:nvPr>
            <p:ph type="body" idx="1"/>
          </p:nvPr>
        </p:nvSpPr>
        <p:spPr>
          <a:xfrm rot="5400000">
            <a:off x="2925276" y="-971307"/>
            <a:ext cx="3337898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.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10"/>
          <p:cNvSpPr txBox="1">
            <a:spLocks noGrp="1"/>
          </p:cNvSpPr>
          <p:nvPr>
            <p:ph type="title"/>
          </p:nvPr>
        </p:nvSpPr>
        <p:spPr>
          <a:xfrm rot="5400000">
            <a:off x="5548352" y="1673993"/>
            <a:ext cx="421949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10"/>
          <p:cNvSpPr txBox="1">
            <a:spLocks noGrp="1"/>
          </p:cNvSpPr>
          <p:nvPr>
            <p:ph type="body" idx="1"/>
          </p:nvPr>
        </p:nvSpPr>
        <p:spPr>
          <a:xfrm rot="5400000">
            <a:off x="1357352" y="-307207"/>
            <a:ext cx="421949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.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9pPr>
          </a:lstStyle>
          <a:p>
            <a:endParaRPr/>
          </a:p>
        </p:txBody>
      </p:sp>
      <p:sp>
        <p:nvSpPr>
          <p:cNvPr id="108" name="Google Shape;108;p110"/>
          <p:cNvSpPr txBox="1">
            <a:spLocks noGrp="1"/>
          </p:cNvSpPr>
          <p:nvPr>
            <p:ph type="sldNum" idx="12"/>
          </p:nvPr>
        </p:nvSpPr>
        <p:spPr>
          <a:xfrm>
            <a:off x="8534401" y="4889182"/>
            <a:ext cx="587375" cy="2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" type="objOnly">
  <p:cSld name="OBJECT_ONLY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1"/>
          <p:cNvSpPr txBox="1">
            <a:spLocks noGrp="1"/>
          </p:cNvSpPr>
          <p:nvPr>
            <p:ph type="body" idx="1"/>
          </p:nvPr>
        </p:nvSpPr>
        <p:spPr>
          <a:xfrm>
            <a:off x="457200" y="563969"/>
            <a:ext cx="8229600" cy="4219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.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9pPr>
          </a:lstStyle>
          <a:p>
            <a:endParaRPr/>
          </a:p>
        </p:txBody>
      </p:sp>
      <p:sp>
        <p:nvSpPr>
          <p:cNvPr id="111" name="Google Shape;111;p111"/>
          <p:cNvSpPr txBox="1">
            <a:spLocks noGrp="1"/>
          </p:cNvSpPr>
          <p:nvPr>
            <p:ph type="sldNum" idx="12"/>
          </p:nvPr>
        </p:nvSpPr>
        <p:spPr>
          <a:xfrm>
            <a:off x="8534401" y="4889182"/>
            <a:ext cx="587375" cy="2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, texto y 2 objetos" type="txAndTwoObj">
  <p:cSld name="TEXT_AND_TWO_OBJECT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12"/>
          <p:cNvSpPr txBox="1">
            <a:spLocks noGrp="1"/>
          </p:cNvSpPr>
          <p:nvPr>
            <p:ph type="title"/>
          </p:nvPr>
        </p:nvSpPr>
        <p:spPr>
          <a:xfrm>
            <a:off x="468314" y="592945"/>
            <a:ext cx="8207375" cy="743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12"/>
          <p:cNvSpPr txBox="1">
            <a:spLocks noGrp="1"/>
          </p:cNvSpPr>
          <p:nvPr>
            <p:ph type="body" idx="1"/>
          </p:nvPr>
        </p:nvSpPr>
        <p:spPr>
          <a:xfrm>
            <a:off x="457200" y="1474544"/>
            <a:ext cx="4038600" cy="3337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Calibri"/>
              <a:buChar char="•"/>
              <a:defRPr sz="20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Char char="–"/>
              <a:defRPr sz="20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SzPts val="2000"/>
              <a:buChar char=".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SzPts val="2000"/>
              <a:buChar char="­"/>
              <a:defRPr sz="20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9pPr>
          </a:lstStyle>
          <a:p>
            <a:endParaRPr/>
          </a:p>
        </p:txBody>
      </p:sp>
      <p:sp>
        <p:nvSpPr>
          <p:cNvPr id="115" name="Google Shape;115;p112"/>
          <p:cNvSpPr txBox="1">
            <a:spLocks noGrp="1"/>
          </p:cNvSpPr>
          <p:nvPr>
            <p:ph type="body" idx="2"/>
          </p:nvPr>
        </p:nvSpPr>
        <p:spPr>
          <a:xfrm>
            <a:off x="4648200" y="1474544"/>
            <a:ext cx="4038600" cy="1612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.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9pPr>
          </a:lstStyle>
          <a:p>
            <a:endParaRPr/>
          </a:p>
        </p:txBody>
      </p:sp>
      <p:sp>
        <p:nvSpPr>
          <p:cNvPr id="116" name="Google Shape;116;p112"/>
          <p:cNvSpPr txBox="1">
            <a:spLocks noGrp="1"/>
          </p:cNvSpPr>
          <p:nvPr>
            <p:ph type="body" idx="3"/>
          </p:nvPr>
        </p:nvSpPr>
        <p:spPr>
          <a:xfrm>
            <a:off x="4648200" y="3199105"/>
            <a:ext cx="4038600" cy="1613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.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9pPr>
          </a:lstStyle>
          <a:p>
            <a:endParaRPr/>
          </a:p>
        </p:txBody>
      </p:sp>
      <p:sp>
        <p:nvSpPr>
          <p:cNvPr id="117" name="Google Shape;117;p112"/>
          <p:cNvSpPr txBox="1">
            <a:spLocks noGrp="1"/>
          </p:cNvSpPr>
          <p:nvPr>
            <p:ph type="sldNum" idx="12"/>
          </p:nvPr>
        </p:nvSpPr>
        <p:spPr>
          <a:xfrm>
            <a:off x="8534401" y="4889182"/>
            <a:ext cx="587375" cy="2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14"/>
          <p:cNvSpPr txBox="1">
            <a:spLocks noGrp="1"/>
          </p:cNvSpPr>
          <p:nvPr>
            <p:ph type="title"/>
          </p:nvPr>
        </p:nvSpPr>
        <p:spPr>
          <a:xfrm>
            <a:off x="479426" y="551633"/>
            <a:ext cx="8207375" cy="743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14"/>
          <p:cNvSpPr txBox="1">
            <a:spLocks noGrp="1"/>
          </p:cNvSpPr>
          <p:nvPr>
            <p:ph type="body" idx="1"/>
          </p:nvPr>
        </p:nvSpPr>
        <p:spPr>
          <a:xfrm>
            <a:off x="479425" y="1360558"/>
            <a:ext cx="8229600" cy="3337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.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15"/>
          <p:cNvSpPr txBox="1">
            <a:spLocks noGrp="1"/>
          </p:cNvSpPr>
          <p:nvPr>
            <p:ph type="title"/>
          </p:nvPr>
        </p:nvSpPr>
        <p:spPr>
          <a:xfrm>
            <a:off x="722313" y="3250089"/>
            <a:ext cx="7772400" cy="1004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15"/>
          <p:cNvSpPr txBox="1">
            <a:spLocks noGrp="1"/>
          </p:cNvSpPr>
          <p:nvPr>
            <p:ph type="body" idx="1"/>
          </p:nvPr>
        </p:nvSpPr>
        <p:spPr>
          <a:xfrm>
            <a:off x="722313" y="2143701"/>
            <a:ext cx="7772400" cy="1106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800"/>
              <a:buFont typeface="Calibri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29" name="Google Shape;129;p115"/>
          <p:cNvSpPr txBox="1">
            <a:spLocks noGrp="1"/>
          </p:cNvSpPr>
          <p:nvPr>
            <p:ph type="sldNum" idx="12"/>
          </p:nvPr>
        </p:nvSpPr>
        <p:spPr>
          <a:xfrm>
            <a:off x="8534401" y="4889182"/>
            <a:ext cx="587375" cy="2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16"/>
          <p:cNvSpPr txBox="1">
            <a:spLocks noGrp="1"/>
          </p:cNvSpPr>
          <p:nvPr>
            <p:ph type="title"/>
          </p:nvPr>
        </p:nvSpPr>
        <p:spPr>
          <a:xfrm>
            <a:off x="468313" y="734822"/>
            <a:ext cx="8207375" cy="743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16"/>
          <p:cNvSpPr txBox="1">
            <a:spLocks noGrp="1"/>
          </p:cNvSpPr>
          <p:nvPr>
            <p:ph type="body" idx="1"/>
          </p:nvPr>
        </p:nvSpPr>
        <p:spPr>
          <a:xfrm>
            <a:off x="446087" y="1458013"/>
            <a:ext cx="4038600" cy="3337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SzPts val="2800"/>
              <a:buChar char="▪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SzPts val="2400"/>
              <a:buFont typeface="Calibri"/>
              <a:buChar char="•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Char char="–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.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 sz="1800"/>
            </a:lvl9pPr>
          </a:lstStyle>
          <a:p>
            <a:endParaRPr/>
          </a:p>
        </p:txBody>
      </p:sp>
      <p:sp>
        <p:nvSpPr>
          <p:cNvPr id="133" name="Google Shape;133;p116"/>
          <p:cNvSpPr txBox="1">
            <a:spLocks noGrp="1"/>
          </p:cNvSpPr>
          <p:nvPr>
            <p:ph type="body" idx="2"/>
          </p:nvPr>
        </p:nvSpPr>
        <p:spPr>
          <a:xfrm>
            <a:off x="4637087" y="1458013"/>
            <a:ext cx="4038600" cy="3337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SzPts val="2800"/>
              <a:buChar char="▪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SzPts val="2400"/>
              <a:buFont typeface="Calibri"/>
              <a:buChar char="•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Char char="–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.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 sz="1800"/>
            </a:lvl9pPr>
          </a:lstStyle>
          <a:p>
            <a:endParaRPr/>
          </a:p>
        </p:txBody>
      </p:sp>
      <p:sp>
        <p:nvSpPr>
          <p:cNvPr id="134" name="Google Shape;134;p116"/>
          <p:cNvSpPr txBox="1">
            <a:spLocks noGrp="1"/>
          </p:cNvSpPr>
          <p:nvPr>
            <p:ph type="sldNum" idx="12"/>
          </p:nvPr>
        </p:nvSpPr>
        <p:spPr>
          <a:xfrm>
            <a:off x="8534401" y="4889182"/>
            <a:ext cx="587375" cy="2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17"/>
          <p:cNvSpPr txBox="1">
            <a:spLocks noGrp="1"/>
          </p:cNvSpPr>
          <p:nvPr>
            <p:ph type="title"/>
          </p:nvPr>
        </p:nvSpPr>
        <p:spPr>
          <a:xfrm>
            <a:off x="528191" y="596331"/>
            <a:ext cx="8229600" cy="842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17"/>
          <p:cNvSpPr txBox="1">
            <a:spLocks noGrp="1"/>
          </p:cNvSpPr>
          <p:nvPr>
            <p:ph type="body" idx="1"/>
          </p:nvPr>
        </p:nvSpPr>
        <p:spPr>
          <a:xfrm>
            <a:off x="528191" y="1525932"/>
            <a:ext cx="4040188" cy="471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000"/>
              <a:buFont typeface="Calibri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8" name="Google Shape;138;p117"/>
          <p:cNvSpPr txBox="1">
            <a:spLocks noGrp="1"/>
          </p:cNvSpPr>
          <p:nvPr>
            <p:ph type="body" idx="2"/>
          </p:nvPr>
        </p:nvSpPr>
        <p:spPr>
          <a:xfrm>
            <a:off x="528191" y="1997756"/>
            <a:ext cx="4040188" cy="291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Calibri"/>
              <a:buChar char="•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SzPts val="1600"/>
              <a:buChar char=".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­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Char char="­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Char char="­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Char char="­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Char char="­"/>
              <a:defRPr sz="1600"/>
            </a:lvl9pPr>
          </a:lstStyle>
          <a:p>
            <a:endParaRPr/>
          </a:p>
        </p:txBody>
      </p:sp>
      <p:sp>
        <p:nvSpPr>
          <p:cNvPr id="139" name="Google Shape;139;p117"/>
          <p:cNvSpPr txBox="1">
            <a:spLocks noGrp="1"/>
          </p:cNvSpPr>
          <p:nvPr>
            <p:ph type="body" idx="3"/>
          </p:nvPr>
        </p:nvSpPr>
        <p:spPr>
          <a:xfrm>
            <a:off x="4716017" y="1525932"/>
            <a:ext cx="4041775" cy="471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000"/>
              <a:buFont typeface="Calibri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40" name="Google Shape;140;p117"/>
          <p:cNvSpPr txBox="1">
            <a:spLocks noGrp="1"/>
          </p:cNvSpPr>
          <p:nvPr>
            <p:ph type="body" idx="4"/>
          </p:nvPr>
        </p:nvSpPr>
        <p:spPr>
          <a:xfrm>
            <a:off x="4716017" y="1997756"/>
            <a:ext cx="4041775" cy="291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Calibri"/>
              <a:buChar char="•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SzPts val="1600"/>
              <a:buChar char=".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­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Char char="­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Char char="­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Char char="­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Char char="­"/>
              <a:defRPr sz="1600"/>
            </a:lvl9pPr>
          </a:lstStyle>
          <a:p>
            <a:endParaRPr/>
          </a:p>
        </p:txBody>
      </p:sp>
      <p:sp>
        <p:nvSpPr>
          <p:cNvPr id="141" name="Google Shape;141;p117"/>
          <p:cNvSpPr txBox="1">
            <a:spLocks noGrp="1"/>
          </p:cNvSpPr>
          <p:nvPr>
            <p:ph type="sldNum" idx="12"/>
          </p:nvPr>
        </p:nvSpPr>
        <p:spPr>
          <a:xfrm>
            <a:off x="8534401" y="4889182"/>
            <a:ext cx="587375" cy="2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TITLE_ONLY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18"/>
          <p:cNvSpPr txBox="1">
            <a:spLocks noGrp="1"/>
          </p:cNvSpPr>
          <p:nvPr>
            <p:ph type="title"/>
          </p:nvPr>
        </p:nvSpPr>
        <p:spPr>
          <a:xfrm>
            <a:off x="468313" y="617075"/>
            <a:ext cx="8207375" cy="743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18"/>
          <p:cNvSpPr txBox="1">
            <a:spLocks noGrp="1"/>
          </p:cNvSpPr>
          <p:nvPr>
            <p:ph type="sldNum" idx="12"/>
          </p:nvPr>
        </p:nvSpPr>
        <p:spPr>
          <a:xfrm>
            <a:off x="8534401" y="4889182"/>
            <a:ext cx="587375" cy="2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90"/>
          <p:cNvSpPr txBox="1">
            <a:spLocks noGrp="1"/>
          </p:cNvSpPr>
          <p:nvPr>
            <p:ph type="title"/>
          </p:nvPr>
        </p:nvSpPr>
        <p:spPr>
          <a:xfrm>
            <a:off x="468313" y="734822"/>
            <a:ext cx="8207375" cy="743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90"/>
          <p:cNvSpPr txBox="1">
            <a:spLocks noGrp="1"/>
          </p:cNvSpPr>
          <p:nvPr>
            <p:ph type="body" idx="1"/>
          </p:nvPr>
        </p:nvSpPr>
        <p:spPr>
          <a:xfrm>
            <a:off x="446087" y="1458013"/>
            <a:ext cx="4038600" cy="3337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SzPts val="2800"/>
              <a:buChar char="▪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SzPts val="2400"/>
              <a:buFont typeface="Calibri"/>
              <a:buChar char="•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Char char="–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.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 sz="1800"/>
            </a:lvl9pPr>
          </a:lstStyle>
          <a:p>
            <a:endParaRPr/>
          </a:p>
        </p:txBody>
      </p:sp>
      <p:sp>
        <p:nvSpPr>
          <p:cNvPr id="25" name="Google Shape;25;p90"/>
          <p:cNvSpPr txBox="1">
            <a:spLocks noGrp="1"/>
          </p:cNvSpPr>
          <p:nvPr>
            <p:ph type="body" idx="2"/>
          </p:nvPr>
        </p:nvSpPr>
        <p:spPr>
          <a:xfrm>
            <a:off x="4637087" y="1458013"/>
            <a:ext cx="4038600" cy="3337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SzPts val="2800"/>
              <a:buChar char="▪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SzPts val="2400"/>
              <a:buFont typeface="Calibri"/>
              <a:buChar char="•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Char char="–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.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 sz="1800"/>
            </a:lvl9pPr>
          </a:lstStyle>
          <a:p>
            <a:endParaRPr/>
          </a:p>
        </p:txBody>
      </p:sp>
      <p:sp>
        <p:nvSpPr>
          <p:cNvPr id="26" name="Google Shape;26;p90"/>
          <p:cNvSpPr txBox="1">
            <a:spLocks noGrp="1"/>
          </p:cNvSpPr>
          <p:nvPr>
            <p:ph type="sldNum" idx="12"/>
          </p:nvPr>
        </p:nvSpPr>
        <p:spPr>
          <a:xfrm>
            <a:off x="8534401" y="4889182"/>
            <a:ext cx="587375" cy="2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20"/>
          <p:cNvSpPr txBox="1">
            <a:spLocks noGrp="1"/>
          </p:cNvSpPr>
          <p:nvPr>
            <p:ph type="title"/>
          </p:nvPr>
        </p:nvSpPr>
        <p:spPr>
          <a:xfrm>
            <a:off x="518047" y="572512"/>
            <a:ext cx="3008313" cy="857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20"/>
          <p:cNvSpPr txBox="1">
            <a:spLocks noGrp="1"/>
          </p:cNvSpPr>
          <p:nvPr>
            <p:ph type="body" idx="1"/>
          </p:nvPr>
        </p:nvSpPr>
        <p:spPr>
          <a:xfrm>
            <a:off x="3635896" y="572512"/>
            <a:ext cx="5111750" cy="4316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SzPts val="3200"/>
              <a:buChar char="▪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SzPts val="2800"/>
              <a:buFont typeface="Calibri"/>
              <a:buChar char="•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SzPts val="2400"/>
              <a:buChar char="–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SzPts val="2000"/>
              <a:buChar char=".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SzPts val="2000"/>
              <a:buChar char="­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SzPts val="2000"/>
              <a:buChar char="­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SzPts val="2000"/>
              <a:buChar char="­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SzPts val="2000"/>
              <a:buChar char="­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SzPts val="2000"/>
              <a:buChar char="­"/>
              <a:defRPr sz="2000"/>
            </a:lvl9pPr>
          </a:lstStyle>
          <a:p>
            <a:endParaRPr/>
          </a:p>
        </p:txBody>
      </p:sp>
      <p:sp>
        <p:nvSpPr>
          <p:cNvPr id="149" name="Google Shape;149;p120"/>
          <p:cNvSpPr txBox="1">
            <a:spLocks noGrp="1"/>
          </p:cNvSpPr>
          <p:nvPr>
            <p:ph type="body" idx="2"/>
          </p:nvPr>
        </p:nvSpPr>
        <p:spPr>
          <a:xfrm>
            <a:off x="518047" y="1429524"/>
            <a:ext cx="3008313" cy="3459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200"/>
              <a:buFont typeface="Calibri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50" name="Google Shape;150;p120"/>
          <p:cNvSpPr txBox="1">
            <a:spLocks noGrp="1"/>
          </p:cNvSpPr>
          <p:nvPr>
            <p:ph type="sldNum" idx="12"/>
          </p:nvPr>
        </p:nvSpPr>
        <p:spPr>
          <a:xfrm>
            <a:off x="8534401" y="4889182"/>
            <a:ext cx="587375" cy="2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21"/>
          <p:cNvSpPr txBox="1">
            <a:spLocks noGrp="1"/>
          </p:cNvSpPr>
          <p:nvPr>
            <p:ph type="title"/>
          </p:nvPr>
        </p:nvSpPr>
        <p:spPr>
          <a:xfrm>
            <a:off x="1792288" y="3853992"/>
            <a:ext cx="5486400" cy="417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21"/>
          <p:cNvSpPr>
            <a:spLocks noGrp="1"/>
          </p:cNvSpPr>
          <p:nvPr>
            <p:ph type="pic" idx="2"/>
          </p:nvPr>
        </p:nvSpPr>
        <p:spPr>
          <a:xfrm>
            <a:off x="1792288" y="765471"/>
            <a:ext cx="5486400" cy="3034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99CC00"/>
              </a:buClr>
              <a:buSzPts val="3200"/>
              <a:buFont typeface="Noto Sans Symbols"/>
              <a:buNone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99CC00"/>
              </a:buClr>
              <a:buSzPts val="2800"/>
              <a:buFont typeface="Calibri"/>
              <a:buNone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99CC00"/>
              </a:buClr>
              <a:buSzPts val="2400"/>
              <a:buFont typeface="Verdana"/>
              <a:buNone/>
              <a:def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99CC00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rgbClr val="99CC00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rgbClr val="99CC00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rgbClr val="99CC00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rgbClr val="99CC00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rgbClr val="99CC00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4" name="Google Shape;154;p121"/>
          <p:cNvSpPr txBox="1">
            <a:spLocks noGrp="1"/>
          </p:cNvSpPr>
          <p:nvPr>
            <p:ph type="body" idx="1"/>
          </p:nvPr>
        </p:nvSpPr>
        <p:spPr>
          <a:xfrm>
            <a:off x="1792288" y="4271961"/>
            <a:ext cx="5486400" cy="593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200"/>
              <a:buFont typeface="Calibri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55" name="Google Shape;155;p121"/>
          <p:cNvSpPr txBox="1">
            <a:spLocks noGrp="1"/>
          </p:cNvSpPr>
          <p:nvPr>
            <p:ph type="sldNum" idx="12"/>
          </p:nvPr>
        </p:nvSpPr>
        <p:spPr>
          <a:xfrm>
            <a:off x="8534401" y="4889182"/>
            <a:ext cx="587375" cy="2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22"/>
          <p:cNvSpPr txBox="1">
            <a:spLocks noGrp="1"/>
          </p:cNvSpPr>
          <p:nvPr>
            <p:ph type="title"/>
          </p:nvPr>
        </p:nvSpPr>
        <p:spPr>
          <a:xfrm>
            <a:off x="479426" y="665619"/>
            <a:ext cx="8207375" cy="743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22"/>
          <p:cNvSpPr txBox="1">
            <a:spLocks noGrp="1"/>
          </p:cNvSpPr>
          <p:nvPr>
            <p:ph type="body" idx="1"/>
          </p:nvPr>
        </p:nvSpPr>
        <p:spPr>
          <a:xfrm rot="5400000">
            <a:off x="2925276" y="-971307"/>
            <a:ext cx="3337898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.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23"/>
          <p:cNvSpPr txBox="1">
            <a:spLocks noGrp="1"/>
          </p:cNvSpPr>
          <p:nvPr>
            <p:ph type="title"/>
          </p:nvPr>
        </p:nvSpPr>
        <p:spPr>
          <a:xfrm rot="5400000">
            <a:off x="5548352" y="1673993"/>
            <a:ext cx="421949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23"/>
          <p:cNvSpPr txBox="1">
            <a:spLocks noGrp="1"/>
          </p:cNvSpPr>
          <p:nvPr>
            <p:ph type="body" idx="1"/>
          </p:nvPr>
        </p:nvSpPr>
        <p:spPr>
          <a:xfrm rot="5400000">
            <a:off x="1357352" y="-307207"/>
            <a:ext cx="421949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.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9pPr>
          </a:lstStyle>
          <a:p>
            <a:endParaRPr/>
          </a:p>
        </p:txBody>
      </p:sp>
      <p:sp>
        <p:nvSpPr>
          <p:cNvPr id="162" name="Google Shape;162;p123"/>
          <p:cNvSpPr txBox="1">
            <a:spLocks noGrp="1"/>
          </p:cNvSpPr>
          <p:nvPr>
            <p:ph type="sldNum" idx="12"/>
          </p:nvPr>
        </p:nvSpPr>
        <p:spPr>
          <a:xfrm>
            <a:off x="8534401" y="4889182"/>
            <a:ext cx="587375" cy="2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" type="objOnly">
  <p:cSld name="OBJECT_ONLY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24"/>
          <p:cNvSpPr txBox="1">
            <a:spLocks noGrp="1"/>
          </p:cNvSpPr>
          <p:nvPr>
            <p:ph type="body" idx="1"/>
          </p:nvPr>
        </p:nvSpPr>
        <p:spPr>
          <a:xfrm>
            <a:off x="457200" y="563969"/>
            <a:ext cx="8229600" cy="4219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.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9pPr>
          </a:lstStyle>
          <a:p>
            <a:endParaRPr/>
          </a:p>
        </p:txBody>
      </p:sp>
      <p:sp>
        <p:nvSpPr>
          <p:cNvPr id="165" name="Google Shape;165;p124"/>
          <p:cNvSpPr txBox="1">
            <a:spLocks noGrp="1"/>
          </p:cNvSpPr>
          <p:nvPr>
            <p:ph type="sldNum" idx="12"/>
          </p:nvPr>
        </p:nvSpPr>
        <p:spPr>
          <a:xfrm>
            <a:off x="8534401" y="4889182"/>
            <a:ext cx="587375" cy="2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, texto y 2 objetos" type="txAndTwoObj">
  <p:cSld name="TEXT_AND_TWO_OBJECTS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25"/>
          <p:cNvSpPr txBox="1">
            <a:spLocks noGrp="1"/>
          </p:cNvSpPr>
          <p:nvPr>
            <p:ph type="title"/>
          </p:nvPr>
        </p:nvSpPr>
        <p:spPr>
          <a:xfrm>
            <a:off x="468314" y="592945"/>
            <a:ext cx="8207375" cy="743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25"/>
          <p:cNvSpPr txBox="1">
            <a:spLocks noGrp="1"/>
          </p:cNvSpPr>
          <p:nvPr>
            <p:ph type="body" idx="1"/>
          </p:nvPr>
        </p:nvSpPr>
        <p:spPr>
          <a:xfrm>
            <a:off x="457200" y="1474544"/>
            <a:ext cx="4038600" cy="3337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Calibri"/>
              <a:buChar char="•"/>
              <a:defRPr sz="20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Char char="–"/>
              <a:defRPr sz="20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SzPts val="2000"/>
              <a:buChar char=".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SzPts val="2000"/>
              <a:buChar char="­"/>
              <a:defRPr sz="20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9pPr>
          </a:lstStyle>
          <a:p>
            <a:endParaRPr/>
          </a:p>
        </p:txBody>
      </p:sp>
      <p:sp>
        <p:nvSpPr>
          <p:cNvPr id="169" name="Google Shape;169;p125"/>
          <p:cNvSpPr txBox="1">
            <a:spLocks noGrp="1"/>
          </p:cNvSpPr>
          <p:nvPr>
            <p:ph type="body" idx="2"/>
          </p:nvPr>
        </p:nvSpPr>
        <p:spPr>
          <a:xfrm>
            <a:off x="4648200" y="1474544"/>
            <a:ext cx="4038600" cy="1612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.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9pPr>
          </a:lstStyle>
          <a:p>
            <a:endParaRPr/>
          </a:p>
        </p:txBody>
      </p:sp>
      <p:sp>
        <p:nvSpPr>
          <p:cNvPr id="170" name="Google Shape;170;p125"/>
          <p:cNvSpPr txBox="1">
            <a:spLocks noGrp="1"/>
          </p:cNvSpPr>
          <p:nvPr>
            <p:ph type="body" idx="3"/>
          </p:nvPr>
        </p:nvSpPr>
        <p:spPr>
          <a:xfrm>
            <a:off x="4648200" y="3199105"/>
            <a:ext cx="4038600" cy="1613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.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9pPr>
          </a:lstStyle>
          <a:p>
            <a:endParaRPr/>
          </a:p>
        </p:txBody>
      </p:sp>
      <p:sp>
        <p:nvSpPr>
          <p:cNvPr id="171" name="Google Shape;171;p125"/>
          <p:cNvSpPr txBox="1">
            <a:spLocks noGrp="1"/>
          </p:cNvSpPr>
          <p:nvPr>
            <p:ph type="sldNum" idx="12"/>
          </p:nvPr>
        </p:nvSpPr>
        <p:spPr>
          <a:xfrm>
            <a:off x="8534401" y="4889182"/>
            <a:ext cx="587375" cy="2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1"/>
          <p:cNvSpPr txBox="1">
            <a:spLocks noGrp="1"/>
          </p:cNvSpPr>
          <p:nvPr>
            <p:ph type="title"/>
          </p:nvPr>
        </p:nvSpPr>
        <p:spPr>
          <a:xfrm>
            <a:off x="528191" y="596331"/>
            <a:ext cx="8229600" cy="842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1"/>
          <p:cNvSpPr txBox="1">
            <a:spLocks noGrp="1"/>
          </p:cNvSpPr>
          <p:nvPr>
            <p:ph type="body" idx="1"/>
          </p:nvPr>
        </p:nvSpPr>
        <p:spPr>
          <a:xfrm>
            <a:off x="528191" y="1525932"/>
            <a:ext cx="4040188" cy="471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000"/>
              <a:buFont typeface="Calibri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" name="Google Shape;30;p91"/>
          <p:cNvSpPr txBox="1">
            <a:spLocks noGrp="1"/>
          </p:cNvSpPr>
          <p:nvPr>
            <p:ph type="body" idx="2"/>
          </p:nvPr>
        </p:nvSpPr>
        <p:spPr>
          <a:xfrm>
            <a:off x="528191" y="1997756"/>
            <a:ext cx="4040188" cy="291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Calibri"/>
              <a:buChar char="•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SzPts val="1600"/>
              <a:buChar char=".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­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Char char="­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Char char="­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Char char="­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Char char="­"/>
              <a:defRPr sz="1600"/>
            </a:lvl9pPr>
          </a:lstStyle>
          <a:p>
            <a:endParaRPr/>
          </a:p>
        </p:txBody>
      </p:sp>
      <p:sp>
        <p:nvSpPr>
          <p:cNvPr id="31" name="Google Shape;31;p91"/>
          <p:cNvSpPr txBox="1">
            <a:spLocks noGrp="1"/>
          </p:cNvSpPr>
          <p:nvPr>
            <p:ph type="body" idx="3"/>
          </p:nvPr>
        </p:nvSpPr>
        <p:spPr>
          <a:xfrm>
            <a:off x="4716017" y="1525932"/>
            <a:ext cx="4041775" cy="471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000"/>
              <a:buFont typeface="Calibri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2" name="Google Shape;32;p91"/>
          <p:cNvSpPr txBox="1">
            <a:spLocks noGrp="1"/>
          </p:cNvSpPr>
          <p:nvPr>
            <p:ph type="body" idx="4"/>
          </p:nvPr>
        </p:nvSpPr>
        <p:spPr>
          <a:xfrm>
            <a:off x="4716017" y="1997756"/>
            <a:ext cx="4041775" cy="291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Calibri"/>
              <a:buChar char="•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SzPts val="1600"/>
              <a:buChar char=".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­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Char char="­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Char char="­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Char char="­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Char char="­"/>
              <a:defRPr sz="1600"/>
            </a:lvl9pPr>
          </a:lstStyle>
          <a:p>
            <a:endParaRPr/>
          </a:p>
        </p:txBody>
      </p:sp>
      <p:sp>
        <p:nvSpPr>
          <p:cNvPr id="33" name="Google Shape;33;p91"/>
          <p:cNvSpPr txBox="1">
            <a:spLocks noGrp="1"/>
          </p:cNvSpPr>
          <p:nvPr>
            <p:ph type="sldNum" idx="12"/>
          </p:nvPr>
        </p:nvSpPr>
        <p:spPr>
          <a:xfrm>
            <a:off x="8534401" y="4889182"/>
            <a:ext cx="587375" cy="2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TITLE_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2"/>
          <p:cNvSpPr txBox="1">
            <a:spLocks noGrp="1"/>
          </p:cNvSpPr>
          <p:nvPr>
            <p:ph type="title"/>
          </p:nvPr>
        </p:nvSpPr>
        <p:spPr>
          <a:xfrm>
            <a:off x="468313" y="617075"/>
            <a:ext cx="8207375" cy="743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92"/>
          <p:cNvSpPr txBox="1">
            <a:spLocks noGrp="1"/>
          </p:cNvSpPr>
          <p:nvPr>
            <p:ph type="sldNum" idx="12"/>
          </p:nvPr>
        </p:nvSpPr>
        <p:spPr>
          <a:xfrm>
            <a:off x="8534401" y="4889182"/>
            <a:ext cx="587375" cy="2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4"/>
          <p:cNvSpPr txBox="1">
            <a:spLocks noGrp="1"/>
          </p:cNvSpPr>
          <p:nvPr>
            <p:ph type="title"/>
          </p:nvPr>
        </p:nvSpPr>
        <p:spPr>
          <a:xfrm>
            <a:off x="518047" y="572512"/>
            <a:ext cx="3008313" cy="857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94"/>
          <p:cNvSpPr txBox="1">
            <a:spLocks noGrp="1"/>
          </p:cNvSpPr>
          <p:nvPr>
            <p:ph type="body" idx="1"/>
          </p:nvPr>
        </p:nvSpPr>
        <p:spPr>
          <a:xfrm>
            <a:off x="3635896" y="572512"/>
            <a:ext cx="5111750" cy="4316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SzPts val="3200"/>
              <a:buChar char="▪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SzPts val="2800"/>
              <a:buFont typeface="Calibri"/>
              <a:buChar char="•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SzPts val="2400"/>
              <a:buChar char="–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SzPts val="2000"/>
              <a:buChar char=".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SzPts val="2000"/>
              <a:buChar char="­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SzPts val="2000"/>
              <a:buChar char="­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SzPts val="2000"/>
              <a:buChar char="­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SzPts val="2000"/>
              <a:buChar char="­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SzPts val="2000"/>
              <a:buChar char="­"/>
              <a:defRPr sz="2000"/>
            </a:lvl9pPr>
          </a:lstStyle>
          <a:p>
            <a:endParaRPr/>
          </a:p>
        </p:txBody>
      </p:sp>
      <p:sp>
        <p:nvSpPr>
          <p:cNvPr id="41" name="Google Shape;41;p94"/>
          <p:cNvSpPr txBox="1">
            <a:spLocks noGrp="1"/>
          </p:cNvSpPr>
          <p:nvPr>
            <p:ph type="body" idx="2"/>
          </p:nvPr>
        </p:nvSpPr>
        <p:spPr>
          <a:xfrm>
            <a:off x="518047" y="1429524"/>
            <a:ext cx="3008313" cy="3459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200"/>
              <a:buFont typeface="Calibri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2" name="Google Shape;42;p94"/>
          <p:cNvSpPr txBox="1">
            <a:spLocks noGrp="1"/>
          </p:cNvSpPr>
          <p:nvPr>
            <p:ph type="sldNum" idx="12"/>
          </p:nvPr>
        </p:nvSpPr>
        <p:spPr>
          <a:xfrm>
            <a:off x="8534401" y="4889182"/>
            <a:ext cx="587375" cy="2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5"/>
          <p:cNvSpPr txBox="1">
            <a:spLocks noGrp="1"/>
          </p:cNvSpPr>
          <p:nvPr>
            <p:ph type="title"/>
          </p:nvPr>
        </p:nvSpPr>
        <p:spPr>
          <a:xfrm>
            <a:off x="1792288" y="3853992"/>
            <a:ext cx="5486400" cy="417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95"/>
          <p:cNvSpPr>
            <a:spLocks noGrp="1"/>
          </p:cNvSpPr>
          <p:nvPr>
            <p:ph type="pic" idx="2"/>
          </p:nvPr>
        </p:nvSpPr>
        <p:spPr>
          <a:xfrm>
            <a:off x="1792288" y="765471"/>
            <a:ext cx="5486400" cy="3034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99CC00"/>
              </a:buClr>
              <a:buSzPts val="3200"/>
              <a:buFont typeface="Noto Sans Symbols"/>
              <a:buNone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99CC00"/>
              </a:buClr>
              <a:buSzPts val="2800"/>
              <a:buFont typeface="Calibri"/>
              <a:buNone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99CC00"/>
              </a:buClr>
              <a:buSzPts val="2400"/>
              <a:buFont typeface="Verdana"/>
              <a:buNone/>
              <a:def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99CC00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rgbClr val="99CC00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rgbClr val="99CC00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rgbClr val="99CC00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rgbClr val="99CC00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rgbClr val="99CC00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95"/>
          <p:cNvSpPr txBox="1">
            <a:spLocks noGrp="1"/>
          </p:cNvSpPr>
          <p:nvPr>
            <p:ph type="body" idx="1"/>
          </p:nvPr>
        </p:nvSpPr>
        <p:spPr>
          <a:xfrm>
            <a:off x="1792288" y="4271961"/>
            <a:ext cx="5486400" cy="593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200"/>
              <a:buFont typeface="Calibri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7" name="Google Shape;47;p95"/>
          <p:cNvSpPr txBox="1">
            <a:spLocks noGrp="1"/>
          </p:cNvSpPr>
          <p:nvPr>
            <p:ph type="sldNum" idx="12"/>
          </p:nvPr>
        </p:nvSpPr>
        <p:spPr>
          <a:xfrm>
            <a:off x="8534401" y="4889182"/>
            <a:ext cx="587375" cy="2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6"/>
          <p:cNvSpPr txBox="1">
            <a:spLocks noGrp="1"/>
          </p:cNvSpPr>
          <p:nvPr>
            <p:ph type="title"/>
          </p:nvPr>
        </p:nvSpPr>
        <p:spPr>
          <a:xfrm>
            <a:off x="479426" y="665619"/>
            <a:ext cx="8207375" cy="743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96"/>
          <p:cNvSpPr txBox="1">
            <a:spLocks noGrp="1"/>
          </p:cNvSpPr>
          <p:nvPr>
            <p:ph type="body" idx="1"/>
          </p:nvPr>
        </p:nvSpPr>
        <p:spPr>
          <a:xfrm rot="5400000">
            <a:off x="2925276" y="-971307"/>
            <a:ext cx="3337898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.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­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7"/>
          <p:cNvSpPr txBox="1">
            <a:spLocks noGrp="1"/>
          </p:cNvSpPr>
          <p:nvPr>
            <p:ph type="title"/>
          </p:nvPr>
        </p:nvSpPr>
        <p:spPr>
          <a:xfrm>
            <a:off x="479426" y="551633"/>
            <a:ext cx="8207375" cy="743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0033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C6600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C6600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C6600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C6600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C6600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C6600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C6600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C6600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11" name="Google Shape;11;p87"/>
          <p:cNvSpPr txBox="1">
            <a:spLocks noGrp="1"/>
          </p:cNvSpPr>
          <p:nvPr>
            <p:ph type="body" idx="1"/>
          </p:nvPr>
        </p:nvSpPr>
        <p:spPr>
          <a:xfrm>
            <a:off x="479425" y="1360558"/>
            <a:ext cx="8229600" cy="3337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7350" algn="l" rtl="0">
              <a:spcBef>
                <a:spcPts val="500"/>
              </a:spcBef>
              <a:spcAft>
                <a:spcPts val="0"/>
              </a:spcAft>
              <a:buClr>
                <a:srgbClr val="99CC00"/>
              </a:buClr>
              <a:buSzPts val="2500"/>
              <a:buFont typeface="Noto Sans Symbols"/>
              <a:buChar char="▪"/>
              <a:defRPr sz="2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rgbClr val="99CC00"/>
              </a:buClr>
              <a:buSzPts val="2400"/>
              <a:buFont typeface="Calibri"/>
              <a:buChar char="•"/>
              <a:def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99CC00"/>
              </a:buClr>
              <a:buSzPts val="2000"/>
              <a:buFont typeface="Verdana"/>
              <a:buChar char="–"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99CC00"/>
              </a:buClr>
              <a:buSzPts val="1800"/>
              <a:buFont typeface="Verdana"/>
              <a:buChar char="."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99CC00"/>
              </a:buClr>
              <a:buSzPts val="1800"/>
              <a:buFont typeface="Verdana"/>
              <a:buChar char="­"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rgbClr val="99CC00"/>
              </a:buClr>
              <a:buSzPts val="1800"/>
              <a:buFont typeface="Verdana"/>
              <a:buChar char="­"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rgbClr val="99CC00"/>
              </a:buClr>
              <a:buSzPts val="1800"/>
              <a:buFont typeface="Verdana"/>
              <a:buChar char="­"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rgbClr val="99CC00"/>
              </a:buClr>
              <a:buSzPts val="1800"/>
              <a:buFont typeface="Verdana"/>
              <a:buChar char="­"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rgbClr val="99CC00"/>
              </a:buClr>
              <a:buSzPts val="1800"/>
              <a:buFont typeface="Verdana"/>
              <a:buChar char="­"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00"/>
          <p:cNvSpPr txBox="1">
            <a:spLocks noGrp="1"/>
          </p:cNvSpPr>
          <p:nvPr>
            <p:ph type="title"/>
          </p:nvPr>
        </p:nvSpPr>
        <p:spPr>
          <a:xfrm>
            <a:off x="479426" y="551633"/>
            <a:ext cx="8207375" cy="743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0033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C6600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C6600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C6600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C6600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C6600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C6600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C6600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C6600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66" name="Google Shape;66;p100"/>
          <p:cNvSpPr txBox="1">
            <a:spLocks noGrp="1"/>
          </p:cNvSpPr>
          <p:nvPr>
            <p:ph type="body" idx="1"/>
          </p:nvPr>
        </p:nvSpPr>
        <p:spPr>
          <a:xfrm>
            <a:off x="479425" y="1360558"/>
            <a:ext cx="8229600" cy="3337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7350" algn="l" rtl="0">
              <a:spcBef>
                <a:spcPts val="500"/>
              </a:spcBef>
              <a:spcAft>
                <a:spcPts val="0"/>
              </a:spcAft>
              <a:buClr>
                <a:srgbClr val="99CC00"/>
              </a:buClr>
              <a:buSzPts val="2500"/>
              <a:buFont typeface="Noto Sans Symbols"/>
              <a:buChar char="▪"/>
              <a:defRPr sz="2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rgbClr val="99CC00"/>
              </a:buClr>
              <a:buSzPts val="2400"/>
              <a:buFont typeface="Calibri"/>
              <a:buChar char="•"/>
              <a:def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99CC00"/>
              </a:buClr>
              <a:buSzPts val="2000"/>
              <a:buFont typeface="Verdana"/>
              <a:buChar char="–"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99CC00"/>
              </a:buClr>
              <a:buSzPts val="1800"/>
              <a:buFont typeface="Verdana"/>
              <a:buChar char="."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99CC00"/>
              </a:buClr>
              <a:buSzPts val="1800"/>
              <a:buFont typeface="Verdana"/>
              <a:buChar char="­"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rgbClr val="99CC00"/>
              </a:buClr>
              <a:buSzPts val="1800"/>
              <a:buFont typeface="Verdana"/>
              <a:buChar char="­"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rgbClr val="99CC00"/>
              </a:buClr>
              <a:buSzPts val="1800"/>
              <a:buFont typeface="Verdana"/>
              <a:buChar char="­"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rgbClr val="99CC00"/>
              </a:buClr>
              <a:buSzPts val="1800"/>
              <a:buFont typeface="Verdana"/>
              <a:buChar char="­"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rgbClr val="99CC00"/>
              </a:buClr>
              <a:buSzPts val="1800"/>
              <a:buFont typeface="Verdana"/>
              <a:buChar char="­"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7" name="Google Shape;67;p100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668345" y="-175305"/>
            <a:ext cx="1722985" cy="714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00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7505" y="75383"/>
            <a:ext cx="1722985" cy="42706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13"/>
          <p:cNvSpPr txBox="1">
            <a:spLocks noGrp="1"/>
          </p:cNvSpPr>
          <p:nvPr>
            <p:ph type="title"/>
          </p:nvPr>
        </p:nvSpPr>
        <p:spPr>
          <a:xfrm>
            <a:off x="479426" y="551633"/>
            <a:ext cx="8207375" cy="743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0033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C6600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C6600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C6600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C6600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C6600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C6600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C6600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C6600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120" name="Google Shape;120;p113"/>
          <p:cNvSpPr txBox="1">
            <a:spLocks noGrp="1"/>
          </p:cNvSpPr>
          <p:nvPr>
            <p:ph type="body" idx="1"/>
          </p:nvPr>
        </p:nvSpPr>
        <p:spPr>
          <a:xfrm>
            <a:off x="479425" y="1360558"/>
            <a:ext cx="8229600" cy="3337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7350" algn="l" rtl="0">
              <a:spcBef>
                <a:spcPts val="500"/>
              </a:spcBef>
              <a:spcAft>
                <a:spcPts val="0"/>
              </a:spcAft>
              <a:buClr>
                <a:srgbClr val="99CC00"/>
              </a:buClr>
              <a:buSzPts val="2500"/>
              <a:buFont typeface="Noto Sans Symbols"/>
              <a:buChar char="▪"/>
              <a:defRPr sz="2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rgbClr val="99CC00"/>
              </a:buClr>
              <a:buSzPts val="2400"/>
              <a:buFont typeface="Calibri"/>
              <a:buChar char="•"/>
              <a:def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99CC00"/>
              </a:buClr>
              <a:buSzPts val="2000"/>
              <a:buFont typeface="Verdana"/>
              <a:buChar char="–"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99CC00"/>
              </a:buClr>
              <a:buSzPts val="1800"/>
              <a:buFont typeface="Verdana"/>
              <a:buChar char="."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99CC00"/>
              </a:buClr>
              <a:buSzPts val="1800"/>
              <a:buFont typeface="Verdana"/>
              <a:buChar char="­"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rgbClr val="99CC00"/>
              </a:buClr>
              <a:buSzPts val="1800"/>
              <a:buFont typeface="Verdana"/>
              <a:buChar char="­"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rgbClr val="99CC00"/>
              </a:buClr>
              <a:buSzPts val="1800"/>
              <a:buFont typeface="Verdana"/>
              <a:buChar char="­"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rgbClr val="99CC00"/>
              </a:buClr>
              <a:buSzPts val="1800"/>
              <a:buFont typeface="Verdana"/>
              <a:buChar char="­"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rgbClr val="99CC00"/>
              </a:buClr>
              <a:buSzPts val="1800"/>
              <a:buFont typeface="Verdana"/>
              <a:buChar char="­"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1" name="Google Shape;121;p11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668345" y="-175305"/>
            <a:ext cx="1722985" cy="714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13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7505" y="75383"/>
            <a:ext cx="1722985" cy="42706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"/>
          <p:cNvSpPr txBox="1">
            <a:spLocks noGrp="1"/>
          </p:cNvSpPr>
          <p:nvPr>
            <p:ph type="sldNum" idx="12"/>
          </p:nvPr>
        </p:nvSpPr>
        <p:spPr>
          <a:xfrm>
            <a:off x="8534401" y="5729287"/>
            <a:ext cx="587375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None/>
            </a:pPr>
            <a:fld id="{00000000-1234-1234-1234-123412341234}" type="slidenum">
              <a:rPr lang="es-PE" sz="1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</a:t>
            </a:fld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" name="Google Shape;66;p1">
            <a:extLst>
              <a:ext uri="{FF2B5EF4-FFF2-40B4-BE49-F238E27FC236}">
                <a16:creationId xmlns:a16="http://schemas.microsoft.com/office/drawing/2014/main" id="{D7FAD9D5-1F9E-478E-8F77-48AA33577D2E}"/>
              </a:ext>
            </a:extLst>
          </p:cNvPr>
          <p:cNvSpPr txBox="1"/>
          <p:nvPr/>
        </p:nvSpPr>
        <p:spPr>
          <a:xfrm>
            <a:off x="516288" y="1195673"/>
            <a:ext cx="7698072" cy="1539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90000"/>
              </a:lnSpc>
              <a:buClr>
                <a:srgbClr val="99CC00"/>
              </a:buClr>
              <a:buSzPts val="3200"/>
            </a:pPr>
            <a:r>
              <a:rPr lang="es-ES" sz="6000" b="1" u="none" dirty="0">
                <a:solidFill>
                  <a:srgbClr val="006CB5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METODOLOGÍA LEAN START UP Y</a:t>
            </a:r>
            <a:br>
              <a:rPr lang="es-ES" sz="6000" b="1" u="none" dirty="0">
                <a:solidFill>
                  <a:srgbClr val="006CB5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</a:br>
            <a:r>
              <a:rPr lang="es-ES" sz="6000" b="1" u="none" dirty="0">
                <a:solidFill>
                  <a:srgbClr val="006CB5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PROTOTIPADO</a:t>
            </a:r>
          </a:p>
          <a:p>
            <a:pPr>
              <a:lnSpc>
                <a:spcPct val="90000"/>
              </a:lnSpc>
              <a:buClr>
                <a:srgbClr val="99CC00"/>
              </a:buClr>
              <a:buSzPts val="3200"/>
            </a:pPr>
            <a:endParaRPr sz="5400" dirty="0">
              <a:solidFill>
                <a:srgbClr val="006CB5"/>
              </a:solidFill>
              <a:latin typeface="Futura LT Pro Book" panose="020B0802020204020204" pitchFamily="34" charset="0"/>
              <a:ea typeface="Lato"/>
              <a:cs typeface="Lato"/>
              <a:sym typeface="Lato"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1CB01054-FDE9-49DC-A7A3-CFC4D462FA48}"/>
              </a:ext>
            </a:extLst>
          </p:cNvPr>
          <p:cNvGrpSpPr/>
          <p:nvPr/>
        </p:nvGrpSpPr>
        <p:grpSpPr>
          <a:xfrm>
            <a:off x="766339" y="3196100"/>
            <a:ext cx="2182601" cy="399367"/>
            <a:chOff x="969854" y="2906521"/>
            <a:chExt cx="2665578" cy="585930"/>
          </a:xfrm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ED7DB80B-F4EF-4212-864F-49ED68EFA810}"/>
                </a:ext>
              </a:extLst>
            </p:cNvPr>
            <p:cNvSpPr/>
            <p:nvPr/>
          </p:nvSpPr>
          <p:spPr>
            <a:xfrm>
              <a:off x="969854" y="2906521"/>
              <a:ext cx="2251614" cy="585930"/>
            </a:xfrm>
            <a:prstGeom prst="rect">
              <a:avLst/>
            </a:prstGeom>
            <a:solidFill>
              <a:srgbClr val="53AD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2400"/>
            </a:p>
          </p:txBody>
        </p:sp>
        <p:sp>
          <p:nvSpPr>
            <p:cNvPr id="8" name="Google Shape;67;p1">
              <a:extLst>
                <a:ext uri="{FF2B5EF4-FFF2-40B4-BE49-F238E27FC236}">
                  <a16:creationId xmlns:a16="http://schemas.microsoft.com/office/drawing/2014/main" id="{79786735-5D4D-4A40-B1D0-E6503B1CF10C}"/>
                </a:ext>
              </a:extLst>
            </p:cNvPr>
            <p:cNvSpPr txBox="1"/>
            <p:nvPr/>
          </p:nvSpPr>
          <p:spPr>
            <a:xfrm>
              <a:off x="969854" y="2928757"/>
              <a:ext cx="2665578" cy="5418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s-ES" sz="1800" dirty="0">
                  <a:solidFill>
                    <a:schemeClr val="bg1"/>
                  </a:solidFill>
                  <a:latin typeface="Lato"/>
                  <a:ea typeface="Lato"/>
                  <a:cs typeface="Lato"/>
                  <a:sym typeface="Lato"/>
                </a:rPr>
                <a:t>Sesión #11-12</a:t>
              </a:r>
              <a:endParaRPr sz="18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9" name="Google Shape;11;p34">
            <a:extLst>
              <a:ext uri="{FF2B5EF4-FFF2-40B4-BE49-F238E27FC236}">
                <a16:creationId xmlns:a16="http://schemas.microsoft.com/office/drawing/2014/main" id="{170B179E-4608-4C79-8B85-B716A4011CE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3509" y="4153583"/>
            <a:ext cx="1875288" cy="630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2;p34">
            <a:extLst>
              <a:ext uri="{FF2B5EF4-FFF2-40B4-BE49-F238E27FC236}">
                <a16:creationId xmlns:a16="http://schemas.microsoft.com/office/drawing/2014/main" id="{8A82D960-D250-48D3-B817-44CC079BA8F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9370" t="28761" r="26066" b="25143"/>
          <a:stretch/>
        </p:blipFill>
        <p:spPr>
          <a:xfrm>
            <a:off x="3736286" y="4034848"/>
            <a:ext cx="1454530" cy="846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3;p34">
            <a:extLst>
              <a:ext uri="{FF2B5EF4-FFF2-40B4-BE49-F238E27FC236}">
                <a16:creationId xmlns:a16="http://schemas.microsoft.com/office/drawing/2014/main" id="{B8B19FE7-B5AF-4D21-8EB9-F0274D2504F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2941" t="38600" r="17257" b="28608"/>
          <a:stretch/>
        </p:blipFill>
        <p:spPr>
          <a:xfrm>
            <a:off x="6036344" y="4100320"/>
            <a:ext cx="2741895" cy="72446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3DBA764F-9C4B-474B-B791-5FA63D4EAC40}"/>
              </a:ext>
            </a:extLst>
          </p:cNvPr>
          <p:cNvSpPr txBox="1"/>
          <p:nvPr/>
        </p:nvSpPr>
        <p:spPr>
          <a:xfrm>
            <a:off x="1353308" y="3791495"/>
            <a:ext cx="13503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b="1" i="1" dirty="0">
                <a:solidFill>
                  <a:schemeClr val="tx2">
                    <a:lumMod val="75000"/>
                  </a:schemeClr>
                </a:solidFill>
                <a:latin typeface="Lato Hairline" panose="020F0502020204030203" pitchFamily="34" charset="0"/>
                <a:ea typeface="Lato Hairline" panose="020F0502020204030203" pitchFamily="34" charset="0"/>
                <a:cs typeface="Lato Hairline" panose="020F0502020204030203" pitchFamily="34" charset="0"/>
              </a:rPr>
              <a:t>Organizan: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376316C-289B-4C9A-9FB4-F120F5C9EE86}"/>
              </a:ext>
            </a:extLst>
          </p:cNvPr>
          <p:cNvSpPr txBox="1"/>
          <p:nvPr/>
        </p:nvSpPr>
        <p:spPr>
          <a:xfrm>
            <a:off x="6227641" y="3791495"/>
            <a:ext cx="13503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b="1" i="1" dirty="0">
                <a:solidFill>
                  <a:schemeClr val="tx2">
                    <a:lumMod val="75000"/>
                  </a:schemeClr>
                </a:solidFill>
                <a:latin typeface="Lato Hairline" panose="020F0502020204030203" pitchFamily="34" charset="0"/>
                <a:ea typeface="Lato Hairline" panose="020F0502020204030203" pitchFamily="34" charset="0"/>
                <a:cs typeface="Lato Hairline" panose="020F0502020204030203" pitchFamily="34" charset="0"/>
              </a:rPr>
              <a:t>Financia: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9"/>
          <p:cNvSpPr txBox="1">
            <a:spLocks noGrp="1"/>
          </p:cNvSpPr>
          <p:nvPr>
            <p:ph type="sldNum" idx="12"/>
          </p:nvPr>
        </p:nvSpPr>
        <p:spPr>
          <a:xfrm>
            <a:off x="8534401" y="5729287"/>
            <a:ext cx="587375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None/>
            </a:pPr>
            <a:fld id="{00000000-1234-1234-1234-123412341234}" type="slidenum">
              <a:rPr lang="es-PE" sz="12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10</a:t>
            </a:fld>
            <a:endParaRPr sz="12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295" name="Google Shape;295;p9"/>
          <p:cNvGrpSpPr/>
          <p:nvPr/>
        </p:nvGrpSpPr>
        <p:grpSpPr>
          <a:xfrm>
            <a:off x="2630614" y="1204786"/>
            <a:ext cx="3784870" cy="3660123"/>
            <a:chOff x="2307086" y="-99965"/>
            <a:chExt cx="3784870" cy="3660123"/>
          </a:xfrm>
        </p:grpSpPr>
        <p:sp>
          <p:nvSpPr>
            <p:cNvPr id="296" name="Google Shape;296;p9"/>
            <p:cNvSpPr/>
            <p:nvPr/>
          </p:nvSpPr>
          <p:spPr>
            <a:xfrm>
              <a:off x="4716525" y="0"/>
              <a:ext cx="1259401" cy="1259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9"/>
            <p:cNvSpPr txBox="1"/>
            <p:nvPr/>
          </p:nvSpPr>
          <p:spPr>
            <a:xfrm>
              <a:off x="4716525" y="0"/>
              <a:ext cx="1259401" cy="1259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300" tIns="20300" rIns="20300" bIns="203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PE" dirty="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Fase 2</a:t>
              </a:r>
              <a:endParaRPr dirty="0"/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Lato"/>
                <a:buChar char="•"/>
              </a:pPr>
              <a:r>
                <a:rPr lang="es-PE" b="0" i="0" u="none" strike="noStrike" cap="none" dirty="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Validar que el cliente tiene un problema </a:t>
              </a:r>
              <a:endParaRPr dirty="0"/>
            </a:p>
          </p:txBody>
        </p:sp>
        <p:sp>
          <p:nvSpPr>
            <p:cNvPr id="298" name="Google Shape;298;p9"/>
            <p:cNvSpPr/>
            <p:nvPr/>
          </p:nvSpPr>
          <p:spPr>
            <a:xfrm>
              <a:off x="2530890" y="-81258"/>
              <a:ext cx="3561066" cy="356106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2134" y="44176"/>
                  </a:moveTo>
                  <a:lnTo>
                    <a:pt x="112134" y="44176"/>
                  </a:lnTo>
                  <a:cubicBezTo>
                    <a:pt x="114899" y="53288"/>
                    <a:pt x="115229" y="62965"/>
                    <a:pt x="113089" y="72244"/>
                  </a:cubicBezTo>
                  <a:lnTo>
                    <a:pt x="118236" y="74132"/>
                  </a:lnTo>
                  <a:lnTo>
                    <a:pt x="107265" y="77338"/>
                  </a:lnTo>
                  <a:lnTo>
                    <a:pt x="100107" y="67482"/>
                  </a:lnTo>
                  <a:lnTo>
                    <a:pt x="105248" y="69368"/>
                  </a:lnTo>
                  <a:cubicBezTo>
                    <a:pt x="106813" y="61805"/>
                    <a:pt x="106459" y="53970"/>
                    <a:pt x="104215" y="46579"/>
                  </a:cubicBezTo>
                  <a:close/>
                </a:path>
              </a:pathLst>
            </a:custGeom>
            <a:solidFill>
              <a:schemeClr val="lt1"/>
            </a:solidFill>
            <a:ln w="25400" cap="flat" cmpd="sng">
              <a:solidFill>
                <a:srgbClr val="3FB51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9"/>
            <p:cNvSpPr/>
            <p:nvPr/>
          </p:nvSpPr>
          <p:spPr>
            <a:xfrm>
              <a:off x="4725677" y="2220826"/>
              <a:ext cx="1259401" cy="1259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9"/>
            <p:cNvSpPr txBox="1"/>
            <p:nvPr/>
          </p:nvSpPr>
          <p:spPr>
            <a:xfrm>
              <a:off x="4725677" y="2220826"/>
              <a:ext cx="1259401" cy="1259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300" tIns="20300" rIns="20300" bIns="203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P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Fase 3</a:t>
              </a:r>
              <a:endParaRPr/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Lato"/>
                <a:buChar char="•"/>
              </a:pPr>
              <a:r>
                <a:rPr lang="es-PE" b="0" i="0" u="none" strike="noStrike" cap="non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Confirmar el modelo de negocio o pivotar</a:t>
              </a:r>
              <a:endParaRPr/>
            </a:p>
          </p:txBody>
        </p:sp>
        <p:sp>
          <p:nvSpPr>
            <p:cNvPr id="301" name="Google Shape;301;p9"/>
            <p:cNvSpPr/>
            <p:nvPr/>
          </p:nvSpPr>
          <p:spPr>
            <a:xfrm>
              <a:off x="2503942" y="-908"/>
              <a:ext cx="3561066" cy="356106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5872" y="112119"/>
                  </a:moveTo>
                  <a:lnTo>
                    <a:pt x="75872" y="112119"/>
                  </a:lnTo>
                  <a:cubicBezTo>
                    <a:pt x="67734" y="114598"/>
                    <a:pt x="59128" y="115136"/>
                    <a:pt x="50745" y="113691"/>
                  </a:cubicBezTo>
                  <a:lnTo>
                    <a:pt x="49148" y="118935"/>
                  </a:lnTo>
                  <a:lnTo>
                    <a:pt x="45333" y="108161"/>
                  </a:lnTo>
                  <a:lnTo>
                    <a:pt x="54773" y="100462"/>
                  </a:lnTo>
                  <a:lnTo>
                    <a:pt x="53178" y="105701"/>
                  </a:lnTo>
                  <a:lnTo>
                    <a:pt x="53178" y="105701"/>
                  </a:lnTo>
                  <a:cubicBezTo>
                    <a:pt x="59966" y="106714"/>
                    <a:pt x="66895" y="106202"/>
                    <a:pt x="73461" y="104203"/>
                  </a:cubicBezTo>
                  <a:close/>
                </a:path>
              </a:pathLst>
            </a:custGeom>
            <a:solidFill>
              <a:schemeClr val="lt1"/>
            </a:solidFill>
            <a:ln w="25400" cap="flat" cmpd="sng">
              <a:solidFill>
                <a:srgbClr val="3FB51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9"/>
            <p:cNvSpPr/>
            <p:nvPr/>
          </p:nvSpPr>
          <p:spPr>
            <a:xfrm>
              <a:off x="2583872" y="2220826"/>
              <a:ext cx="1259401" cy="1259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9"/>
            <p:cNvSpPr txBox="1"/>
            <p:nvPr/>
          </p:nvSpPr>
          <p:spPr>
            <a:xfrm>
              <a:off x="2583872" y="2220826"/>
              <a:ext cx="1259401" cy="1259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300" tIns="20300" rIns="20300" bIns="203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P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Fase 4</a:t>
              </a:r>
              <a:endParaRPr/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Lato"/>
                <a:buChar char="•"/>
              </a:pPr>
              <a:r>
                <a:rPr lang="es-PE" b="0" i="0" u="none" strike="noStrike" cap="non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Validar la solución propuesta</a:t>
              </a:r>
              <a:endParaRPr/>
            </a:p>
          </p:txBody>
        </p:sp>
        <p:sp>
          <p:nvSpPr>
            <p:cNvPr id="304" name="Google Shape;304;p9"/>
            <p:cNvSpPr/>
            <p:nvPr/>
          </p:nvSpPr>
          <p:spPr>
            <a:xfrm>
              <a:off x="2469992" y="-99965"/>
              <a:ext cx="3561066" cy="356106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102" y="79435"/>
                  </a:moveTo>
                  <a:lnTo>
                    <a:pt x="9102" y="79435"/>
                  </a:lnTo>
                  <a:cubicBezTo>
                    <a:pt x="5703" y="70534"/>
                    <a:pt x="4698" y="60898"/>
                    <a:pt x="6187" y="51487"/>
                  </a:cubicBezTo>
                  <a:lnTo>
                    <a:pt x="921" y="49962"/>
                  </a:lnTo>
                  <a:lnTo>
                    <a:pt x="11641" y="46000"/>
                  </a:lnTo>
                  <a:lnTo>
                    <a:pt x="19469" y="55332"/>
                  </a:lnTo>
                  <a:lnTo>
                    <a:pt x="14209" y="53809"/>
                  </a:lnTo>
                  <a:lnTo>
                    <a:pt x="14209" y="53809"/>
                  </a:lnTo>
                  <a:cubicBezTo>
                    <a:pt x="13174" y="61468"/>
                    <a:pt x="14076" y="69264"/>
                    <a:pt x="16833" y="76483"/>
                  </a:cubicBezTo>
                  <a:close/>
                </a:path>
              </a:pathLst>
            </a:custGeom>
            <a:solidFill>
              <a:schemeClr val="lt1"/>
            </a:solidFill>
            <a:ln w="25400" cap="flat" cmpd="sng">
              <a:solidFill>
                <a:srgbClr val="3FB51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9"/>
            <p:cNvSpPr/>
            <p:nvPr/>
          </p:nvSpPr>
          <p:spPr>
            <a:xfrm>
              <a:off x="2575645" y="0"/>
              <a:ext cx="1259401" cy="1259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9"/>
            <p:cNvSpPr txBox="1"/>
            <p:nvPr/>
          </p:nvSpPr>
          <p:spPr>
            <a:xfrm>
              <a:off x="2575645" y="0"/>
              <a:ext cx="1259401" cy="1259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300" tIns="20300" rIns="20300" bIns="203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P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Fase 1</a:t>
              </a:r>
              <a:endParaRPr/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Lato"/>
                <a:buChar char="•"/>
              </a:pPr>
              <a:r>
                <a:rPr lang="es-PE" b="0" i="0" u="none" strike="noStrike" cap="non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Determinar hipótesis del modelo de negocios</a:t>
              </a:r>
              <a:endParaRPr/>
            </a:p>
          </p:txBody>
        </p:sp>
        <p:sp>
          <p:nvSpPr>
            <p:cNvPr id="307" name="Google Shape;307;p9"/>
            <p:cNvSpPr/>
            <p:nvPr/>
          </p:nvSpPr>
          <p:spPr>
            <a:xfrm>
              <a:off x="2307086" y="-24540"/>
              <a:ext cx="3561066" cy="356106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4574" y="7747"/>
                  </a:moveTo>
                  <a:lnTo>
                    <a:pt x="44574" y="7747"/>
                  </a:lnTo>
                  <a:cubicBezTo>
                    <a:pt x="52722" y="5342"/>
                    <a:pt x="61320" y="4875"/>
                    <a:pt x="69680" y="6384"/>
                  </a:cubicBezTo>
                  <a:lnTo>
                    <a:pt x="71319" y="1153"/>
                  </a:lnTo>
                  <a:lnTo>
                    <a:pt x="75048" y="11957"/>
                  </a:lnTo>
                  <a:lnTo>
                    <a:pt x="65547" y="19580"/>
                  </a:lnTo>
                  <a:lnTo>
                    <a:pt x="67184" y="14355"/>
                  </a:lnTo>
                  <a:lnTo>
                    <a:pt x="67184" y="14355"/>
                  </a:lnTo>
                  <a:cubicBezTo>
                    <a:pt x="60413" y="13289"/>
                    <a:pt x="53490" y="13743"/>
                    <a:pt x="46917" y="15684"/>
                  </a:cubicBezTo>
                  <a:close/>
                </a:path>
              </a:pathLst>
            </a:custGeom>
            <a:solidFill>
              <a:schemeClr val="lt1"/>
            </a:solidFill>
            <a:ln w="25400" cap="flat" cmpd="sng">
              <a:solidFill>
                <a:srgbClr val="3FB51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cxnSp>
        <p:nvCxnSpPr>
          <p:cNvPr id="17" name="Straight Connector 12">
            <a:extLst>
              <a:ext uri="{FF2B5EF4-FFF2-40B4-BE49-F238E27FC236}">
                <a16:creationId xmlns:a16="http://schemas.microsoft.com/office/drawing/2014/main" id="{ACDBB2C6-E41C-4051-9D9D-697C203F7B76}"/>
              </a:ext>
            </a:extLst>
          </p:cNvPr>
          <p:cNvCxnSpPr>
            <a:cxnSpLocks/>
          </p:cNvCxnSpPr>
          <p:nvPr/>
        </p:nvCxnSpPr>
        <p:spPr>
          <a:xfrm>
            <a:off x="0" y="1173541"/>
            <a:ext cx="9144000" cy="0"/>
          </a:xfrm>
          <a:prstGeom prst="line">
            <a:avLst/>
          </a:prstGeom>
          <a:ln w="25400">
            <a:solidFill>
              <a:srgbClr val="52AE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0C66DB8D-2448-4A7C-AD18-F0AC17B810E9}"/>
              </a:ext>
            </a:extLst>
          </p:cNvPr>
          <p:cNvSpPr txBox="1"/>
          <p:nvPr/>
        </p:nvSpPr>
        <p:spPr>
          <a:xfrm>
            <a:off x="224790" y="558368"/>
            <a:ext cx="8694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dirty="0">
                <a:solidFill>
                  <a:srgbClr val="53AD32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¿CÓMO LO HAGO EN LA PRÁCTICA?</a:t>
            </a:r>
            <a:endParaRPr lang="es-PE" sz="3200" dirty="0">
              <a:solidFill>
                <a:srgbClr val="53AD32"/>
              </a:solidFill>
              <a:latin typeface="Futura LT Pro Book" panose="020B0802020204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0"/>
          <p:cNvSpPr txBox="1">
            <a:spLocks noGrp="1"/>
          </p:cNvSpPr>
          <p:nvPr>
            <p:ph type="sldNum" idx="12"/>
          </p:nvPr>
        </p:nvSpPr>
        <p:spPr>
          <a:xfrm>
            <a:off x="8534401" y="5729287"/>
            <a:ext cx="587375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None/>
            </a:pPr>
            <a:fld id="{00000000-1234-1234-1234-123412341234}" type="slidenum">
              <a:rPr lang="es-PE" sz="12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11</a:t>
            </a:fld>
            <a:endParaRPr sz="12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315" name="Google Shape;315;p10"/>
          <p:cNvGrpSpPr/>
          <p:nvPr/>
        </p:nvGrpSpPr>
        <p:grpSpPr>
          <a:xfrm>
            <a:off x="1078867" y="1448049"/>
            <a:ext cx="2893618" cy="2893618"/>
            <a:chOff x="1435387" y="0"/>
            <a:chExt cx="2893618" cy="2893618"/>
          </a:xfrm>
        </p:grpSpPr>
        <p:sp>
          <p:nvSpPr>
            <p:cNvPr id="316" name="Google Shape;316;p10"/>
            <p:cNvSpPr/>
            <p:nvPr/>
          </p:nvSpPr>
          <p:spPr>
            <a:xfrm>
              <a:off x="1435387" y="0"/>
              <a:ext cx="2893618" cy="2893618"/>
            </a:xfrm>
            <a:prstGeom prst="quadArrow">
              <a:avLst>
                <a:gd name="adj1" fmla="val 2000"/>
                <a:gd name="adj2" fmla="val 4000"/>
                <a:gd name="adj3" fmla="val 5000"/>
              </a:avLst>
            </a:prstGeom>
            <a:solidFill>
              <a:srgbClr val="CAC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0"/>
            <p:cNvSpPr/>
            <p:nvPr/>
          </p:nvSpPr>
          <p:spPr>
            <a:xfrm>
              <a:off x="1457957" y="175006"/>
              <a:ext cx="1354722" cy="1157447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rgbClr val="002E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0"/>
            <p:cNvSpPr txBox="1"/>
            <p:nvPr/>
          </p:nvSpPr>
          <p:spPr>
            <a:xfrm>
              <a:off x="1514459" y="231508"/>
              <a:ext cx="1241718" cy="10444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P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Muy recomendable</a:t>
              </a:r>
              <a:endParaRPr/>
            </a:p>
          </p:txBody>
        </p:sp>
        <p:sp>
          <p:nvSpPr>
            <p:cNvPr id="319" name="Google Shape;319;p10"/>
            <p:cNvSpPr/>
            <p:nvPr/>
          </p:nvSpPr>
          <p:spPr>
            <a:xfrm>
              <a:off x="2983472" y="188085"/>
              <a:ext cx="1157447" cy="1157447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rgbClr val="002E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0"/>
            <p:cNvSpPr txBox="1"/>
            <p:nvPr/>
          </p:nvSpPr>
          <p:spPr>
            <a:xfrm>
              <a:off x="3039974" y="244587"/>
              <a:ext cx="1044443" cy="10444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P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Aconsejable</a:t>
              </a:r>
              <a:endParaRPr/>
            </a:p>
          </p:txBody>
        </p:sp>
        <p:sp>
          <p:nvSpPr>
            <p:cNvPr id="321" name="Google Shape;321;p10"/>
            <p:cNvSpPr/>
            <p:nvPr/>
          </p:nvSpPr>
          <p:spPr>
            <a:xfrm>
              <a:off x="1623472" y="1548085"/>
              <a:ext cx="1157447" cy="1157447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rgbClr val="002E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0"/>
            <p:cNvSpPr txBox="1"/>
            <p:nvPr/>
          </p:nvSpPr>
          <p:spPr>
            <a:xfrm>
              <a:off x="1679974" y="1604587"/>
              <a:ext cx="1044443" cy="10444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P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Empieza ya</a:t>
              </a:r>
              <a:endParaRPr/>
            </a:p>
          </p:txBody>
        </p:sp>
        <p:sp>
          <p:nvSpPr>
            <p:cNvPr id="323" name="Google Shape;323;p10"/>
            <p:cNvSpPr/>
            <p:nvPr/>
          </p:nvSpPr>
          <p:spPr>
            <a:xfrm>
              <a:off x="2983472" y="1548085"/>
              <a:ext cx="1157447" cy="1157447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rgbClr val="002E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0"/>
            <p:cNvSpPr txBox="1"/>
            <p:nvPr/>
          </p:nvSpPr>
          <p:spPr>
            <a:xfrm>
              <a:off x="3039974" y="1604587"/>
              <a:ext cx="1044443" cy="10444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P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No requerido</a:t>
              </a:r>
              <a:endParaRPr/>
            </a:p>
          </p:txBody>
        </p:sp>
      </p:grpSp>
      <p:sp>
        <p:nvSpPr>
          <p:cNvPr id="325" name="Google Shape;325;p10"/>
          <p:cNvSpPr txBox="1"/>
          <p:nvPr/>
        </p:nvSpPr>
        <p:spPr>
          <a:xfrm>
            <a:off x="4757812" y="2482434"/>
            <a:ext cx="412812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3FB512"/>
              </a:buClr>
              <a:buSzPts val="1800"/>
              <a:buFont typeface="Noto Sans Symbols"/>
              <a:buChar char="▪"/>
            </a:pPr>
            <a:r>
              <a:rPr lang="es-PE" dirty="0">
                <a:solidFill>
                  <a:srgbClr val="3FB512"/>
                </a:solidFill>
                <a:latin typeface="Lato"/>
                <a:ea typeface="Lato"/>
                <a:cs typeface="Lato"/>
                <a:sym typeface="Lato"/>
              </a:rPr>
              <a:t>En proyectos nuevos con alta incertidumbre</a:t>
            </a:r>
            <a:endParaRPr dirty="0"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dirty="0">
              <a:solidFill>
                <a:srgbClr val="3FB512"/>
              </a:solidFill>
              <a:latin typeface="Lato"/>
              <a:ea typeface="Lato"/>
              <a:cs typeface="Lato"/>
              <a:sym typeface="Lato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3FB512"/>
              </a:buClr>
              <a:buSzPts val="1800"/>
              <a:buFont typeface="Noto Sans Symbols"/>
              <a:buChar char="▪"/>
            </a:pPr>
            <a:r>
              <a:rPr lang="es-PE" dirty="0">
                <a:solidFill>
                  <a:srgbClr val="3FB512"/>
                </a:solidFill>
                <a:latin typeface="Lato"/>
                <a:ea typeface="Lato"/>
                <a:cs typeface="Lato"/>
                <a:sym typeface="Lato"/>
              </a:rPr>
              <a:t>En empresas maduras que abordan crecimiento con alta incertidumbre</a:t>
            </a:r>
            <a:endParaRPr dirty="0"/>
          </a:p>
        </p:txBody>
      </p:sp>
      <p:sp>
        <p:nvSpPr>
          <p:cNvPr id="326" name="Google Shape;326;p10"/>
          <p:cNvSpPr txBox="1"/>
          <p:nvPr/>
        </p:nvSpPr>
        <p:spPr>
          <a:xfrm>
            <a:off x="1778794" y="1115187"/>
            <a:ext cx="9779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Alta</a:t>
            </a:r>
            <a:endParaRPr/>
          </a:p>
        </p:txBody>
      </p:sp>
      <p:sp>
        <p:nvSpPr>
          <p:cNvPr id="327" name="Google Shape;327;p10"/>
          <p:cNvSpPr txBox="1"/>
          <p:nvPr/>
        </p:nvSpPr>
        <p:spPr>
          <a:xfrm>
            <a:off x="3779912" y="2959468"/>
            <a:ext cx="9779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Alta</a:t>
            </a:r>
            <a:endParaRPr/>
          </a:p>
        </p:txBody>
      </p:sp>
      <p:sp>
        <p:nvSpPr>
          <p:cNvPr id="328" name="Google Shape;328;p10"/>
          <p:cNvSpPr txBox="1"/>
          <p:nvPr/>
        </p:nvSpPr>
        <p:spPr>
          <a:xfrm>
            <a:off x="274316" y="2959468"/>
            <a:ext cx="9779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Baja</a:t>
            </a:r>
            <a:endParaRPr/>
          </a:p>
        </p:txBody>
      </p:sp>
      <p:sp>
        <p:nvSpPr>
          <p:cNvPr id="329" name="Google Shape;329;p10"/>
          <p:cNvSpPr txBox="1"/>
          <p:nvPr/>
        </p:nvSpPr>
        <p:spPr>
          <a:xfrm rot="-5400000">
            <a:off x="-1436759" y="2905024"/>
            <a:ext cx="3918188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1600" b="1">
                <a:solidFill>
                  <a:srgbClr val="006CB5"/>
                </a:solidFill>
                <a:latin typeface="Lato"/>
                <a:ea typeface="Lato"/>
                <a:cs typeface="Lato"/>
                <a:sym typeface="Lato"/>
              </a:rPr>
              <a:t>Incertidumbre</a:t>
            </a:r>
            <a:endParaRPr sz="1600">
              <a:solidFill>
                <a:srgbClr val="006CB5"/>
              </a:solidFill>
            </a:endParaRPr>
          </a:p>
        </p:txBody>
      </p:sp>
      <p:sp>
        <p:nvSpPr>
          <p:cNvPr id="330" name="Google Shape;330;p10"/>
          <p:cNvSpPr txBox="1"/>
          <p:nvPr/>
        </p:nvSpPr>
        <p:spPr>
          <a:xfrm>
            <a:off x="1255664" y="4624778"/>
            <a:ext cx="259969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1600" b="1" dirty="0">
                <a:solidFill>
                  <a:srgbClr val="006CB5"/>
                </a:solidFill>
                <a:latin typeface="Lato"/>
                <a:ea typeface="Lato"/>
                <a:cs typeface="Lato"/>
                <a:sym typeface="Lato"/>
              </a:rPr>
              <a:t>Madurez</a:t>
            </a:r>
            <a:endParaRPr sz="1600" dirty="0">
              <a:solidFill>
                <a:srgbClr val="006CB5"/>
              </a:solidFill>
            </a:endParaRPr>
          </a:p>
        </p:txBody>
      </p:sp>
      <p:sp>
        <p:nvSpPr>
          <p:cNvPr id="331" name="Google Shape;331;p10"/>
          <p:cNvSpPr txBox="1"/>
          <p:nvPr/>
        </p:nvSpPr>
        <p:spPr>
          <a:xfrm>
            <a:off x="1862856" y="4328663"/>
            <a:ext cx="9779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16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Baja</a:t>
            </a:r>
            <a:endParaRPr/>
          </a:p>
        </p:txBody>
      </p:sp>
      <p:cxnSp>
        <p:nvCxnSpPr>
          <p:cNvPr id="21" name="Straight Connector 12">
            <a:extLst>
              <a:ext uri="{FF2B5EF4-FFF2-40B4-BE49-F238E27FC236}">
                <a16:creationId xmlns:a16="http://schemas.microsoft.com/office/drawing/2014/main" id="{BAEB3520-5913-4CEE-909C-BDF40A8D2C39}"/>
              </a:ext>
            </a:extLst>
          </p:cNvPr>
          <p:cNvCxnSpPr>
            <a:cxnSpLocks/>
          </p:cNvCxnSpPr>
          <p:nvPr/>
        </p:nvCxnSpPr>
        <p:spPr>
          <a:xfrm>
            <a:off x="0" y="1146113"/>
            <a:ext cx="9144000" cy="0"/>
          </a:xfrm>
          <a:prstGeom prst="line">
            <a:avLst/>
          </a:prstGeom>
          <a:ln w="25400">
            <a:solidFill>
              <a:srgbClr val="006C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uadroTexto 21">
            <a:extLst>
              <a:ext uri="{FF2B5EF4-FFF2-40B4-BE49-F238E27FC236}">
                <a16:creationId xmlns:a16="http://schemas.microsoft.com/office/drawing/2014/main" id="{3F46B82B-9EFC-482E-9A39-FE97680E3746}"/>
              </a:ext>
            </a:extLst>
          </p:cNvPr>
          <p:cNvSpPr txBox="1"/>
          <p:nvPr/>
        </p:nvSpPr>
        <p:spPr>
          <a:xfrm>
            <a:off x="274316" y="399951"/>
            <a:ext cx="8639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dirty="0">
                <a:solidFill>
                  <a:srgbClr val="006CB5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¿CUÁNDO USO LEAN STARTUP?</a:t>
            </a:r>
            <a:endParaRPr lang="es-PE" sz="3200" dirty="0">
              <a:solidFill>
                <a:srgbClr val="006CB5"/>
              </a:solidFill>
              <a:latin typeface="Futura LT Pro Book" panose="020B0802020204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1"/>
          <p:cNvSpPr txBox="1">
            <a:spLocks noGrp="1"/>
          </p:cNvSpPr>
          <p:nvPr>
            <p:ph type="sldNum" idx="12"/>
          </p:nvPr>
        </p:nvSpPr>
        <p:spPr>
          <a:xfrm>
            <a:off x="8534401" y="5729287"/>
            <a:ext cx="587375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None/>
            </a:pPr>
            <a:fld id="{00000000-1234-1234-1234-123412341234}" type="slidenum">
              <a:rPr lang="es-PE" sz="12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fld>
            <a:endParaRPr sz="12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39" name="Google Shape;33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80112" y="1464463"/>
            <a:ext cx="3345133" cy="3096344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11"/>
          <p:cNvSpPr txBox="1"/>
          <p:nvPr/>
        </p:nvSpPr>
        <p:spPr>
          <a:xfrm>
            <a:off x="248789" y="1901514"/>
            <a:ext cx="5112568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es-P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 partir del lienzo de Alexander Osterwalder, Ash </a:t>
            </a:r>
            <a:r>
              <a:rPr lang="es-PE" dirty="0" err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Maurya’s</a:t>
            </a:r>
            <a:r>
              <a:rPr lang="es-P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propone el lienzo ágil (Lean </a:t>
            </a:r>
            <a:r>
              <a:rPr lang="es-PE" dirty="0" err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Canvas</a:t>
            </a:r>
            <a:r>
              <a:rPr lang="es-P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), que Rowan </a:t>
            </a:r>
            <a:r>
              <a:rPr lang="es-PE" dirty="0" err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Yeoman</a:t>
            </a:r>
            <a:r>
              <a:rPr lang="es-P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&amp; Dave Moskovitz adaptan incluyendo el aspecto social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es-P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Lean </a:t>
            </a:r>
            <a:r>
              <a:rPr lang="es-PE" dirty="0" err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Canvas</a:t>
            </a:r>
            <a:r>
              <a:rPr lang="es-P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tiene una división diferente. La parte derecha sigue reflejando al entorno (mercado) pero la parte izquierda te ayuda a reflexionar sobre tu producto/servicio en relación al análisis problema-solución.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6" name="Straight Connector 12">
            <a:extLst>
              <a:ext uri="{FF2B5EF4-FFF2-40B4-BE49-F238E27FC236}">
                <a16:creationId xmlns:a16="http://schemas.microsoft.com/office/drawing/2014/main" id="{0F5D1985-EC80-41CD-9882-65878842E18D}"/>
              </a:ext>
            </a:extLst>
          </p:cNvPr>
          <p:cNvCxnSpPr>
            <a:cxnSpLocks/>
          </p:cNvCxnSpPr>
          <p:nvPr/>
        </p:nvCxnSpPr>
        <p:spPr>
          <a:xfrm>
            <a:off x="-11430" y="1447221"/>
            <a:ext cx="9144000" cy="0"/>
          </a:xfrm>
          <a:prstGeom prst="line">
            <a:avLst/>
          </a:prstGeom>
          <a:ln w="25400">
            <a:solidFill>
              <a:srgbClr val="52AE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0E0BAD4D-DD80-4EEF-AF37-697484F5DFD0}"/>
              </a:ext>
            </a:extLst>
          </p:cNvPr>
          <p:cNvSpPr txBox="1"/>
          <p:nvPr/>
        </p:nvSpPr>
        <p:spPr>
          <a:xfrm>
            <a:off x="-11430" y="489403"/>
            <a:ext cx="91554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000" dirty="0">
                <a:solidFill>
                  <a:srgbClr val="53AD32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EL LEAN CANVAS SOCIAL, HERRAMIENTA DE</a:t>
            </a:r>
            <a:br>
              <a:rPr lang="es-PE" sz="3000" dirty="0">
                <a:solidFill>
                  <a:srgbClr val="53AD32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</a:br>
            <a:r>
              <a:rPr lang="es-PE" sz="3000" dirty="0">
                <a:solidFill>
                  <a:srgbClr val="53AD32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VALIDACIÓN DE NEGOCIO</a:t>
            </a:r>
            <a:endParaRPr lang="es-PE" sz="3000" dirty="0">
              <a:solidFill>
                <a:srgbClr val="53AD32"/>
              </a:solidFill>
              <a:latin typeface="Futura LT Pro Book" panose="020B0802020204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2"/>
          <p:cNvSpPr txBox="1">
            <a:spLocks noGrp="1"/>
          </p:cNvSpPr>
          <p:nvPr>
            <p:ph type="sldNum" idx="12"/>
          </p:nvPr>
        </p:nvSpPr>
        <p:spPr>
          <a:xfrm>
            <a:off x="8534401" y="5729287"/>
            <a:ext cx="587375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None/>
            </a:pPr>
            <a:fld id="{00000000-1234-1234-1234-123412341234}" type="slidenum">
              <a:rPr lang="es-PE" sz="12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13</a:t>
            </a:fld>
            <a:endParaRPr sz="12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48" name="Google Shape;348;p1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5853" t="81072" r="57860"/>
          <a:stretch/>
        </p:blipFill>
        <p:spPr>
          <a:xfrm>
            <a:off x="480780" y="3654726"/>
            <a:ext cx="2085681" cy="571789"/>
          </a:xfrm>
          <a:prstGeom prst="rect">
            <a:avLst/>
          </a:prstGeom>
          <a:noFill/>
          <a:ln w="9525" cap="flat" cmpd="sng">
            <a:solidFill>
              <a:srgbClr val="3FB51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49" name="Google Shape;349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48201" y="2422543"/>
            <a:ext cx="2486200" cy="1945278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12"/>
          <p:cNvSpPr txBox="1"/>
          <p:nvPr/>
        </p:nvSpPr>
        <p:spPr>
          <a:xfrm>
            <a:off x="6048201" y="1925360"/>
            <a:ext cx="2486200" cy="307736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0093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HIPÓTESIS</a:t>
            </a:r>
            <a:endParaRPr/>
          </a:p>
        </p:txBody>
      </p:sp>
      <p:sp>
        <p:nvSpPr>
          <p:cNvPr id="351" name="Google Shape;351;p12"/>
          <p:cNvSpPr txBox="1"/>
          <p:nvPr/>
        </p:nvSpPr>
        <p:spPr>
          <a:xfrm>
            <a:off x="467544" y="2015765"/>
            <a:ext cx="4323031" cy="30773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3FB51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b="1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OBJETIVO (SOBRE TODO SOCIAL)</a:t>
            </a:r>
            <a:endParaRPr dirty="0"/>
          </a:p>
        </p:txBody>
      </p:sp>
      <p:sp>
        <p:nvSpPr>
          <p:cNvPr id="352" name="Google Shape;352;p12"/>
          <p:cNvSpPr txBox="1"/>
          <p:nvPr/>
        </p:nvSpPr>
        <p:spPr>
          <a:xfrm>
            <a:off x="467544" y="2323065"/>
            <a:ext cx="2376264" cy="1384954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3FB51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92D05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¿Qué?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PRODUCTO/SERVICIO</a:t>
            </a:r>
            <a:endParaRPr/>
          </a:p>
        </p:txBody>
      </p:sp>
      <p:sp>
        <p:nvSpPr>
          <p:cNvPr id="353" name="Google Shape;353;p12"/>
          <p:cNvSpPr txBox="1"/>
          <p:nvPr/>
        </p:nvSpPr>
        <p:spPr>
          <a:xfrm>
            <a:off x="2566461" y="3708019"/>
            <a:ext cx="2232248" cy="52318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3FB51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b="1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IMPACTO (SOCIAL Y AMBIENTAL)</a:t>
            </a:r>
            <a:endParaRPr dirty="0"/>
          </a:p>
        </p:txBody>
      </p:sp>
      <p:sp>
        <p:nvSpPr>
          <p:cNvPr id="354" name="Google Shape;354;p12"/>
          <p:cNvSpPr txBox="1"/>
          <p:nvPr/>
        </p:nvSpPr>
        <p:spPr>
          <a:xfrm>
            <a:off x="2841258" y="2323065"/>
            <a:ext cx="1949317" cy="1384954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3FB51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¿Quién?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CLIENTES</a:t>
            </a:r>
            <a:endParaRPr/>
          </a:p>
        </p:txBody>
      </p:sp>
      <p:cxnSp>
        <p:nvCxnSpPr>
          <p:cNvPr id="11" name="Straight Connector 12">
            <a:extLst>
              <a:ext uri="{FF2B5EF4-FFF2-40B4-BE49-F238E27FC236}">
                <a16:creationId xmlns:a16="http://schemas.microsoft.com/office/drawing/2014/main" id="{8869883A-A950-465D-90BA-A56D511E2AF0}"/>
              </a:ext>
            </a:extLst>
          </p:cNvPr>
          <p:cNvCxnSpPr>
            <a:cxnSpLocks/>
          </p:cNvCxnSpPr>
          <p:nvPr/>
        </p:nvCxnSpPr>
        <p:spPr>
          <a:xfrm>
            <a:off x="0" y="1146113"/>
            <a:ext cx="9144000" cy="0"/>
          </a:xfrm>
          <a:prstGeom prst="line">
            <a:avLst/>
          </a:prstGeom>
          <a:ln w="25400">
            <a:solidFill>
              <a:srgbClr val="006C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FF4E019-6914-4381-9D0D-40C11241698D}"/>
              </a:ext>
            </a:extLst>
          </p:cNvPr>
          <p:cNvSpPr txBox="1"/>
          <p:nvPr/>
        </p:nvSpPr>
        <p:spPr>
          <a:xfrm>
            <a:off x="184416" y="488016"/>
            <a:ext cx="8639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b="1" dirty="0">
                <a:solidFill>
                  <a:srgbClr val="006CB5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ESTRUCTURA DEL LEAN CANVAS</a:t>
            </a:r>
            <a:endParaRPr lang="es-PE" sz="3200" dirty="0">
              <a:solidFill>
                <a:srgbClr val="006CB5"/>
              </a:solidFill>
              <a:latin typeface="Futura LT Pro Book" panose="020B0802020204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3"/>
          <p:cNvSpPr txBox="1">
            <a:spLocks noGrp="1"/>
          </p:cNvSpPr>
          <p:nvPr>
            <p:ph type="sldNum" idx="12"/>
          </p:nvPr>
        </p:nvSpPr>
        <p:spPr>
          <a:xfrm>
            <a:off x="8534401" y="5729287"/>
            <a:ext cx="587375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None/>
            </a:pPr>
            <a:fld id="{00000000-1234-1234-1234-123412341234}" type="slidenum">
              <a:rPr lang="es-PE" sz="12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14</a:t>
            </a:fld>
            <a:endParaRPr sz="12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62" name="Google Shape;362;p13"/>
          <p:cNvSpPr txBox="1">
            <a:spLocks noGrp="1"/>
          </p:cNvSpPr>
          <p:nvPr>
            <p:ph type="body" idx="1"/>
          </p:nvPr>
        </p:nvSpPr>
        <p:spPr>
          <a:xfrm>
            <a:off x="1475656" y="440655"/>
            <a:ext cx="669674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s-PE" sz="2000" dirty="0">
                <a:latin typeface="Lato"/>
                <a:ea typeface="Lato"/>
                <a:cs typeface="Lato"/>
                <a:sym typeface="Lato"/>
              </a:rPr>
              <a:t>¿CÓMO QUIERO YO QUE SEA MI NEGOCIO?</a:t>
            </a:r>
            <a:endParaRPr sz="2000" dirty="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5" name="Straight Connector 12">
            <a:extLst>
              <a:ext uri="{FF2B5EF4-FFF2-40B4-BE49-F238E27FC236}">
                <a16:creationId xmlns:a16="http://schemas.microsoft.com/office/drawing/2014/main" id="{8E4B250D-69B4-4C46-9A59-3002E1E682E8}"/>
              </a:ext>
            </a:extLst>
          </p:cNvPr>
          <p:cNvCxnSpPr>
            <a:cxnSpLocks/>
          </p:cNvCxnSpPr>
          <p:nvPr/>
        </p:nvCxnSpPr>
        <p:spPr>
          <a:xfrm>
            <a:off x="-11430" y="1447221"/>
            <a:ext cx="9144000" cy="0"/>
          </a:xfrm>
          <a:prstGeom prst="line">
            <a:avLst/>
          </a:prstGeom>
          <a:ln w="25400">
            <a:solidFill>
              <a:srgbClr val="52AE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4FA51A31-B4F2-405F-8DA4-E530A30CAB8A}"/>
              </a:ext>
            </a:extLst>
          </p:cNvPr>
          <p:cNvSpPr txBox="1"/>
          <p:nvPr/>
        </p:nvSpPr>
        <p:spPr>
          <a:xfrm>
            <a:off x="133668" y="782780"/>
            <a:ext cx="3470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dirty="0">
                <a:solidFill>
                  <a:srgbClr val="53AD32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1.OBJETIVO</a:t>
            </a:r>
            <a:endParaRPr lang="es-PE" sz="3200" dirty="0">
              <a:solidFill>
                <a:srgbClr val="53AD32"/>
              </a:solidFill>
              <a:latin typeface="Futura LT Pro Book" panose="020B0802020204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4"/>
          <p:cNvSpPr txBox="1">
            <a:spLocks noGrp="1"/>
          </p:cNvSpPr>
          <p:nvPr>
            <p:ph type="sldNum" idx="12"/>
          </p:nvPr>
        </p:nvSpPr>
        <p:spPr>
          <a:xfrm>
            <a:off x="8534401" y="5729287"/>
            <a:ext cx="587375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None/>
            </a:pPr>
            <a:fld id="{00000000-1234-1234-1234-123412341234}" type="slidenum">
              <a:rPr lang="es-PE" sz="12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15</a:t>
            </a:fld>
            <a:endParaRPr sz="12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70" name="Google Shape;370;p14"/>
          <p:cNvSpPr txBox="1">
            <a:spLocks noGrp="1"/>
          </p:cNvSpPr>
          <p:nvPr>
            <p:ph type="body" idx="1"/>
          </p:nvPr>
        </p:nvSpPr>
        <p:spPr>
          <a:xfrm>
            <a:off x="107504" y="1637091"/>
            <a:ext cx="5095117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Se trata de identificar y conocer los segmentos de clientes sobre los que vamos a trabajar.</a:t>
            </a:r>
            <a:endParaRPr sz="1400" dirty="0"/>
          </a:p>
          <a:p>
            <a:pPr marL="514350" lvl="0" indent="-514350" algn="l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Font typeface="Calibri"/>
              <a:buAutoNum type="arabicPeriod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¿Cuáles son los primeros clientes?.</a:t>
            </a:r>
            <a:endParaRPr sz="1400" dirty="0"/>
          </a:p>
          <a:p>
            <a:pPr marL="514350" lvl="0" indent="-514350" algn="l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Font typeface="Calibri"/>
              <a:buAutoNum type="arabicPeriod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Es importante, cuando inicio un proyecto, definir la figura de CLIENTES PIONEROS (EARLY ADOPTERS)</a:t>
            </a:r>
            <a:endParaRPr sz="1400" dirty="0"/>
          </a:p>
          <a:p>
            <a:pPr marL="0" lvl="0" indent="0" algn="ctr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None/>
            </a:pPr>
            <a:endParaRPr lang="es-PE" sz="1400" b="1" dirty="0">
              <a:solidFill>
                <a:srgbClr val="006CB5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None/>
            </a:pPr>
            <a:r>
              <a:rPr lang="es-PE" sz="1400" b="1" dirty="0">
                <a:solidFill>
                  <a:srgbClr val="006CB5"/>
                </a:solidFill>
                <a:latin typeface="Lato"/>
                <a:ea typeface="Lato"/>
                <a:cs typeface="Lato"/>
                <a:sym typeface="Lato"/>
              </a:rPr>
              <a:t>Clientes con un perfil más dado a acoger tu producto/servicio antes que los demás, ¡¡tus visionarios!!</a:t>
            </a:r>
            <a:endParaRPr sz="1400" dirty="0">
              <a:solidFill>
                <a:srgbClr val="006CB5"/>
              </a:solidFill>
            </a:endParaRPr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None/>
            </a:pPr>
            <a:r>
              <a:rPr lang="es-PE" sz="1400" dirty="0">
                <a:solidFill>
                  <a:srgbClr val="3FB512"/>
                </a:solidFill>
                <a:latin typeface="Lato"/>
                <a:ea typeface="Lato"/>
                <a:cs typeface="Lato"/>
                <a:sym typeface="Lato"/>
              </a:rPr>
              <a:t>3.    </a:t>
            </a: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Tendremos que conocerlos con la mayor precisión          posible</a:t>
            </a:r>
            <a:endParaRPr sz="1400" dirty="0"/>
          </a:p>
          <a:p>
            <a:pPr marL="514350" lvl="0" indent="-387350" algn="l" rtl="0">
              <a:spcBef>
                <a:spcPts val="400"/>
              </a:spcBef>
              <a:spcAft>
                <a:spcPts val="0"/>
              </a:spcAft>
              <a:buSzPts val="2000"/>
              <a:buFont typeface="Calibri"/>
              <a:buNone/>
            </a:pPr>
            <a:endParaRPr sz="1400" dirty="0"/>
          </a:p>
          <a:p>
            <a:pPr marL="514350" lvl="0" indent="-387350" algn="l" rtl="0">
              <a:spcBef>
                <a:spcPts val="400"/>
              </a:spcBef>
              <a:spcAft>
                <a:spcPts val="0"/>
              </a:spcAft>
              <a:buSzPts val="2000"/>
              <a:buFont typeface="Calibri"/>
              <a:buNone/>
            </a:pPr>
            <a:endParaRPr sz="1400" dirty="0"/>
          </a:p>
          <a:p>
            <a:pPr marL="514350" lvl="0" indent="-387350" algn="l" rtl="0">
              <a:spcBef>
                <a:spcPts val="400"/>
              </a:spcBef>
              <a:spcAft>
                <a:spcPts val="0"/>
              </a:spcAft>
              <a:buSzPts val="2000"/>
              <a:buFont typeface="Calibri"/>
              <a:buNone/>
            </a:pPr>
            <a:endParaRPr sz="1400"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SzPts val="2000"/>
              <a:buNone/>
            </a:pPr>
            <a:endParaRPr sz="1400" dirty="0"/>
          </a:p>
        </p:txBody>
      </p:sp>
      <p:pic>
        <p:nvPicPr>
          <p:cNvPr id="371" name="Google Shape;37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65304" y="1808807"/>
            <a:ext cx="3599184" cy="28717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12">
            <a:extLst>
              <a:ext uri="{FF2B5EF4-FFF2-40B4-BE49-F238E27FC236}">
                <a16:creationId xmlns:a16="http://schemas.microsoft.com/office/drawing/2014/main" id="{2C128898-9BCE-4CD4-B4B9-27FEBBBDDEF7}"/>
              </a:ext>
            </a:extLst>
          </p:cNvPr>
          <p:cNvCxnSpPr>
            <a:cxnSpLocks/>
          </p:cNvCxnSpPr>
          <p:nvPr/>
        </p:nvCxnSpPr>
        <p:spPr>
          <a:xfrm>
            <a:off x="0" y="1351065"/>
            <a:ext cx="9144000" cy="0"/>
          </a:xfrm>
          <a:prstGeom prst="line">
            <a:avLst/>
          </a:prstGeom>
          <a:ln w="25400">
            <a:solidFill>
              <a:srgbClr val="006C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B8F3084E-626F-471F-8C47-4694CED065B5}"/>
              </a:ext>
            </a:extLst>
          </p:cNvPr>
          <p:cNvSpPr txBox="1"/>
          <p:nvPr/>
        </p:nvSpPr>
        <p:spPr>
          <a:xfrm>
            <a:off x="188544" y="199455"/>
            <a:ext cx="86395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000" b="1" dirty="0">
                <a:solidFill>
                  <a:srgbClr val="006CB5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2. SEGMENTO DE CLIENTES</a:t>
            </a:r>
            <a:br>
              <a:rPr lang="es-PE" sz="3000" b="1" dirty="0">
                <a:solidFill>
                  <a:srgbClr val="006CB5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</a:br>
            <a:r>
              <a:rPr lang="es-PE" sz="3000" b="1" dirty="0">
                <a:solidFill>
                  <a:srgbClr val="006CB5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3. CLIENTES PIONEROS (EARLY ADOPTERS)</a:t>
            </a:r>
            <a:endParaRPr lang="es-PE" sz="3000" dirty="0">
              <a:solidFill>
                <a:srgbClr val="006CB5"/>
              </a:solidFill>
              <a:latin typeface="Futura LT Pro Book" panose="020B0802020204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5"/>
          <p:cNvSpPr txBox="1">
            <a:spLocks noGrp="1"/>
          </p:cNvSpPr>
          <p:nvPr>
            <p:ph type="sldNum" idx="12"/>
          </p:nvPr>
        </p:nvSpPr>
        <p:spPr>
          <a:xfrm>
            <a:off x="8534401" y="5729287"/>
            <a:ext cx="587375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None/>
            </a:pPr>
            <a:fld id="{00000000-1234-1234-1234-123412341234}" type="slidenum">
              <a:rPr lang="es-PE" sz="12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fld>
            <a:endParaRPr sz="12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79" name="Google Shape;379;p15"/>
          <p:cNvSpPr txBox="1">
            <a:spLocks noGrp="1"/>
          </p:cNvSpPr>
          <p:nvPr>
            <p:ph type="body" idx="1"/>
          </p:nvPr>
        </p:nvSpPr>
        <p:spPr>
          <a:xfrm>
            <a:off x="467544" y="1927861"/>
            <a:ext cx="8208912" cy="2179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14350" lvl="0" indent="-514350" algn="l" rtl="0">
              <a:spcBef>
                <a:spcPts val="0"/>
              </a:spcBef>
              <a:spcAft>
                <a:spcPts val="0"/>
              </a:spcAft>
              <a:buClr>
                <a:srgbClr val="3FB512"/>
              </a:buClr>
              <a:buSzPts val="1600"/>
              <a:buAutoNum type="arabicPeriod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¿Qué problema o necesidad tiene tu cliente que tu producto puede solucionar?</a:t>
            </a:r>
            <a:endParaRPr sz="1400" dirty="0"/>
          </a:p>
          <a:p>
            <a:pPr marL="514350" lvl="0" indent="-514350" algn="l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AutoNum type="arabicPeriod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Los puntos 2 (segmento de clientes) 3 (</a:t>
            </a:r>
            <a:r>
              <a:rPr lang="es-PE" sz="1400" dirty="0" err="1">
                <a:latin typeface="Lato"/>
                <a:ea typeface="Lato"/>
                <a:cs typeface="Lato"/>
                <a:sym typeface="Lato"/>
              </a:rPr>
              <a:t>early</a:t>
            </a: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s-PE" sz="1400" dirty="0" err="1">
                <a:latin typeface="Lato"/>
                <a:ea typeface="Lato"/>
                <a:cs typeface="Lato"/>
                <a:sym typeface="Lato"/>
              </a:rPr>
              <a:t>adopters</a:t>
            </a: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) y 4 (problemas) están muy relacionados. A veces primero se detecta el problemas o necesidad y luego se reflexiona sobre quién lo tiene</a:t>
            </a:r>
            <a:endParaRPr sz="1400" dirty="0"/>
          </a:p>
          <a:p>
            <a:pPr marL="514350" lvl="0" indent="-514350" algn="l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AutoNum type="arabicPeriod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Hay que considerar clientes en segmentos diferentes pueden tener necesidades específicas</a:t>
            </a:r>
            <a:endParaRPr sz="1400" dirty="0"/>
          </a:p>
        </p:txBody>
      </p:sp>
      <p:cxnSp>
        <p:nvCxnSpPr>
          <p:cNvPr id="5" name="Straight Connector 12">
            <a:extLst>
              <a:ext uri="{FF2B5EF4-FFF2-40B4-BE49-F238E27FC236}">
                <a16:creationId xmlns:a16="http://schemas.microsoft.com/office/drawing/2014/main" id="{9A8BEC11-EA23-4782-8129-5C1FE08533F5}"/>
              </a:ext>
            </a:extLst>
          </p:cNvPr>
          <p:cNvCxnSpPr>
            <a:cxnSpLocks/>
          </p:cNvCxnSpPr>
          <p:nvPr/>
        </p:nvCxnSpPr>
        <p:spPr>
          <a:xfrm>
            <a:off x="-11430" y="1447221"/>
            <a:ext cx="9144000" cy="0"/>
          </a:xfrm>
          <a:prstGeom prst="line">
            <a:avLst/>
          </a:prstGeom>
          <a:ln w="25400">
            <a:solidFill>
              <a:srgbClr val="52AE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B8F63A6B-50FE-403E-A052-0D46BCD0764F}"/>
              </a:ext>
            </a:extLst>
          </p:cNvPr>
          <p:cNvSpPr txBox="1"/>
          <p:nvPr/>
        </p:nvSpPr>
        <p:spPr>
          <a:xfrm>
            <a:off x="133668" y="782780"/>
            <a:ext cx="3445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dirty="0">
                <a:solidFill>
                  <a:srgbClr val="53AD32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4.PROBLEMA</a:t>
            </a:r>
            <a:endParaRPr lang="es-PE" sz="3200" dirty="0">
              <a:solidFill>
                <a:srgbClr val="53AD32"/>
              </a:solidFill>
              <a:latin typeface="Futura LT Pro Book" panose="020B0802020204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6"/>
          <p:cNvSpPr txBox="1">
            <a:spLocks noGrp="1"/>
          </p:cNvSpPr>
          <p:nvPr>
            <p:ph type="sldNum" idx="12"/>
          </p:nvPr>
        </p:nvSpPr>
        <p:spPr>
          <a:xfrm>
            <a:off x="8534401" y="5729287"/>
            <a:ext cx="587375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None/>
            </a:pPr>
            <a:fld id="{00000000-1234-1234-1234-123412341234}" type="slidenum">
              <a:rPr lang="es-PE" sz="12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17</a:t>
            </a:fld>
            <a:endParaRPr sz="12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87" name="Google Shape;387;p16"/>
          <p:cNvSpPr txBox="1">
            <a:spLocks noGrp="1"/>
          </p:cNvSpPr>
          <p:nvPr>
            <p:ph type="body" idx="1"/>
          </p:nvPr>
        </p:nvSpPr>
        <p:spPr>
          <a:xfrm>
            <a:off x="107504" y="1652587"/>
            <a:ext cx="475252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14350" lvl="0" indent="-514350" algn="l" rtl="0">
              <a:spcBef>
                <a:spcPts val="0"/>
              </a:spcBef>
              <a:spcAft>
                <a:spcPts val="0"/>
              </a:spcAft>
              <a:buClr>
                <a:srgbClr val="3FB512"/>
              </a:buClr>
              <a:buSzPts val="1600"/>
              <a:buAutoNum type="arabicPeriod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¿Cuales son las alternativas actuales que tu cliente utiliza para solucionarlo?</a:t>
            </a:r>
            <a:endParaRPr sz="2400" dirty="0"/>
          </a:p>
          <a:p>
            <a:pPr marL="514350" lvl="0" indent="-514350" algn="l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AutoNum type="arabicPeriod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¿Cómo están de satisfechos con ellas?</a:t>
            </a:r>
            <a:endParaRPr sz="2400" dirty="0"/>
          </a:p>
          <a:p>
            <a:pPr marL="514350" lvl="0" indent="-514350" algn="l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AutoNum type="arabicPeriod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¿Cuánto les va a costar cambiar?</a:t>
            </a:r>
            <a:endParaRPr sz="2400" dirty="0"/>
          </a:p>
        </p:txBody>
      </p:sp>
      <p:pic>
        <p:nvPicPr>
          <p:cNvPr id="388" name="Google Shape;38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48064" y="1783605"/>
            <a:ext cx="3816424" cy="29523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12">
            <a:extLst>
              <a:ext uri="{FF2B5EF4-FFF2-40B4-BE49-F238E27FC236}">
                <a16:creationId xmlns:a16="http://schemas.microsoft.com/office/drawing/2014/main" id="{459A9787-D081-4F99-8E93-AF6F3D0F20CD}"/>
              </a:ext>
            </a:extLst>
          </p:cNvPr>
          <p:cNvCxnSpPr>
            <a:cxnSpLocks/>
          </p:cNvCxnSpPr>
          <p:nvPr/>
        </p:nvCxnSpPr>
        <p:spPr>
          <a:xfrm>
            <a:off x="0" y="1146113"/>
            <a:ext cx="9144000" cy="0"/>
          </a:xfrm>
          <a:prstGeom prst="line">
            <a:avLst/>
          </a:prstGeom>
          <a:ln w="25400">
            <a:solidFill>
              <a:srgbClr val="006C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DC7D5F06-A267-47D9-9702-E41500E77470}"/>
              </a:ext>
            </a:extLst>
          </p:cNvPr>
          <p:cNvSpPr txBox="1"/>
          <p:nvPr/>
        </p:nvSpPr>
        <p:spPr>
          <a:xfrm>
            <a:off x="184416" y="488016"/>
            <a:ext cx="8639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b="1" dirty="0">
                <a:solidFill>
                  <a:srgbClr val="006CB5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5. ALTERNATIVAS EXISTENTES</a:t>
            </a:r>
            <a:endParaRPr lang="es-PE" sz="3200" dirty="0">
              <a:solidFill>
                <a:srgbClr val="006CB5"/>
              </a:solidFill>
              <a:latin typeface="Futura LT Pro Book" panose="020B0802020204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7"/>
          <p:cNvSpPr txBox="1">
            <a:spLocks noGrp="1"/>
          </p:cNvSpPr>
          <p:nvPr>
            <p:ph type="sldNum" idx="12"/>
          </p:nvPr>
        </p:nvSpPr>
        <p:spPr>
          <a:xfrm>
            <a:off x="8534401" y="5729287"/>
            <a:ext cx="587375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None/>
            </a:pPr>
            <a:fld id="{00000000-1234-1234-1234-123412341234}" type="slidenum">
              <a:rPr lang="es-PE" sz="12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18</a:t>
            </a:fld>
            <a:endParaRPr sz="12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96" name="Google Shape;396;p17"/>
          <p:cNvSpPr txBox="1">
            <a:spLocks noGrp="1"/>
          </p:cNvSpPr>
          <p:nvPr>
            <p:ph type="body" idx="1"/>
          </p:nvPr>
        </p:nvSpPr>
        <p:spPr>
          <a:xfrm>
            <a:off x="611560" y="1950719"/>
            <a:ext cx="8054280" cy="2826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14350" lvl="0" indent="-514350" algn="just" rtl="0">
              <a:spcBef>
                <a:spcPts val="0"/>
              </a:spcBef>
              <a:spcAft>
                <a:spcPts val="0"/>
              </a:spcAft>
              <a:buClr>
                <a:srgbClr val="3FB512"/>
              </a:buClr>
              <a:buSzPts val="1800"/>
              <a:buAutoNum type="arabicPeriod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¿Qué valor proporcionamos a nuestros clientes?</a:t>
            </a:r>
            <a:endParaRPr sz="2000" dirty="0"/>
          </a:p>
          <a:p>
            <a:pPr marL="514350" lvl="0" indent="-514350" algn="just" rtl="0">
              <a:spcBef>
                <a:spcPts val="360"/>
              </a:spcBef>
              <a:spcAft>
                <a:spcPts val="0"/>
              </a:spcAft>
              <a:buClr>
                <a:srgbClr val="3FB512"/>
              </a:buClr>
              <a:buSzPts val="1800"/>
              <a:buAutoNum type="arabicPeriod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¿Qué problema/necesidad de nuestros clientes ayudamos a solucionar?</a:t>
            </a:r>
            <a:endParaRPr sz="2000" dirty="0"/>
          </a:p>
          <a:p>
            <a:pPr marL="514350" lvl="0" indent="-514350" algn="just" rtl="0">
              <a:spcBef>
                <a:spcPts val="360"/>
              </a:spcBef>
              <a:spcAft>
                <a:spcPts val="0"/>
              </a:spcAft>
              <a:buClr>
                <a:srgbClr val="3FB512"/>
              </a:buClr>
              <a:buSzPts val="1800"/>
              <a:buAutoNum type="arabicPeriod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¿Qué paquetes de productos o servicios ofrecemos a cada segmento de mercado?</a:t>
            </a:r>
            <a:endParaRPr sz="2000" dirty="0"/>
          </a:p>
          <a:p>
            <a:pPr marL="514350" lvl="0" indent="-514350" algn="just" rtl="0">
              <a:spcBef>
                <a:spcPts val="360"/>
              </a:spcBef>
              <a:spcAft>
                <a:spcPts val="0"/>
              </a:spcAft>
              <a:buClr>
                <a:srgbClr val="3FB512"/>
              </a:buClr>
              <a:buSzPts val="1800"/>
              <a:buAutoNum type="arabicPeriod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Frase clara, simple y sencilla, que expresa qué hace especial tu producto y cómo va a ayudar a tus clientes a solucionar su problema</a:t>
            </a:r>
            <a:endParaRPr sz="2000" dirty="0"/>
          </a:p>
          <a:p>
            <a:pPr marL="514350" lvl="0" indent="-514350" algn="just" rtl="0">
              <a:spcBef>
                <a:spcPts val="480"/>
              </a:spcBef>
              <a:spcAft>
                <a:spcPts val="0"/>
              </a:spcAft>
              <a:buClr>
                <a:srgbClr val="3FB512"/>
              </a:buClr>
              <a:buSzPts val="1800"/>
              <a:buAutoNum type="arabicPeriod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Una breve explicación de cómo lo hace tu organización</a:t>
            </a:r>
            <a:r>
              <a:rPr lang="es-PE" sz="1800" dirty="0"/>
              <a:t>.</a:t>
            </a:r>
            <a:endParaRPr sz="2000" dirty="0"/>
          </a:p>
        </p:txBody>
      </p:sp>
      <p:cxnSp>
        <p:nvCxnSpPr>
          <p:cNvPr id="5" name="Straight Connector 12">
            <a:extLst>
              <a:ext uri="{FF2B5EF4-FFF2-40B4-BE49-F238E27FC236}">
                <a16:creationId xmlns:a16="http://schemas.microsoft.com/office/drawing/2014/main" id="{6D548CE7-6B52-4179-B2ED-69C5A375B96E}"/>
              </a:ext>
            </a:extLst>
          </p:cNvPr>
          <p:cNvCxnSpPr>
            <a:cxnSpLocks/>
          </p:cNvCxnSpPr>
          <p:nvPr/>
        </p:nvCxnSpPr>
        <p:spPr>
          <a:xfrm>
            <a:off x="-11430" y="1447221"/>
            <a:ext cx="9144000" cy="0"/>
          </a:xfrm>
          <a:prstGeom prst="line">
            <a:avLst/>
          </a:prstGeom>
          <a:ln w="25400">
            <a:solidFill>
              <a:srgbClr val="52AE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74ED875A-4358-49EA-BADE-066499AACC26}"/>
              </a:ext>
            </a:extLst>
          </p:cNvPr>
          <p:cNvSpPr txBox="1"/>
          <p:nvPr/>
        </p:nvSpPr>
        <p:spPr>
          <a:xfrm>
            <a:off x="133668" y="431558"/>
            <a:ext cx="86944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000" b="1" dirty="0">
                <a:solidFill>
                  <a:srgbClr val="53AD32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6. PROPUESTA DE VALOR</a:t>
            </a:r>
            <a:br>
              <a:rPr lang="es-PE" sz="3000" b="1" dirty="0">
                <a:solidFill>
                  <a:srgbClr val="53AD32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</a:br>
            <a:r>
              <a:rPr lang="es-PE" sz="3000" b="1" dirty="0">
                <a:solidFill>
                  <a:srgbClr val="53AD32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7. CONCEPTO DE ALTO NIVEL</a:t>
            </a:r>
            <a:endParaRPr lang="es-PE" sz="3000" dirty="0">
              <a:solidFill>
                <a:srgbClr val="53AD32"/>
              </a:solidFill>
              <a:latin typeface="Futura LT Pro Book" panose="020B0802020204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8"/>
          <p:cNvSpPr txBox="1">
            <a:spLocks noGrp="1"/>
          </p:cNvSpPr>
          <p:nvPr>
            <p:ph type="sldNum" idx="12"/>
          </p:nvPr>
        </p:nvSpPr>
        <p:spPr>
          <a:xfrm>
            <a:off x="8534401" y="5729287"/>
            <a:ext cx="587375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None/>
            </a:pPr>
            <a:fld id="{00000000-1234-1234-1234-123412341234}" type="slidenum">
              <a:rPr lang="es-PE" sz="12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19</a:t>
            </a:fld>
            <a:endParaRPr sz="12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04" name="Google Shape;404;p18"/>
          <p:cNvSpPr txBox="1">
            <a:spLocks noGrp="1"/>
          </p:cNvSpPr>
          <p:nvPr>
            <p:ph type="body" idx="1"/>
          </p:nvPr>
        </p:nvSpPr>
        <p:spPr>
          <a:xfrm>
            <a:off x="863352" y="2232659"/>
            <a:ext cx="7696201" cy="3771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14350" lvl="0" indent="-514350" algn="just" rtl="0">
              <a:spcBef>
                <a:spcPts val="0"/>
              </a:spcBef>
              <a:spcAft>
                <a:spcPts val="0"/>
              </a:spcAft>
              <a:buClr>
                <a:srgbClr val="3FB512"/>
              </a:buClr>
              <a:buSzPts val="1800"/>
              <a:buAutoNum type="arabicPeriod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¿Qué solución va a llevar la propuesta de valor a los diferentes segmentos de clientes?</a:t>
            </a:r>
            <a:endParaRPr sz="2000" dirty="0"/>
          </a:p>
          <a:p>
            <a:pPr marL="514350" lvl="0" indent="-400050" algn="just" rtl="0">
              <a:spcBef>
                <a:spcPts val="360"/>
              </a:spcBef>
              <a:spcAft>
                <a:spcPts val="0"/>
              </a:spcAft>
              <a:buClr>
                <a:srgbClr val="3FB512"/>
              </a:buClr>
              <a:buSzPts val="1800"/>
              <a:buFont typeface="+mj-lt"/>
              <a:buAutoNum type="arabicPeriod"/>
            </a:pPr>
            <a:endParaRPr sz="1400" dirty="0">
              <a:latin typeface="Lato"/>
              <a:ea typeface="Lato"/>
              <a:cs typeface="Lato"/>
              <a:sym typeface="Lato"/>
            </a:endParaRPr>
          </a:p>
          <a:p>
            <a:pPr marL="514350" lvl="0" indent="-514350" algn="just" rtl="0">
              <a:spcBef>
                <a:spcPts val="360"/>
              </a:spcBef>
              <a:spcAft>
                <a:spcPts val="0"/>
              </a:spcAft>
              <a:buClr>
                <a:srgbClr val="3FB512"/>
              </a:buClr>
              <a:buSzPts val="1800"/>
              <a:buAutoNum type="arabicPeriod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Listado de las características principales de tu producto/servicio</a:t>
            </a:r>
            <a:endParaRPr sz="2000" dirty="0"/>
          </a:p>
        </p:txBody>
      </p:sp>
      <p:cxnSp>
        <p:nvCxnSpPr>
          <p:cNvPr id="5" name="Straight Connector 12">
            <a:extLst>
              <a:ext uri="{FF2B5EF4-FFF2-40B4-BE49-F238E27FC236}">
                <a16:creationId xmlns:a16="http://schemas.microsoft.com/office/drawing/2014/main" id="{43E8735E-B152-4C67-8629-54EB5F5E79D2}"/>
              </a:ext>
            </a:extLst>
          </p:cNvPr>
          <p:cNvCxnSpPr>
            <a:cxnSpLocks/>
          </p:cNvCxnSpPr>
          <p:nvPr/>
        </p:nvCxnSpPr>
        <p:spPr>
          <a:xfrm>
            <a:off x="0" y="1146113"/>
            <a:ext cx="9144000" cy="0"/>
          </a:xfrm>
          <a:prstGeom prst="line">
            <a:avLst/>
          </a:prstGeom>
          <a:ln w="25400">
            <a:solidFill>
              <a:srgbClr val="006C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72C470ED-778D-42D0-ADC4-57F833B8E0D9}"/>
              </a:ext>
            </a:extLst>
          </p:cNvPr>
          <p:cNvSpPr txBox="1"/>
          <p:nvPr/>
        </p:nvSpPr>
        <p:spPr>
          <a:xfrm>
            <a:off x="184416" y="488016"/>
            <a:ext cx="3595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dirty="0">
                <a:solidFill>
                  <a:srgbClr val="006CB5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8. SOLUCIÓN</a:t>
            </a:r>
            <a:endParaRPr lang="es-PE" sz="3200" dirty="0">
              <a:solidFill>
                <a:srgbClr val="006CB5"/>
              </a:solidFill>
              <a:latin typeface="Futura LT Pro Book" panose="020B0802020204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419c396891_0_0"/>
          <p:cNvSpPr txBox="1"/>
          <p:nvPr/>
        </p:nvSpPr>
        <p:spPr>
          <a:xfrm>
            <a:off x="876625" y="2733475"/>
            <a:ext cx="7831800" cy="11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spcBef>
                <a:spcPts val="36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s-ES" dirty="0">
                <a:solidFill>
                  <a:srgbClr val="006CB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Poner en práctica las mejores propuestas.</a:t>
            </a:r>
          </a:p>
          <a:p>
            <a:pPr marL="457200" lvl="0" indent="-381000" algn="l" rtl="0">
              <a:spcBef>
                <a:spcPts val="36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s-ES" dirty="0">
                <a:solidFill>
                  <a:srgbClr val="006CB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Prototipar su negocio.</a:t>
            </a:r>
          </a:p>
        </p:txBody>
      </p:sp>
      <p:cxnSp>
        <p:nvCxnSpPr>
          <p:cNvPr id="4" name="Straight Connector 12">
            <a:extLst>
              <a:ext uri="{FF2B5EF4-FFF2-40B4-BE49-F238E27FC236}">
                <a16:creationId xmlns:a16="http://schemas.microsoft.com/office/drawing/2014/main" id="{A0A34D04-61C8-4D60-8241-D510BEB7BA8C}"/>
              </a:ext>
            </a:extLst>
          </p:cNvPr>
          <p:cNvCxnSpPr>
            <a:cxnSpLocks/>
          </p:cNvCxnSpPr>
          <p:nvPr/>
        </p:nvCxnSpPr>
        <p:spPr>
          <a:xfrm>
            <a:off x="-11430" y="1447221"/>
            <a:ext cx="9144000" cy="0"/>
          </a:xfrm>
          <a:prstGeom prst="line">
            <a:avLst/>
          </a:prstGeom>
          <a:ln w="25400">
            <a:solidFill>
              <a:srgbClr val="52AE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7756D527-46BF-47D2-B77A-9F4AF3246985}"/>
              </a:ext>
            </a:extLst>
          </p:cNvPr>
          <p:cNvSpPr txBox="1"/>
          <p:nvPr/>
        </p:nvSpPr>
        <p:spPr>
          <a:xfrm>
            <a:off x="211089" y="789127"/>
            <a:ext cx="6539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dirty="0">
                <a:solidFill>
                  <a:srgbClr val="53AD32"/>
                </a:solidFill>
                <a:latin typeface="Futura LT Pro Book" panose="020B0802020204020204" pitchFamily="34" charset="0"/>
              </a:rPr>
              <a:t>OBJETIVOS: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9"/>
          <p:cNvSpPr txBox="1">
            <a:spLocks noGrp="1"/>
          </p:cNvSpPr>
          <p:nvPr>
            <p:ph type="sldNum" idx="12"/>
          </p:nvPr>
        </p:nvSpPr>
        <p:spPr>
          <a:xfrm>
            <a:off x="8534401" y="5729287"/>
            <a:ext cx="587375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None/>
            </a:pPr>
            <a:fld id="{00000000-1234-1234-1234-123412341234}" type="slidenum">
              <a:rPr lang="es-PE" sz="12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20</a:t>
            </a:fld>
            <a:endParaRPr sz="12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12" name="Google Shape;412;p19"/>
          <p:cNvSpPr txBox="1">
            <a:spLocks noGrp="1"/>
          </p:cNvSpPr>
          <p:nvPr>
            <p:ph type="body" idx="1"/>
          </p:nvPr>
        </p:nvSpPr>
        <p:spPr>
          <a:xfrm>
            <a:off x="683568" y="2247899"/>
            <a:ext cx="7271712" cy="3756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14350" lvl="0" indent="-514350" algn="l" rtl="0">
              <a:spcBef>
                <a:spcPts val="0"/>
              </a:spcBef>
              <a:spcAft>
                <a:spcPts val="0"/>
              </a:spcAft>
              <a:buClr>
                <a:srgbClr val="3FB512"/>
              </a:buClr>
              <a:buSzPts val="2000"/>
              <a:buFont typeface="Calibri"/>
              <a:buAutoNum type="arabicPeriod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¿Cómo vamos a llegar a los clientes de una manera escalable?</a:t>
            </a:r>
            <a:endParaRPr sz="1600" dirty="0"/>
          </a:p>
        </p:txBody>
      </p:sp>
      <p:cxnSp>
        <p:nvCxnSpPr>
          <p:cNvPr id="5" name="Straight Connector 12">
            <a:extLst>
              <a:ext uri="{FF2B5EF4-FFF2-40B4-BE49-F238E27FC236}">
                <a16:creationId xmlns:a16="http://schemas.microsoft.com/office/drawing/2014/main" id="{96CE6EBF-DB7C-4465-949D-30832FF24868}"/>
              </a:ext>
            </a:extLst>
          </p:cNvPr>
          <p:cNvCxnSpPr>
            <a:cxnSpLocks/>
          </p:cNvCxnSpPr>
          <p:nvPr/>
        </p:nvCxnSpPr>
        <p:spPr>
          <a:xfrm>
            <a:off x="-11430" y="1447221"/>
            <a:ext cx="9144000" cy="0"/>
          </a:xfrm>
          <a:prstGeom prst="line">
            <a:avLst/>
          </a:prstGeom>
          <a:ln w="25400">
            <a:solidFill>
              <a:srgbClr val="52AE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ABCFBD52-D3E6-45DB-9D75-92A6F91092B2}"/>
              </a:ext>
            </a:extLst>
          </p:cNvPr>
          <p:cNvSpPr txBox="1"/>
          <p:nvPr/>
        </p:nvSpPr>
        <p:spPr>
          <a:xfrm>
            <a:off x="133668" y="782780"/>
            <a:ext cx="3241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dirty="0">
                <a:solidFill>
                  <a:srgbClr val="53AD32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9. CANALES</a:t>
            </a:r>
            <a:endParaRPr lang="es-PE" sz="3200" dirty="0">
              <a:solidFill>
                <a:srgbClr val="53AD32"/>
              </a:solidFill>
              <a:latin typeface="Futura LT Pro Book" panose="020B0802020204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0"/>
          <p:cNvSpPr txBox="1">
            <a:spLocks noGrp="1"/>
          </p:cNvSpPr>
          <p:nvPr>
            <p:ph type="sldNum" idx="12"/>
          </p:nvPr>
        </p:nvSpPr>
        <p:spPr>
          <a:xfrm>
            <a:off x="8534401" y="5729287"/>
            <a:ext cx="587375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None/>
            </a:pPr>
            <a:fld id="{00000000-1234-1234-1234-123412341234}" type="slidenum">
              <a:rPr lang="es-PE" sz="12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21</a:t>
            </a:fld>
            <a:endParaRPr sz="12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20" name="Google Shape;420;p20"/>
          <p:cNvSpPr txBox="1">
            <a:spLocks noGrp="1"/>
          </p:cNvSpPr>
          <p:nvPr>
            <p:ph type="body" idx="1"/>
          </p:nvPr>
        </p:nvSpPr>
        <p:spPr>
          <a:xfrm>
            <a:off x="611560" y="1656113"/>
            <a:ext cx="805428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rgbClr val="3FB512"/>
              </a:buClr>
              <a:buSzPts val="1800"/>
              <a:buFont typeface="Calibri"/>
              <a:buAutoNum type="arabicPeriod"/>
            </a:pPr>
            <a:r>
              <a:rPr lang="es-PE" sz="1400">
                <a:latin typeface="Lato"/>
                <a:ea typeface="Lato"/>
                <a:cs typeface="Lato"/>
                <a:sym typeface="Lato"/>
              </a:rPr>
              <a:t>Modelo tradicional de ingresos: ingresos como pagos de los clientes por los productos o servicios, donaciones continuas, etc.</a:t>
            </a:r>
            <a:endParaRPr sz="2000"/>
          </a:p>
          <a:p>
            <a:pPr marL="342900" lvl="0" indent="-342900" algn="just" rtl="0">
              <a:spcBef>
                <a:spcPts val="360"/>
              </a:spcBef>
              <a:spcAft>
                <a:spcPts val="0"/>
              </a:spcAft>
              <a:buClr>
                <a:srgbClr val="3FB512"/>
              </a:buClr>
              <a:buSzPts val="1800"/>
              <a:buFont typeface="Calibri"/>
              <a:buAutoNum type="arabicPeriod"/>
            </a:pPr>
            <a:r>
              <a:rPr lang="es-PE" sz="1400">
                <a:latin typeface="Lato"/>
                <a:ea typeface="Lato"/>
                <a:cs typeface="Lato"/>
                <a:sym typeface="Lato"/>
              </a:rPr>
              <a:t>Modelo de financiación: personas u organizaciones que aportan el capital inicial (incluye la estructura de socios propuesta por la empresa)</a:t>
            </a:r>
            <a:endParaRPr sz="2000"/>
          </a:p>
          <a:p>
            <a:pPr marL="0" lvl="0" indent="0" algn="just" rtl="0">
              <a:spcBef>
                <a:spcPts val="400"/>
              </a:spcBef>
              <a:spcAft>
                <a:spcPts val="0"/>
              </a:spcAft>
              <a:buSzPts val="2000"/>
              <a:buNone/>
            </a:pPr>
            <a:endParaRPr sz="1600"/>
          </a:p>
        </p:txBody>
      </p:sp>
      <p:cxnSp>
        <p:nvCxnSpPr>
          <p:cNvPr id="5" name="Straight Connector 12">
            <a:extLst>
              <a:ext uri="{FF2B5EF4-FFF2-40B4-BE49-F238E27FC236}">
                <a16:creationId xmlns:a16="http://schemas.microsoft.com/office/drawing/2014/main" id="{231A2B31-FD05-4A36-85A2-01987E3CF8D7}"/>
              </a:ext>
            </a:extLst>
          </p:cNvPr>
          <p:cNvCxnSpPr>
            <a:cxnSpLocks/>
          </p:cNvCxnSpPr>
          <p:nvPr/>
        </p:nvCxnSpPr>
        <p:spPr>
          <a:xfrm>
            <a:off x="0" y="1146113"/>
            <a:ext cx="9144000" cy="0"/>
          </a:xfrm>
          <a:prstGeom prst="line">
            <a:avLst/>
          </a:prstGeom>
          <a:ln w="25400">
            <a:solidFill>
              <a:srgbClr val="006C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1E9EA07E-0B88-4070-A811-79EF9C3B43A8}"/>
              </a:ext>
            </a:extLst>
          </p:cNvPr>
          <p:cNvSpPr txBox="1"/>
          <p:nvPr/>
        </p:nvSpPr>
        <p:spPr>
          <a:xfrm>
            <a:off x="184416" y="488016"/>
            <a:ext cx="8639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b="1" dirty="0">
                <a:solidFill>
                  <a:srgbClr val="006CB5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10. SOSTENIBILIDAD FINANCIERA</a:t>
            </a:r>
            <a:endParaRPr lang="es-PE" sz="3200" dirty="0">
              <a:solidFill>
                <a:srgbClr val="006CB5"/>
              </a:solidFill>
              <a:latin typeface="Futura LT Pro Book" panose="020B0802020204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21"/>
          <p:cNvSpPr txBox="1">
            <a:spLocks noGrp="1"/>
          </p:cNvSpPr>
          <p:nvPr>
            <p:ph type="sldNum" idx="12"/>
          </p:nvPr>
        </p:nvSpPr>
        <p:spPr>
          <a:xfrm>
            <a:off x="8534401" y="5729287"/>
            <a:ext cx="587375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None/>
            </a:pPr>
            <a:fld id="{00000000-1234-1234-1234-123412341234}" type="slidenum">
              <a:rPr lang="es-PE" sz="12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22</a:t>
            </a:fld>
            <a:endParaRPr sz="12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28" name="Google Shape;428;p21"/>
          <p:cNvSpPr txBox="1">
            <a:spLocks noGrp="1"/>
          </p:cNvSpPr>
          <p:nvPr>
            <p:ph type="body" idx="1"/>
          </p:nvPr>
        </p:nvSpPr>
        <p:spPr>
          <a:xfrm>
            <a:off x="899600" y="2305733"/>
            <a:ext cx="7766100" cy="1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14350" lvl="0" indent="-514350" algn="l" rtl="0">
              <a:spcBef>
                <a:spcPts val="0"/>
              </a:spcBef>
              <a:spcAft>
                <a:spcPts val="0"/>
              </a:spcAft>
              <a:buClr>
                <a:srgbClr val="3FB512"/>
              </a:buClr>
              <a:buSzPts val="2000"/>
              <a:buFont typeface="Calibri"/>
              <a:buAutoNum type="arabicPeriod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¿Cuánto costará llevar la solución a escala de los clientes?</a:t>
            </a:r>
            <a:endParaRPr sz="1800" dirty="0"/>
          </a:p>
        </p:txBody>
      </p:sp>
      <p:cxnSp>
        <p:nvCxnSpPr>
          <p:cNvPr id="7" name="Straight Connector 12">
            <a:extLst>
              <a:ext uri="{FF2B5EF4-FFF2-40B4-BE49-F238E27FC236}">
                <a16:creationId xmlns:a16="http://schemas.microsoft.com/office/drawing/2014/main" id="{39684045-A3DE-464F-9C7E-A00F08FC7EDB}"/>
              </a:ext>
            </a:extLst>
          </p:cNvPr>
          <p:cNvCxnSpPr>
            <a:cxnSpLocks/>
          </p:cNvCxnSpPr>
          <p:nvPr/>
        </p:nvCxnSpPr>
        <p:spPr>
          <a:xfrm>
            <a:off x="-11430" y="1447221"/>
            <a:ext cx="9144000" cy="0"/>
          </a:xfrm>
          <a:prstGeom prst="line">
            <a:avLst/>
          </a:prstGeom>
          <a:ln w="25400">
            <a:solidFill>
              <a:srgbClr val="52AE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83567CCA-8AC2-4CDB-AE25-B3249AD4EDF0}"/>
              </a:ext>
            </a:extLst>
          </p:cNvPr>
          <p:cNvSpPr txBox="1"/>
          <p:nvPr/>
        </p:nvSpPr>
        <p:spPr>
          <a:xfrm>
            <a:off x="133668" y="782780"/>
            <a:ext cx="8694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b="1" dirty="0">
                <a:solidFill>
                  <a:srgbClr val="53AD32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11. ESTRUCTURA DE COSTOS</a:t>
            </a:r>
            <a:endParaRPr lang="es-PE" sz="3200" dirty="0">
              <a:solidFill>
                <a:srgbClr val="53AD32"/>
              </a:solidFill>
              <a:latin typeface="Futura LT Pro Book" panose="020B080202020402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2"/>
          <p:cNvSpPr txBox="1">
            <a:spLocks noGrp="1"/>
          </p:cNvSpPr>
          <p:nvPr>
            <p:ph type="sldNum" idx="12"/>
          </p:nvPr>
        </p:nvSpPr>
        <p:spPr>
          <a:xfrm>
            <a:off x="8534401" y="5729287"/>
            <a:ext cx="587375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None/>
            </a:pPr>
            <a:fld id="{00000000-1234-1234-1234-123412341234}" type="slidenum">
              <a:rPr lang="es-PE" sz="12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23</a:t>
            </a:fld>
            <a:endParaRPr sz="12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36" name="Google Shape;436;p22"/>
          <p:cNvSpPr txBox="1">
            <a:spLocks noGrp="1"/>
          </p:cNvSpPr>
          <p:nvPr>
            <p:ph type="body" idx="1"/>
          </p:nvPr>
        </p:nvSpPr>
        <p:spPr>
          <a:xfrm>
            <a:off x="293299" y="1515268"/>
            <a:ext cx="856895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rgbClr val="3FB512"/>
              </a:buClr>
              <a:buSzPts val="2000"/>
              <a:buFont typeface="Calibri"/>
              <a:buAutoNum type="arabicPeriod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¿Cuáles son las métricas clave necesarias para el éxito?</a:t>
            </a:r>
            <a:endParaRPr sz="1800"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rgbClr val="3FB512"/>
              </a:buClr>
              <a:buSzPts val="2000"/>
              <a:buNone/>
            </a:pPr>
            <a:endParaRPr sz="1400"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just" rtl="0">
              <a:spcBef>
                <a:spcPts val="400"/>
              </a:spcBef>
              <a:spcAft>
                <a:spcPts val="0"/>
              </a:spcAft>
              <a:buSzPts val="2000"/>
              <a:buNone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Debemos establecer qué actividades queremos medir y cómo, teniendo en cuenta que debemos generar un conjunto muy reducido y accionable de indicadores que luego nos ayuden a tomar decisiones</a:t>
            </a:r>
            <a:r>
              <a:rPr lang="es-PE" sz="1400" dirty="0"/>
              <a:t>.</a:t>
            </a:r>
            <a:endParaRPr sz="1800" dirty="0"/>
          </a:p>
        </p:txBody>
      </p:sp>
      <p:cxnSp>
        <p:nvCxnSpPr>
          <p:cNvPr id="5" name="Straight Connector 12">
            <a:extLst>
              <a:ext uri="{FF2B5EF4-FFF2-40B4-BE49-F238E27FC236}">
                <a16:creationId xmlns:a16="http://schemas.microsoft.com/office/drawing/2014/main" id="{F4A751DE-A87D-4C5E-BEE5-D0FF4A63CA4F}"/>
              </a:ext>
            </a:extLst>
          </p:cNvPr>
          <p:cNvCxnSpPr>
            <a:cxnSpLocks/>
          </p:cNvCxnSpPr>
          <p:nvPr/>
        </p:nvCxnSpPr>
        <p:spPr>
          <a:xfrm>
            <a:off x="0" y="1146113"/>
            <a:ext cx="9144000" cy="0"/>
          </a:xfrm>
          <a:prstGeom prst="line">
            <a:avLst/>
          </a:prstGeom>
          <a:ln w="25400">
            <a:solidFill>
              <a:srgbClr val="006C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B94DE10A-B83B-4BD8-8A27-89E3C6E1C376}"/>
              </a:ext>
            </a:extLst>
          </p:cNvPr>
          <p:cNvSpPr txBox="1"/>
          <p:nvPr/>
        </p:nvSpPr>
        <p:spPr>
          <a:xfrm>
            <a:off x="184416" y="488016"/>
            <a:ext cx="8639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b="1" dirty="0">
                <a:solidFill>
                  <a:srgbClr val="006CB5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12. INDICADORES CLAVE</a:t>
            </a:r>
            <a:endParaRPr lang="es-PE" sz="3200" dirty="0">
              <a:solidFill>
                <a:srgbClr val="006CB5"/>
              </a:solidFill>
              <a:latin typeface="Futura LT Pro Book" panose="020B080202020402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3"/>
          <p:cNvSpPr txBox="1">
            <a:spLocks noGrp="1"/>
          </p:cNvSpPr>
          <p:nvPr>
            <p:ph type="sldNum" idx="12"/>
          </p:nvPr>
        </p:nvSpPr>
        <p:spPr>
          <a:xfrm>
            <a:off x="8534401" y="5729287"/>
            <a:ext cx="587375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None/>
            </a:pPr>
            <a:fld id="{00000000-1234-1234-1234-123412341234}" type="slidenum">
              <a:rPr lang="es-PE" sz="12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24</a:t>
            </a:fld>
            <a:endParaRPr sz="12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44" name="Google Shape;444;p23"/>
          <p:cNvSpPr txBox="1">
            <a:spLocks noGrp="1"/>
          </p:cNvSpPr>
          <p:nvPr>
            <p:ph type="body" idx="1"/>
          </p:nvPr>
        </p:nvSpPr>
        <p:spPr>
          <a:xfrm>
            <a:off x="1049616" y="2049782"/>
            <a:ext cx="7488832" cy="250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lvl="0" indent="-514350" algn="just" rtl="0">
              <a:spcBef>
                <a:spcPts val="0"/>
              </a:spcBef>
              <a:spcAft>
                <a:spcPts val="0"/>
              </a:spcAft>
              <a:buClr>
                <a:srgbClr val="3FB512"/>
              </a:buClr>
              <a:buSzPts val="2000"/>
              <a:buFont typeface="Calibri"/>
              <a:buAutoNum type="arabicPeriod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¿Porqué está empresa tendrá éxito?</a:t>
            </a:r>
            <a:endParaRPr sz="1800" dirty="0"/>
          </a:p>
          <a:p>
            <a:pPr marL="0" lvl="0" indent="0" algn="just" rtl="0">
              <a:spcBef>
                <a:spcPts val="400"/>
              </a:spcBef>
              <a:spcAft>
                <a:spcPts val="0"/>
              </a:spcAft>
              <a:buSzPts val="2000"/>
              <a:buNone/>
            </a:pPr>
            <a:endParaRPr sz="1400"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just" rtl="0">
              <a:spcBef>
                <a:spcPts val="400"/>
              </a:spcBef>
              <a:spcAft>
                <a:spcPts val="0"/>
              </a:spcAft>
              <a:buSzPts val="2000"/>
              <a:buNone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Recoge ese algo que te hace especial y diferente, lo que causa que los clientes sigan viniendo a por más.</a:t>
            </a:r>
            <a:endParaRPr sz="1800" dirty="0"/>
          </a:p>
        </p:txBody>
      </p:sp>
      <p:cxnSp>
        <p:nvCxnSpPr>
          <p:cNvPr id="5" name="Straight Connector 12">
            <a:extLst>
              <a:ext uri="{FF2B5EF4-FFF2-40B4-BE49-F238E27FC236}">
                <a16:creationId xmlns:a16="http://schemas.microsoft.com/office/drawing/2014/main" id="{0D50E358-D147-45CC-A27F-E3592F23EB18}"/>
              </a:ext>
            </a:extLst>
          </p:cNvPr>
          <p:cNvCxnSpPr>
            <a:cxnSpLocks/>
          </p:cNvCxnSpPr>
          <p:nvPr/>
        </p:nvCxnSpPr>
        <p:spPr>
          <a:xfrm>
            <a:off x="-11430" y="1447221"/>
            <a:ext cx="9144000" cy="0"/>
          </a:xfrm>
          <a:prstGeom prst="line">
            <a:avLst/>
          </a:prstGeom>
          <a:ln w="25400">
            <a:solidFill>
              <a:srgbClr val="52AE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0238D01D-5D11-4A82-8344-29C8879EBA1A}"/>
              </a:ext>
            </a:extLst>
          </p:cNvPr>
          <p:cNvSpPr txBox="1"/>
          <p:nvPr/>
        </p:nvSpPr>
        <p:spPr>
          <a:xfrm>
            <a:off x="133668" y="782780"/>
            <a:ext cx="8694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b="1" dirty="0">
                <a:solidFill>
                  <a:srgbClr val="53AD32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13. VENTAJA DIFERENCIAL</a:t>
            </a:r>
            <a:endParaRPr lang="es-PE" sz="3200" dirty="0">
              <a:solidFill>
                <a:srgbClr val="53AD32"/>
              </a:solidFill>
              <a:latin typeface="Futura LT Pro Book" panose="020B080202020402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4"/>
          <p:cNvSpPr txBox="1">
            <a:spLocks noGrp="1"/>
          </p:cNvSpPr>
          <p:nvPr>
            <p:ph type="body" idx="1"/>
          </p:nvPr>
        </p:nvSpPr>
        <p:spPr>
          <a:xfrm>
            <a:off x="539552" y="1988819"/>
            <a:ext cx="8229600" cy="2734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79333" lvl="0" indent="-379333" algn="just" rtl="0">
              <a:spcBef>
                <a:spcPts val="0"/>
              </a:spcBef>
              <a:spcAft>
                <a:spcPts val="0"/>
              </a:spcAft>
              <a:buClr>
                <a:srgbClr val="3FB512"/>
              </a:buClr>
              <a:buSzPts val="2000"/>
              <a:buFont typeface="Calibri"/>
              <a:buAutoNum type="arabicPeriod"/>
            </a:pPr>
            <a:r>
              <a:rPr lang="es-PE" sz="1400">
                <a:latin typeface="Lato"/>
                <a:ea typeface="Lato"/>
                <a:cs typeface="Lato"/>
                <a:sym typeface="Lato"/>
              </a:rPr>
              <a:t>¿Qué impacto social o ambiental resultará y quiénes son los beneficiarios? Incluye las métricas definidas para conocer cómo se miden esos resultados ( estas asunciones serán validadas y sobre las que potencialmente se pivotará) como cualquier otra parte de modelo de negocio.</a:t>
            </a:r>
            <a:endParaRPr sz="1800"/>
          </a:p>
        </p:txBody>
      </p:sp>
      <p:cxnSp>
        <p:nvCxnSpPr>
          <p:cNvPr id="4" name="Straight Connector 12">
            <a:extLst>
              <a:ext uri="{FF2B5EF4-FFF2-40B4-BE49-F238E27FC236}">
                <a16:creationId xmlns:a16="http://schemas.microsoft.com/office/drawing/2014/main" id="{924A6D51-85AA-4094-8381-62C67E6AD4FA}"/>
              </a:ext>
            </a:extLst>
          </p:cNvPr>
          <p:cNvCxnSpPr>
            <a:cxnSpLocks/>
          </p:cNvCxnSpPr>
          <p:nvPr/>
        </p:nvCxnSpPr>
        <p:spPr>
          <a:xfrm>
            <a:off x="0" y="1146113"/>
            <a:ext cx="9144000" cy="0"/>
          </a:xfrm>
          <a:prstGeom prst="line">
            <a:avLst/>
          </a:prstGeom>
          <a:ln w="25400">
            <a:solidFill>
              <a:srgbClr val="006C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123DDA6B-0460-4FE4-88BA-A8B97A91516C}"/>
              </a:ext>
            </a:extLst>
          </p:cNvPr>
          <p:cNvSpPr txBox="1"/>
          <p:nvPr/>
        </p:nvSpPr>
        <p:spPr>
          <a:xfrm>
            <a:off x="184416" y="488016"/>
            <a:ext cx="3191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dirty="0">
                <a:solidFill>
                  <a:srgbClr val="006CB5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14. IMPACTO</a:t>
            </a:r>
            <a:endParaRPr lang="es-PE" sz="3200" dirty="0">
              <a:solidFill>
                <a:srgbClr val="006CB5"/>
              </a:solidFill>
              <a:latin typeface="Futura LT Pro Book" panose="020B080202020402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Google Shape;457;p2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51520" y="1232743"/>
            <a:ext cx="6814883" cy="100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1519" y="2224460"/>
            <a:ext cx="6814884" cy="100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1519" y="3192949"/>
            <a:ext cx="6814884" cy="1008900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25"/>
          <p:cNvSpPr txBox="1"/>
          <p:nvPr/>
        </p:nvSpPr>
        <p:spPr>
          <a:xfrm>
            <a:off x="7177327" y="2224460"/>
            <a:ext cx="1851464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dirty="0">
                <a:solidFill>
                  <a:srgbClr val="3FB512"/>
                </a:solidFill>
                <a:latin typeface="Lato"/>
                <a:ea typeface="Lato"/>
                <a:cs typeface="Lato"/>
                <a:sym typeface="Lato"/>
              </a:rPr>
              <a:t>Ir iterando el ciclo hasta encontrar un modelo </a:t>
            </a:r>
            <a:r>
              <a:rPr lang="es-PE" b="1" dirty="0">
                <a:solidFill>
                  <a:srgbClr val="3FB512"/>
                </a:solidFill>
                <a:latin typeface="Lato"/>
                <a:ea typeface="Lato"/>
                <a:cs typeface="Lato"/>
                <a:sym typeface="Lato"/>
              </a:rPr>
              <a:t>validado.</a:t>
            </a:r>
            <a:endParaRPr dirty="0">
              <a:solidFill>
                <a:srgbClr val="3FB51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2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23207" t="23422" r="24783" b="7931"/>
          <a:stretch/>
        </p:blipFill>
        <p:spPr>
          <a:xfrm>
            <a:off x="827584" y="1328117"/>
            <a:ext cx="7755255" cy="34737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Straight Connector 12">
            <a:extLst>
              <a:ext uri="{FF2B5EF4-FFF2-40B4-BE49-F238E27FC236}">
                <a16:creationId xmlns:a16="http://schemas.microsoft.com/office/drawing/2014/main" id="{6402D6C7-5DAB-470D-B7A9-10C072D38C21}"/>
              </a:ext>
            </a:extLst>
          </p:cNvPr>
          <p:cNvCxnSpPr>
            <a:cxnSpLocks/>
          </p:cNvCxnSpPr>
          <p:nvPr/>
        </p:nvCxnSpPr>
        <p:spPr>
          <a:xfrm>
            <a:off x="0" y="1146113"/>
            <a:ext cx="9144000" cy="0"/>
          </a:xfrm>
          <a:prstGeom prst="line">
            <a:avLst/>
          </a:prstGeom>
          <a:ln w="25400">
            <a:solidFill>
              <a:srgbClr val="006C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34EF85EB-D577-4A51-8E55-9B68030A9CAB}"/>
              </a:ext>
            </a:extLst>
          </p:cNvPr>
          <p:cNvSpPr txBox="1"/>
          <p:nvPr/>
        </p:nvSpPr>
        <p:spPr>
          <a:xfrm>
            <a:off x="184416" y="488016"/>
            <a:ext cx="8639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dirty="0">
                <a:solidFill>
                  <a:srgbClr val="006CB5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1ª SESIÓN. PROCESO DE TRABAJO</a:t>
            </a:r>
            <a:endParaRPr lang="es-PE" sz="3200" dirty="0">
              <a:solidFill>
                <a:srgbClr val="006CB5"/>
              </a:solidFill>
              <a:latin typeface="Futura LT Pro Book" panose="020B080202020402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Google Shape;473;p2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27584" y="1400125"/>
            <a:ext cx="7755255" cy="151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7584" y="2913475"/>
            <a:ext cx="7755255" cy="15133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12">
            <a:extLst>
              <a:ext uri="{FF2B5EF4-FFF2-40B4-BE49-F238E27FC236}">
                <a16:creationId xmlns:a16="http://schemas.microsoft.com/office/drawing/2014/main" id="{65EFC76E-E8E5-42D4-B245-2922FA404DCA}"/>
              </a:ext>
            </a:extLst>
          </p:cNvPr>
          <p:cNvCxnSpPr>
            <a:cxnSpLocks/>
          </p:cNvCxnSpPr>
          <p:nvPr/>
        </p:nvCxnSpPr>
        <p:spPr>
          <a:xfrm>
            <a:off x="-11430" y="1447221"/>
            <a:ext cx="9144000" cy="0"/>
          </a:xfrm>
          <a:prstGeom prst="line">
            <a:avLst/>
          </a:prstGeom>
          <a:ln w="25400">
            <a:solidFill>
              <a:srgbClr val="52AE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2ADBAC9A-750A-4662-93CF-7FA351982F60}"/>
              </a:ext>
            </a:extLst>
          </p:cNvPr>
          <p:cNvSpPr txBox="1"/>
          <p:nvPr/>
        </p:nvSpPr>
        <p:spPr>
          <a:xfrm>
            <a:off x="133668" y="782780"/>
            <a:ext cx="8694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dirty="0">
                <a:solidFill>
                  <a:srgbClr val="53AD32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1ª SESIÓN. LEAN CANVAS</a:t>
            </a:r>
            <a:endParaRPr lang="es-PE" sz="3200" dirty="0">
              <a:solidFill>
                <a:srgbClr val="53AD32"/>
              </a:solidFill>
              <a:latin typeface="Futura LT Pro Book" panose="020B080202020402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480;p2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71600" y="1400125"/>
            <a:ext cx="7755255" cy="33086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Straight Connector 12">
            <a:extLst>
              <a:ext uri="{FF2B5EF4-FFF2-40B4-BE49-F238E27FC236}">
                <a16:creationId xmlns:a16="http://schemas.microsoft.com/office/drawing/2014/main" id="{CAE0DFE5-C536-4E0D-87E5-C87C0243344A}"/>
              </a:ext>
            </a:extLst>
          </p:cNvPr>
          <p:cNvCxnSpPr>
            <a:cxnSpLocks/>
          </p:cNvCxnSpPr>
          <p:nvPr/>
        </p:nvCxnSpPr>
        <p:spPr>
          <a:xfrm>
            <a:off x="0" y="1146113"/>
            <a:ext cx="9144000" cy="0"/>
          </a:xfrm>
          <a:prstGeom prst="line">
            <a:avLst/>
          </a:prstGeom>
          <a:ln w="25400">
            <a:solidFill>
              <a:srgbClr val="006C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7CFD53DB-BAD1-4FAB-B0D5-9DA1DE166540}"/>
              </a:ext>
            </a:extLst>
          </p:cNvPr>
          <p:cNvSpPr txBox="1"/>
          <p:nvPr/>
        </p:nvSpPr>
        <p:spPr>
          <a:xfrm>
            <a:off x="184416" y="488016"/>
            <a:ext cx="8891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dirty="0">
                <a:solidFill>
                  <a:srgbClr val="006CB5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MODELO DE NEGOCIO VS LEAN CANVAS</a:t>
            </a:r>
            <a:endParaRPr lang="es-PE" sz="3200" dirty="0">
              <a:solidFill>
                <a:srgbClr val="006CB5"/>
              </a:solidFill>
              <a:latin typeface="Futura LT Pro Book" panose="020B0802020204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"/>
          <p:cNvSpPr txBox="1">
            <a:spLocks noGrp="1"/>
          </p:cNvSpPr>
          <p:nvPr>
            <p:ph type="sldNum" idx="12"/>
          </p:nvPr>
        </p:nvSpPr>
        <p:spPr>
          <a:xfrm>
            <a:off x="8534401" y="5729287"/>
            <a:ext cx="5874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None/>
            </a:pPr>
            <a:fld id="{00000000-1234-1234-1234-123412341234}" type="slidenum">
              <a:rPr lang="es-PE" sz="1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3</a:t>
            </a:fld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85" name="Google Shape;885;p1"/>
          <p:cNvSpPr txBox="1">
            <a:spLocks noGrp="1"/>
          </p:cNvSpPr>
          <p:nvPr>
            <p:ph type="body" idx="1"/>
          </p:nvPr>
        </p:nvSpPr>
        <p:spPr>
          <a:xfrm>
            <a:off x="-185502" y="2314377"/>
            <a:ext cx="9144900" cy="26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257550" lvl="6" indent="-5143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512"/>
              </a:buClr>
              <a:buSzPts val="1600"/>
              <a:buFont typeface="Calibri"/>
              <a:buAutoNum type="arabicPeriod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¿Cuáles son los problemas de tus clientes?</a:t>
            </a:r>
            <a:endParaRPr sz="1400" dirty="0"/>
          </a:p>
          <a:p>
            <a:pPr marL="3257550" lvl="6" indent="-514350" algn="just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Font typeface="Calibri"/>
              <a:buAutoNum type="arabicPeriod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¿Cuánto pagarían por solucionarlos?</a:t>
            </a:r>
            <a:endParaRPr sz="1400" dirty="0"/>
          </a:p>
          <a:p>
            <a:pPr marL="3257550" lvl="6" indent="-514350" algn="just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Font typeface="Calibri"/>
              <a:buAutoNum type="arabicPeriod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¿Tu concepto del producto soluciona el problema?</a:t>
            </a:r>
            <a:endParaRPr sz="1400" dirty="0"/>
          </a:p>
          <a:p>
            <a:pPr marL="3257550" lvl="6" indent="-514350" algn="just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Font typeface="Calibri"/>
              <a:buAutoNum type="arabicPeriod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¿Esta de acuerdo el cliente?</a:t>
            </a:r>
            <a:endParaRPr sz="1400" dirty="0"/>
          </a:p>
          <a:p>
            <a:pPr marL="3257550" lvl="6" indent="-514350" algn="just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Font typeface="Calibri"/>
              <a:buAutoNum type="arabicPeriod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¿Cuáles son las diferencias para el cliente antes y después de tu producto?</a:t>
            </a:r>
            <a:endParaRPr sz="1400" dirty="0"/>
          </a:p>
          <a:p>
            <a:pPr marL="3257550" lvl="6" indent="-514350" algn="just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Font typeface="Calibri"/>
              <a:buAutoNum type="arabicPeriod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¿Conocemos quienes son nuestros usuarios y compradores?</a:t>
            </a:r>
            <a:endParaRPr sz="1400" dirty="0"/>
          </a:p>
          <a:p>
            <a:pPr marL="3257550" lvl="6" indent="-514350" algn="just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Font typeface="Calibri"/>
              <a:buAutoNum type="arabicPeriod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¿Tengo detectados a mis primeros clientes (</a:t>
            </a:r>
            <a:r>
              <a:rPr lang="es-PE" sz="1400" dirty="0" err="1">
                <a:latin typeface="Lato"/>
                <a:ea typeface="Lato"/>
                <a:cs typeface="Lato"/>
                <a:sym typeface="Lato"/>
              </a:rPr>
              <a:t>Early</a:t>
            </a: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s-PE" sz="1400" dirty="0" err="1">
                <a:latin typeface="Lato"/>
                <a:ea typeface="Lato"/>
                <a:cs typeface="Lato"/>
                <a:sym typeface="Lato"/>
              </a:rPr>
              <a:t>adopters</a:t>
            </a: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)?</a:t>
            </a:r>
            <a:endParaRPr sz="1400" dirty="0"/>
          </a:p>
        </p:txBody>
      </p:sp>
      <p:sp>
        <p:nvSpPr>
          <p:cNvPr id="886" name="Google Shape;886;p1"/>
          <p:cNvSpPr txBox="1"/>
          <p:nvPr/>
        </p:nvSpPr>
        <p:spPr>
          <a:xfrm>
            <a:off x="1259700" y="1219338"/>
            <a:ext cx="66246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72A5"/>
              </a:buClr>
              <a:buSzPts val="1800"/>
              <a:buFont typeface="Lato"/>
              <a:buNone/>
            </a:pPr>
            <a:r>
              <a:rPr lang="es-PE" sz="1600" b="1" i="0" u="none" strike="noStrike" cap="none" dirty="0">
                <a:solidFill>
                  <a:srgbClr val="006CB5"/>
                </a:solidFill>
                <a:latin typeface="Lato"/>
                <a:ea typeface="Lato"/>
                <a:cs typeface="Lato"/>
                <a:sym typeface="Lato"/>
              </a:rPr>
              <a:t>Deja de vender y escucha a tus clientes</a:t>
            </a:r>
            <a:endParaRPr sz="1600" b="0" i="0" u="none" strike="noStrike" cap="none" dirty="0">
              <a:solidFill>
                <a:srgbClr val="006CB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72A5"/>
              </a:buClr>
              <a:buSzPts val="1800"/>
              <a:buFont typeface="Lato"/>
              <a:buNone/>
            </a:pPr>
            <a:r>
              <a:rPr lang="es-PE" sz="1600" b="1" i="0" u="none" strike="noStrike" cap="none" dirty="0">
                <a:solidFill>
                  <a:srgbClr val="006CB5"/>
                </a:solidFill>
                <a:latin typeface="Lato"/>
                <a:ea typeface="Lato"/>
                <a:cs typeface="Lato"/>
                <a:sym typeface="Lato"/>
              </a:rPr>
              <a:t>Valida tus hipótesis</a:t>
            </a:r>
            <a:endParaRPr sz="1600" b="0" i="0" u="none" strike="noStrike" cap="none" dirty="0">
              <a:solidFill>
                <a:srgbClr val="006CB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72A5"/>
              </a:buClr>
              <a:buSzPts val="1800"/>
              <a:buFont typeface="Lato"/>
              <a:buNone/>
            </a:pPr>
            <a:r>
              <a:rPr lang="es-PE" sz="1600" b="1" i="0" u="none" strike="noStrike" cap="none" dirty="0">
                <a:solidFill>
                  <a:srgbClr val="006CB5"/>
                </a:solidFill>
                <a:latin typeface="Lato"/>
                <a:ea typeface="Lato"/>
                <a:cs typeface="Lato"/>
                <a:sym typeface="Lato"/>
              </a:rPr>
              <a:t>¡Sal a la calle!</a:t>
            </a:r>
            <a:endParaRPr sz="1600" b="0" i="0" u="none" strike="noStrike" cap="none" dirty="0">
              <a:solidFill>
                <a:srgbClr val="006CB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006CB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87" name="Google Shape;887;p1"/>
          <p:cNvSpPr/>
          <p:nvPr/>
        </p:nvSpPr>
        <p:spPr>
          <a:xfrm>
            <a:off x="260008" y="2573756"/>
            <a:ext cx="1502867" cy="1440180"/>
          </a:xfrm>
          <a:custGeom>
            <a:avLst/>
            <a:gdLst/>
            <a:ahLst/>
            <a:cxnLst/>
            <a:rect l="l" t="t" r="r" b="b"/>
            <a:pathLst>
              <a:path w="1747520" h="1280160" extrusionOk="0">
                <a:moveTo>
                  <a:pt x="873760" y="0"/>
                </a:moveTo>
                <a:cubicBezTo>
                  <a:pt x="1356324" y="0"/>
                  <a:pt x="1747520" y="286574"/>
                  <a:pt x="1747520" y="640080"/>
                </a:cubicBezTo>
                <a:cubicBezTo>
                  <a:pt x="1747520" y="993586"/>
                  <a:pt x="1356324" y="1280160"/>
                  <a:pt x="873760" y="1280160"/>
                </a:cubicBezTo>
                <a:cubicBezTo>
                  <a:pt x="391196" y="1280160"/>
                  <a:pt x="0" y="993586"/>
                  <a:pt x="0" y="640080"/>
                </a:cubicBezTo>
                <a:cubicBezTo>
                  <a:pt x="0" y="286574"/>
                  <a:pt x="391196" y="0"/>
                  <a:pt x="873760" y="0"/>
                </a:cubicBezTo>
                <a:close/>
              </a:path>
            </a:pathLst>
          </a:custGeom>
          <a:solidFill>
            <a:schemeClr val="lt1"/>
          </a:solidFill>
          <a:ln w="25400" cap="flat" cmpd="sng">
            <a:solidFill>
              <a:srgbClr val="0093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PE" b="0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Descubrimiento de cliente</a:t>
            </a:r>
            <a:endParaRPr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88" name="Google Shape;888;p1"/>
          <p:cNvSpPr/>
          <p:nvPr/>
        </p:nvSpPr>
        <p:spPr>
          <a:xfrm>
            <a:off x="178263" y="2241153"/>
            <a:ext cx="619500" cy="548700"/>
          </a:xfrm>
          <a:prstGeom prst="ellipse">
            <a:avLst/>
          </a:prstGeom>
          <a:solidFill>
            <a:srgbClr val="3FB512"/>
          </a:solidFill>
          <a:ln w="25400" cap="flat" cmpd="sng">
            <a:solidFill>
              <a:srgbClr val="3FB51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PE" sz="2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89" name="Google Shape;889;p1"/>
          <p:cNvCxnSpPr/>
          <p:nvPr/>
        </p:nvCxnSpPr>
        <p:spPr>
          <a:xfrm>
            <a:off x="1763688" y="3293848"/>
            <a:ext cx="647700" cy="0"/>
          </a:xfrm>
          <a:prstGeom prst="straightConnector1">
            <a:avLst/>
          </a:prstGeom>
          <a:noFill/>
          <a:ln w="9525" cap="flat" cmpd="sng">
            <a:solidFill>
              <a:srgbClr val="003065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9" name="Straight Connector 12">
            <a:extLst>
              <a:ext uri="{FF2B5EF4-FFF2-40B4-BE49-F238E27FC236}">
                <a16:creationId xmlns:a16="http://schemas.microsoft.com/office/drawing/2014/main" id="{AD811332-6954-41FD-946A-03C4F25A1E64}"/>
              </a:ext>
            </a:extLst>
          </p:cNvPr>
          <p:cNvCxnSpPr>
            <a:cxnSpLocks/>
          </p:cNvCxnSpPr>
          <p:nvPr/>
        </p:nvCxnSpPr>
        <p:spPr>
          <a:xfrm>
            <a:off x="0" y="1146113"/>
            <a:ext cx="9144000" cy="0"/>
          </a:xfrm>
          <a:prstGeom prst="line">
            <a:avLst/>
          </a:prstGeom>
          <a:ln w="25400">
            <a:solidFill>
              <a:srgbClr val="006C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6919A74E-FEFC-45E6-B4F9-935D249DCCB5}"/>
              </a:ext>
            </a:extLst>
          </p:cNvPr>
          <p:cNvSpPr txBox="1"/>
          <p:nvPr/>
        </p:nvSpPr>
        <p:spPr>
          <a:xfrm>
            <a:off x="184416" y="488016"/>
            <a:ext cx="8639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dirty="0">
                <a:solidFill>
                  <a:srgbClr val="006CB5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BÚSQUEDA DEL MODELO DE NEGOCIO I</a:t>
            </a:r>
            <a:endParaRPr lang="es-PE" sz="3200" dirty="0">
              <a:solidFill>
                <a:srgbClr val="006CB5"/>
              </a:solidFill>
              <a:latin typeface="Futura LT Pro Book" panose="020B080202020402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486;p2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69278" y="2072306"/>
            <a:ext cx="4780030" cy="2877078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29"/>
          <p:cNvSpPr txBox="1"/>
          <p:nvPr/>
        </p:nvSpPr>
        <p:spPr>
          <a:xfrm>
            <a:off x="569278" y="1385095"/>
            <a:ext cx="834212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La parte izquierda te ayuda a reflexionar sobre tu producto/servicio en relación al análisis problema-solución.</a:t>
            </a:r>
            <a:endParaRPr dirty="0"/>
          </a:p>
        </p:txBody>
      </p:sp>
      <p:sp>
        <p:nvSpPr>
          <p:cNvPr id="488" name="Google Shape;488;p29"/>
          <p:cNvSpPr txBox="1"/>
          <p:nvPr/>
        </p:nvSpPr>
        <p:spPr>
          <a:xfrm>
            <a:off x="5349308" y="2372092"/>
            <a:ext cx="3466702" cy="227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✔"/>
            </a:pPr>
            <a:r>
              <a:rPr lang="es-P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Problemas prioritarios y Solución Alternativa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✔"/>
            </a:pPr>
            <a:r>
              <a:rPr lang="es-PE" b="1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Alianzas Clave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✔"/>
            </a:pPr>
            <a:r>
              <a:rPr lang="es-PE" dirty="0" err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Caraterísticas</a:t>
            </a:r>
            <a:r>
              <a:rPr lang="es-P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de la solución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✔"/>
            </a:pPr>
            <a:r>
              <a:rPr lang="es-PE" b="1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Actividades clave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✔"/>
            </a:pPr>
            <a:r>
              <a:rPr lang="es-P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Actividades clave a observar y medir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✔"/>
            </a:pPr>
            <a:r>
              <a:rPr lang="es-PE" b="1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Recursos clave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✔"/>
            </a:pPr>
            <a:r>
              <a:rPr lang="es-P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Ventaja única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✔"/>
            </a:pPr>
            <a:r>
              <a:rPr lang="es-PE" b="1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Relación clientela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✔"/>
            </a:pPr>
            <a:r>
              <a:rPr lang="es-PE" dirty="0" err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Early</a:t>
            </a:r>
            <a:r>
              <a:rPr lang="es-P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s-PE" dirty="0" err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adopters</a:t>
            </a:r>
            <a:endParaRPr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9" name="Google Shape;489;p29"/>
          <p:cNvSpPr/>
          <p:nvPr/>
        </p:nvSpPr>
        <p:spPr>
          <a:xfrm>
            <a:off x="473886" y="1883164"/>
            <a:ext cx="2049336" cy="2052482"/>
          </a:xfrm>
          <a:prstGeom prst="ellipse">
            <a:avLst/>
          </a:prstGeom>
          <a:noFill/>
          <a:ln w="25400" cap="flat" cmpd="sng">
            <a:solidFill>
              <a:srgbClr val="F7B51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75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90" name="Google Shape;490;p29"/>
          <p:cNvSpPr/>
          <p:nvPr/>
        </p:nvSpPr>
        <p:spPr>
          <a:xfrm>
            <a:off x="4159110" y="3245060"/>
            <a:ext cx="912273" cy="689238"/>
          </a:xfrm>
          <a:prstGeom prst="ellipse">
            <a:avLst/>
          </a:prstGeom>
          <a:noFill/>
          <a:ln w="25400" cap="flat" cmpd="sng">
            <a:solidFill>
              <a:srgbClr val="F7B51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75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91" name="Google Shape;491;p29"/>
          <p:cNvSpPr/>
          <p:nvPr/>
        </p:nvSpPr>
        <p:spPr>
          <a:xfrm>
            <a:off x="3374492" y="2215112"/>
            <a:ext cx="1057450" cy="774813"/>
          </a:xfrm>
          <a:prstGeom prst="ellipse">
            <a:avLst/>
          </a:prstGeom>
          <a:noFill/>
          <a:ln w="25400" cap="flat" cmpd="sng">
            <a:solidFill>
              <a:srgbClr val="F7B51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75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9" name="Straight Connector 12">
            <a:extLst>
              <a:ext uri="{FF2B5EF4-FFF2-40B4-BE49-F238E27FC236}">
                <a16:creationId xmlns:a16="http://schemas.microsoft.com/office/drawing/2014/main" id="{ACF47A0A-7D4B-434A-8630-09536B1F3A5E}"/>
              </a:ext>
            </a:extLst>
          </p:cNvPr>
          <p:cNvCxnSpPr>
            <a:cxnSpLocks/>
          </p:cNvCxnSpPr>
          <p:nvPr/>
        </p:nvCxnSpPr>
        <p:spPr>
          <a:xfrm>
            <a:off x="-11430" y="1195761"/>
            <a:ext cx="9144000" cy="0"/>
          </a:xfrm>
          <a:prstGeom prst="line">
            <a:avLst/>
          </a:prstGeom>
          <a:ln w="25400">
            <a:solidFill>
              <a:srgbClr val="52AE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8914596F-D0A4-43D5-86B6-E01DFCD3BB30}"/>
              </a:ext>
            </a:extLst>
          </p:cNvPr>
          <p:cNvSpPr txBox="1"/>
          <p:nvPr/>
        </p:nvSpPr>
        <p:spPr>
          <a:xfrm>
            <a:off x="133668" y="531320"/>
            <a:ext cx="8998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b="1" dirty="0">
                <a:solidFill>
                  <a:srgbClr val="53AD32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MODELO DE NEGOCIO VS LEAN CANVAS</a:t>
            </a:r>
            <a:endParaRPr lang="es-PE" sz="3200" dirty="0">
              <a:solidFill>
                <a:srgbClr val="53AD32"/>
              </a:solidFill>
              <a:latin typeface="Futura LT Pro Book" panose="020B080202020402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Google Shape;498;p3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39552" y="1592783"/>
            <a:ext cx="2779613" cy="3209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5286" y="3787490"/>
            <a:ext cx="1004062" cy="1014405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30"/>
          <p:cNvSpPr txBox="1"/>
          <p:nvPr/>
        </p:nvSpPr>
        <p:spPr>
          <a:xfrm>
            <a:off x="4803518" y="2095821"/>
            <a:ext cx="3715196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Asociaciones clave se convierte en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problema: No es el momento de pensar con quién te vas a asociar si todavía no sabes por qué te van a pagar tu clientes… Es más crítico para el emprendedor /a identificar qué problema REAL padece su clientela. Además se debe reflexionar sobre las alternativas presentes en el mercado (competencia)</a:t>
            </a:r>
            <a:endParaRPr dirty="0"/>
          </a:p>
        </p:txBody>
      </p:sp>
      <p:cxnSp>
        <p:nvCxnSpPr>
          <p:cNvPr id="501" name="Google Shape;501;p30"/>
          <p:cNvCxnSpPr/>
          <p:nvPr/>
        </p:nvCxnSpPr>
        <p:spPr>
          <a:xfrm rot="10800000">
            <a:off x="962471" y="3047480"/>
            <a:ext cx="3656584" cy="0"/>
          </a:xfrm>
          <a:prstGeom prst="straightConnector1">
            <a:avLst/>
          </a:prstGeom>
          <a:noFill/>
          <a:ln w="9525" cap="flat" cmpd="sng">
            <a:solidFill>
              <a:srgbClr val="003065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" name="Straight Connector 12">
            <a:extLst>
              <a:ext uri="{FF2B5EF4-FFF2-40B4-BE49-F238E27FC236}">
                <a16:creationId xmlns:a16="http://schemas.microsoft.com/office/drawing/2014/main" id="{7E92A696-0D8C-4F64-A606-50590B1E9052}"/>
              </a:ext>
            </a:extLst>
          </p:cNvPr>
          <p:cNvCxnSpPr>
            <a:cxnSpLocks/>
          </p:cNvCxnSpPr>
          <p:nvPr/>
        </p:nvCxnSpPr>
        <p:spPr>
          <a:xfrm>
            <a:off x="0" y="1146113"/>
            <a:ext cx="9144000" cy="0"/>
          </a:xfrm>
          <a:prstGeom prst="line">
            <a:avLst/>
          </a:prstGeom>
          <a:ln w="25400">
            <a:solidFill>
              <a:srgbClr val="006C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55B9FCF1-E581-4D32-A366-ED5DCDB95364}"/>
              </a:ext>
            </a:extLst>
          </p:cNvPr>
          <p:cNvSpPr txBox="1"/>
          <p:nvPr/>
        </p:nvSpPr>
        <p:spPr>
          <a:xfrm>
            <a:off x="169176" y="134269"/>
            <a:ext cx="86395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000" b="1" dirty="0">
                <a:solidFill>
                  <a:srgbClr val="006CB5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MODELO DE NEGOCIO VS LEAN CANVAS:</a:t>
            </a:r>
            <a:br>
              <a:rPr lang="es-PE" sz="3000" b="1" dirty="0">
                <a:solidFill>
                  <a:srgbClr val="006CB5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</a:br>
            <a:r>
              <a:rPr lang="es-PE" sz="3000" b="1" dirty="0">
                <a:solidFill>
                  <a:srgbClr val="006CB5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RECURSOS CLAVE- MÉTRICAS CLAVE</a:t>
            </a:r>
            <a:endParaRPr lang="es-PE" sz="3000" dirty="0">
              <a:solidFill>
                <a:srgbClr val="006CB5"/>
              </a:solidFill>
              <a:latin typeface="Futura LT Pro Book" panose="020B0802020204020204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Google Shape;507;p3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10450" y="1567932"/>
            <a:ext cx="2779613" cy="3209112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31"/>
          <p:cNvSpPr txBox="1"/>
          <p:nvPr/>
        </p:nvSpPr>
        <p:spPr>
          <a:xfrm>
            <a:off x="4661267" y="2279359"/>
            <a:ext cx="323451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dirty="0">
                <a:solidFill>
                  <a:srgbClr val="006CB5"/>
                </a:solidFill>
                <a:latin typeface="Lato"/>
                <a:ea typeface="Lato"/>
                <a:cs typeface="Lato"/>
                <a:sym typeface="Lato"/>
              </a:rPr>
              <a:t>Actividades clave se convierte en SOLUCIÓN: Debes reflexionar sobre cómo vas a resolver el problema de tu clientela.</a:t>
            </a:r>
            <a:endParaRPr dirty="0">
              <a:solidFill>
                <a:srgbClr val="006CB5"/>
              </a:solidFill>
            </a:endParaRPr>
          </a:p>
        </p:txBody>
      </p:sp>
      <p:pic>
        <p:nvPicPr>
          <p:cNvPr id="509" name="Google Shape;509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02512" y="2865490"/>
            <a:ext cx="721113" cy="61399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0" name="Google Shape;510;p31"/>
          <p:cNvCxnSpPr/>
          <p:nvPr/>
        </p:nvCxnSpPr>
        <p:spPr>
          <a:xfrm flipH="1">
            <a:off x="3922917" y="2756393"/>
            <a:ext cx="738350" cy="416095"/>
          </a:xfrm>
          <a:prstGeom prst="straightConnector1">
            <a:avLst/>
          </a:prstGeom>
          <a:noFill/>
          <a:ln w="9525" cap="flat" cmpd="sng">
            <a:solidFill>
              <a:srgbClr val="B858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" name="Straight Connector 12">
            <a:extLst>
              <a:ext uri="{FF2B5EF4-FFF2-40B4-BE49-F238E27FC236}">
                <a16:creationId xmlns:a16="http://schemas.microsoft.com/office/drawing/2014/main" id="{BF350EDF-C82F-43A2-9642-912BEC81FF29}"/>
              </a:ext>
            </a:extLst>
          </p:cNvPr>
          <p:cNvCxnSpPr>
            <a:cxnSpLocks/>
          </p:cNvCxnSpPr>
          <p:nvPr/>
        </p:nvCxnSpPr>
        <p:spPr>
          <a:xfrm>
            <a:off x="-11430" y="1447221"/>
            <a:ext cx="9144000" cy="0"/>
          </a:xfrm>
          <a:prstGeom prst="line">
            <a:avLst/>
          </a:prstGeom>
          <a:ln w="25400">
            <a:solidFill>
              <a:srgbClr val="52AE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76E37652-EA2C-4CCE-BB84-12219881805E}"/>
              </a:ext>
            </a:extLst>
          </p:cNvPr>
          <p:cNvSpPr txBox="1"/>
          <p:nvPr/>
        </p:nvSpPr>
        <p:spPr>
          <a:xfrm>
            <a:off x="217488" y="309648"/>
            <a:ext cx="89989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b="1" dirty="0">
                <a:solidFill>
                  <a:srgbClr val="53AD32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MODELO DE NEGOCIO VS LEAN CANVAS:</a:t>
            </a:r>
            <a:br>
              <a:rPr lang="es-PE" sz="3200" b="1" dirty="0">
                <a:solidFill>
                  <a:srgbClr val="53AD32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</a:br>
            <a:r>
              <a:rPr lang="es-PE" sz="3200" b="1" dirty="0">
                <a:solidFill>
                  <a:srgbClr val="53AD32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ACTIVIDADES CLAVE- SOLUCIÓN</a:t>
            </a:r>
            <a:endParaRPr lang="es-PE" sz="3200" dirty="0">
              <a:solidFill>
                <a:srgbClr val="53AD32"/>
              </a:solidFill>
              <a:latin typeface="Futura LT Pro Book" panose="020B0802020204020204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Google Shape;516;p3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768406" y="1653806"/>
            <a:ext cx="2586222" cy="2985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40958" y="4322062"/>
            <a:ext cx="1333650" cy="744374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32"/>
          <p:cNvSpPr txBox="1"/>
          <p:nvPr/>
        </p:nvSpPr>
        <p:spPr>
          <a:xfrm>
            <a:off x="5241879" y="1924074"/>
            <a:ext cx="2754588" cy="160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dirty="0">
                <a:solidFill>
                  <a:srgbClr val="3FB512"/>
                </a:solidFill>
                <a:latin typeface="Lato"/>
                <a:ea typeface="Lato"/>
                <a:cs typeface="Lato"/>
                <a:sym typeface="Lato"/>
              </a:rPr>
              <a:t>Recursos clave se convierte en MÉTRICAS CLAVE: En esta casilla se definirán los indicadores para la toma de decisiones. Es importante que los definas bien para saber si debes pivotar o perseverar.</a:t>
            </a:r>
            <a:endParaRPr dirty="0"/>
          </a:p>
        </p:txBody>
      </p:sp>
      <p:cxnSp>
        <p:nvCxnSpPr>
          <p:cNvPr id="519" name="Google Shape;519;p32"/>
          <p:cNvCxnSpPr/>
          <p:nvPr/>
        </p:nvCxnSpPr>
        <p:spPr>
          <a:xfrm flipH="1">
            <a:off x="4377784" y="3512469"/>
            <a:ext cx="864095" cy="473708"/>
          </a:xfrm>
          <a:prstGeom prst="straightConnector1">
            <a:avLst/>
          </a:prstGeom>
          <a:noFill/>
          <a:ln w="9525" cap="flat" cmpd="sng">
            <a:solidFill>
              <a:srgbClr val="B858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" name="Straight Connector 12">
            <a:extLst>
              <a:ext uri="{FF2B5EF4-FFF2-40B4-BE49-F238E27FC236}">
                <a16:creationId xmlns:a16="http://schemas.microsoft.com/office/drawing/2014/main" id="{EB9F8839-ED86-4333-9FDC-0C86D5AAD7D6}"/>
              </a:ext>
            </a:extLst>
          </p:cNvPr>
          <p:cNvCxnSpPr>
            <a:cxnSpLocks/>
          </p:cNvCxnSpPr>
          <p:nvPr/>
        </p:nvCxnSpPr>
        <p:spPr>
          <a:xfrm>
            <a:off x="0" y="1146113"/>
            <a:ext cx="9144000" cy="0"/>
          </a:xfrm>
          <a:prstGeom prst="line">
            <a:avLst/>
          </a:prstGeom>
          <a:ln w="25400">
            <a:solidFill>
              <a:srgbClr val="006C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65A98CEF-A9C8-451B-9535-CE84D54437B8}"/>
              </a:ext>
            </a:extLst>
          </p:cNvPr>
          <p:cNvSpPr txBox="1"/>
          <p:nvPr/>
        </p:nvSpPr>
        <p:spPr>
          <a:xfrm>
            <a:off x="131076" y="116476"/>
            <a:ext cx="90129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b="1" dirty="0">
                <a:solidFill>
                  <a:srgbClr val="006CB5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MODELO DE NEGOCIO VS LEAN CANVAS:</a:t>
            </a:r>
            <a:br>
              <a:rPr lang="es-PE" sz="3200" b="1" dirty="0">
                <a:solidFill>
                  <a:srgbClr val="006CB5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</a:br>
            <a:r>
              <a:rPr lang="es-PE" sz="3200" b="1" dirty="0">
                <a:solidFill>
                  <a:srgbClr val="006CB5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RECURSOS CLAVE- MÉTRICAS CLAVE</a:t>
            </a:r>
            <a:endParaRPr lang="es-PE" sz="3200" dirty="0">
              <a:solidFill>
                <a:srgbClr val="006CB5"/>
              </a:solidFill>
              <a:latin typeface="Futura LT Pro Book" panose="020B0802020204020204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Google Shape;525;p3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53303" y="1736799"/>
            <a:ext cx="4042473" cy="2978959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33"/>
          <p:cNvSpPr txBox="1"/>
          <p:nvPr/>
        </p:nvSpPr>
        <p:spPr>
          <a:xfrm>
            <a:off x="5560324" y="1931267"/>
            <a:ext cx="3085784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dirty="0">
                <a:solidFill>
                  <a:srgbClr val="006CB5"/>
                </a:solidFill>
                <a:latin typeface="Lato"/>
                <a:ea typeface="Lato"/>
                <a:cs typeface="Lato"/>
                <a:sym typeface="Lato"/>
              </a:rPr>
              <a:t>En una frase clara, simple y sencilla, qué te hace especial y cómo vas a ayudar a tus clientes a solucionar su problema. Tres características principales del producto o servicio</a:t>
            </a:r>
            <a:endParaRPr sz="1200" dirty="0">
              <a:solidFill>
                <a:srgbClr val="006CB5"/>
              </a:solidFill>
            </a:endParaRPr>
          </a:p>
        </p:txBody>
      </p:sp>
      <p:cxnSp>
        <p:nvCxnSpPr>
          <p:cNvPr id="527" name="Google Shape;527;p33"/>
          <p:cNvCxnSpPr/>
          <p:nvPr/>
        </p:nvCxnSpPr>
        <p:spPr>
          <a:xfrm flipH="1">
            <a:off x="4391416" y="2515604"/>
            <a:ext cx="1168908" cy="524510"/>
          </a:xfrm>
          <a:prstGeom prst="straightConnector1">
            <a:avLst/>
          </a:prstGeom>
          <a:noFill/>
          <a:ln w="9525" cap="flat" cmpd="sng">
            <a:solidFill>
              <a:srgbClr val="B85800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528" name="Google Shape;528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03848" y="3040114"/>
            <a:ext cx="1019048" cy="141407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Straight Connector 12">
            <a:extLst>
              <a:ext uri="{FF2B5EF4-FFF2-40B4-BE49-F238E27FC236}">
                <a16:creationId xmlns:a16="http://schemas.microsoft.com/office/drawing/2014/main" id="{E421A9CE-E1E4-49A1-A8BA-5B6C047BED83}"/>
              </a:ext>
            </a:extLst>
          </p:cNvPr>
          <p:cNvCxnSpPr>
            <a:cxnSpLocks/>
          </p:cNvCxnSpPr>
          <p:nvPr/>
        </p:nvCxnSpPr>
        <p:spPr>
          <a:xfrm>
            <a:off x="-11430" y="1447221"/>
            <a:ext cx="9144000" cy="0"/>
          </a:xfrm>
          <a:prstGeom prst="line">
            <a:avLst/>
          </a:prstGeom>
          <a:ln w="25400">
            <a:solidFill>
              <a:srgbClr val="52AE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C6A885DE-B696-4E14-AB27-C803A6EAA2DA}"/>
              </a:ext>
            </a:extLst>
          </p:cNvPr>
          <p:cNvSpPr txBox="1"/>
          <p:nvPr/>
        </p:nvSpPr>
        <p:spPr>
          <a:xfrm>
            <a:off x="65088" y="365586"/>
            <a:ext cx="90789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b="1" dirty="0">
                <a:solidFill>
                  <a:srgbClr val="53AD32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MODELO DE NEGOCIO VS LEAN CANVAS:</a:t>
            </a:r>
            <a:br>
              <a:rPr lang="es-PE" sz="3200" b="1" dirty="0">
                <a:solidFill>
                  <a:srgbClr val="53AD32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</a:br>
            <a:r>
              <a:rPr lang="es-PE" sz="3200" b="1" dirty="0">
                <a:solidFill>
                  <a:srgbClr val="53AD32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PROPUESTA DE VALOR</a:t>
            </a:r>
            <a:endParaRPr lang="es-PE" sz="3200" dirty="0">
              <a:solidFill>
                <a:srgbClr val="53AD32"/>
              </a:solidFill>
              <a:latin typeface="Futura LT Pro Book" panose="020B0802020204020204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Google Shape;534;p3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37406"/>
          <a:stretch/>
        </p:blipFill>
        <p:spPr>
          <a:xfrm>
            <a:off x="1019350" y="1600036"/>
            <a:ext cx="3717000" cy="1257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4577" y="2813968"/>
            <a:ext cx="3717000" cy="2009344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34"/>
          <p:cNvSpPr txBox="1"/>
          <p:nvPr/>
        </p:nvSpPr>
        <p:spPr>
          <a:xfrm>
            <a:off x="4700981" y="2212514"/>
            <a:ext cx="3580066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dirty="0">
                <a:solidFill>
                  <a:srgbClr val="3FB512"/>
                </a:solidFill>
                <a:latin typeface="Lato"/>
                <a:ea typeface="Lato"/>
                <a:cs typeface="Lato"/>
                <a:sym typeface="Lato"/>
              </a:rPr>
              <a:t>Ventaja Especial: Debes reflejar en una sola frase lo que te hace especial frente al resto de tus competidores y que es muy difícil de copiar. </a:t>
            </a:r>
            <a:endParaRPr sz="1200"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dirty="0">
                <a:solidFill>
                  <a:srgbClr val="3FB512"/>
                </a:solidFill>
                <a:latin typeface="Lato"/>
                <a:ea typeface="Lato"/>
                <a:cs typeface="Lato"/>
                <a:sym typeface="Lato"/>
              </a:rPr>
              <a:t>*ventaja desleal</a:t>
            </a:r>
            <a:endParaRPr sz="1200" dirty="0"/>
          </a:p>
        </p:txBody>
      </p:sp>
      <p:cxnSp>
        <p:nvCxnSpPr>
          <p:cNvPr id="6" name="Straight Connector 12">
            <a:extLst>
              <a:ext uri="{FF2B5EF4-FFF2-40B4-BE49-F238E27FC236}">
                <a16:creationId xmlns:a16="http://schemas.microsoft.com/office/drawing/2014/main" id="{46ECE33B-9C32-47D8-848E-2101E1A64FBC}"/>
              </a:ext>
            </a:extLst>
          </p:cNvPr>
          <p:cNvCxnSpPr>
            <a:cxnSpLocks/>
          </p:cNvCxnSpPr>
          <p:nvPr/>
        </p:nvCxnSpPr>
        <p:spPr>
          <a:xfrm>
            <a:off x="0" y="1207073"/>
            <a:ext cx="9144000" cy="0"/>
          </a:xfrm>
          <a:prstGeom prst="line">
            <a:avLst/>
          </a:prstGeom>
          <a:ln w="25400">
            <a:solidFill>
              <a:srgbClr val="006C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6C7F945E-C2AD-4E4E-BBBF-99F7D60564C8}"/>
              </a:ext>
            </a:extLst>
          </p:cNvPr>
          <p:cNvSpPr txBox="1"/>
          <p:nvPr/>
        </p:nvSpPr>
        <p:spPr>
          <a:xfrm>
            <a:off x="193596" y="137024"/>
            <a:ext cx="8959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b="1" dirty="0">
                <a:solidFill>
                  <a:srgbClr val="006CB5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MODELO DE NEGOCIO VS LEAN CANVAS:</a:t>
            </a:r>
            <a:br>
              <a:rPr lang="es-PE" sz="3200" b="1" dirty="0">
                <a:solidFill>
                  <a:srgbClr val="006CB5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</a:br>
            <a:r>
              <a:rPr lang="es-PE" sz="3200" b="1" dirty="0">
                <a:solidFill>
                  <a:srgbClr val="006CB5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PROPUESTA DE VALOR</a:t>
            </a:r>
            <a:endParaRPr lang="es-PE" sz="3200" dirty="0">
              <a:solidFill>
                <a:srgbClr val="006CB5"/>
              </a:solidFill>
              <a:latin typeface="Futura LT Pro Book" panose="020B0802020204020204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35"/>
          <p:cNvSpPr txBox="1">
            <a:spLocks noGrp="1"/>
          </p:cNvSpPr>
          <p:nvPr>
            <p:ph type="body" idx="1"/>
          </p:nvPr>
        </p:nvSpPr>
        <p:spPr>
          <a:xfrm>
            <a:off x="517327" y="1976728"/>
            <a:ext cx="8229600" cy="1813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s-PE" sz="1400">
                <a:latin typeface="Lato"/>
                <a:ea typeface="Lato"/>
                <a:cs typeface="Lato"/>
                <a:sym typeface="Lato"/>
              </a:rPr>
              <a:t>EARLY ADOPTER es alguien con nombre y apellido. </a:t>
            </a:r>
            <a:endParaRPr sz="1400"/>
          </a:p>
          <a:p>
            <a:pPr marL="0" lvl="0" indent="0" algn="just" rtl="0">
              <a:spcBef>
                <a:spcPts val="320"/>
              </a:spcBef>
              <a:spcAft>
                <a:spcPts val="0"/>
              </a:spcAft>
              <a:buSzPts val="1600"/>
              <a:buNone/>
            </a:pPr>
            <a:r>
              <a:rPr lang="es-PE" sz="1400">
                <a:latin typeface="Lato"/>
                <a:ea typeface="Lato"/>
                <a:cs typeface="Lato"/>
                <a:sym typeface="Lato"/>
              </a:rPr>
              <a:t>Tu idea resuelve un problema, y está tan encantado/a con ello, que no le importa lo imperfecta que tu solución sea al principio. De hecho, el/la Early Adopter, estará en disposición de ayudarte a mejorar tu solución, aportando su conocimiento y su entusiasmo, probando las sucesivas iteraciones de tus prototipos y dando el feedback adecuado. Muchas veces su visión es más ambiciosa y está mejor fundamentada que la de quien emprende.</a:t>
            </a:r>
            <a:endParaRPr sz="1400"/>
          </a:p>
          <a:p>
            <a:pPr marL="0" lvl="0" indent="0" algn="just" rtl="0">
              <a:spcBef>
                <a:spcPts val="295"/>
              </a:spcBef>
              <a:spcAft>
                <a:spcPts val="0"/>
              </a:spcAft>
              <a:buSzPts val="1475"/>
              <a:buNone/>
            </a:pPr>
            <a:endParaRPr sz="1400"/>
          </a:p>
        </p:txBody>
      </p:sp>
      <p:cxnSp>
        <p:nvCxnSpPr>
          <p:cNvPr id="4" name="Straight Connector 12">
            <a:extLst>
              <a:ext uri="{FF2B5EF4-FFF2-40B4-BE49-F238E27FC236}">
                <a16:creationId xmlns:a16="http://schemas.microsoft.com/office/drawing/2014/main" id="{07E6F3A9-E4C2-4E58-AB6E-087E53BE5EBA}"/>
              </a:ext>
            </a:extLst>
          </p:cNvPr>
          <p:cNvCxnSpPr>
            <a:cxnSpLocks/>
          </p:cNvCxnSpPr>
          <p:nvPr/>
        </p:nvCxnSpPr>
        <p:spPr>
          <a:xfrm>
            <a:off x="-11430" y="1447221"/>
            <a:ext cx="9144000" cy="0"/>
          </a:xfrm>
          <a:prstGeom prst="line">
            <a:avLst/>
          </a:prstGeom>
          <a:ln w="25400">
            <a:solidFill>
              <a:srgbClr val="52AE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FD0E9490-9373-4A0C-8D70-C350E8A3E974}"/>
              </a:ext>
            </a:extLst>
          </p:cNvPr>
          <p:cNvSpPr txBox="1"/>
          <p:nvPr/>
        </p:nvSpPr>
        <p:spPr>
          <a:xfrm>
            <a:off x="198120" y="236726"/>
            <a:ext cx="9029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b="1" dirty="0">
                <a:solidFill>
                  <a:srgbClr val="53AD32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MODELO DE NEGOCIO VS LEAN CANVAS: </a:t>
            </a:r>
            <a:br>
              <a:rPr lang="es-PE" sz="3200" b="1" dirty="0">
                <a:solidFill>
                  <a:srgbClr val="53AD32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</a:br>
            <a:r>
              <a:rPr lang="es-PE" sz="3200" b="1" dirty="0">
                <a:solidFill>
                  <a:srgbClr val="53AD32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EARLY ADOPTERS</a:t>
            </a:r>
            <a:endParaRPr lang="es-PE" sz="3200" dirty="0">
              <a:solidFill>
                <a:srgbClr val="53AD32"/>
              </a:solidFill>
              <a:latin typeface="Futura LT Pro Book" panose="020B0802020204020204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36"/>
          <p:cNvSpPr txBox="1">
            <a:spLocks noGrp="1"/>
          </p:cNvSpPr>
          <p:nvPr>
            <p:ph type="body" idx="1"/>
          </p:nvPr>
        </p:nvSpPr>
        <p:spPr>
          <a:xfrm>
            <a:off x="539552" y="1653539"/>
            <a:ext cx="8229600" cy="3061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379333" lvl="0" indent="-379333" algn="just" rtl="0">
              <a:spcBef>
                <a:spcPts val="0"/>
              </a:spcBef>
              <a:spcAft>
                <a:spcPts val="0"/>
              </a:spcAft>
              <a:buClr>
                <a:srgbClr val="3FB512"/>
              </a:buClr>
              <a:buSzPts val="1600"/>
              <a:buAutoNum type="arabicPeriod"/>
            </a:pPr>
            <a:r>
              <a:rPr lang="es-PE" sz="1400" b="1" dirty="0">
                <a:latin typeface="Lato"/>
                <a:ea typeface="Lato"/>
                <a:cs typeface="Lato"/>
                <a:sym typeface="Lato"/>
              </a:rPr>
              <a:t>Los </a:t>
            </a:r>
            <a:r>
              <a:rPr lang="es-PE" sz="1400" b="1" dirty="0" err="1">
                <a:latin typeface="Lato"/>
                <a:ea typeface="Lato"/>
                <a:cs typeface="Lato"/>
                <a:sym typeface="Lato"/>
              </a:rPr>
              <a:t>Early</a:t>
            </a:r>
            <a:r>
              <a:rPr lang="es-PE" sz="1400" b="1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s-PE" sz="1400" b="1" dirty="0" err="1">
                <a:latin typeface="Lato"/>
                <a:ea typeface="Lato"/>
                <a:cs typeface="Lato"/>
                <a:sym typeface="Lato"/>
              </a:rPr>
              <a:t>adopters</a:t>
            </a:r>
            <a:r>
              <a:rPr lang="es-PE" sz="1400" b="1" dirty="0">
                <a:latin typeface="Lato"/>
                <a:ea typeface="Lato"/>
                <a:cs typeface="Lato"/>
                <a:sym typeface="Lato"/>
              </a:rPr>
              <a:t>, son personas que tienen un problema </a:t>
            </a: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(o su empresa lo tiene) y son conscientes de él. No sólo los mueve la aparición de una nueva tecnología. </a:t>
            </a:r>
            <a:endParaRPr sz="1400" dirty="0"/>
          </a:p>
          <a:p>
            <a:pPr marL="379333" lvl="0" indent="-379333" algn="just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AutoNum type="arabicPeriod"/>
            </a:pPr>
            <a:r>
              <a:rPr lang="es-PE" sz="1400" b="1" dirty="0">
                <a:latin typeface="Lato"/>
                <a:ea typeface="Lato"/>
                <a:cs typeface="Lato"/>
                <a:sym typeface="Lato"/>
              </a:rPr>
              <a:t>Ya usan una solución </a:t>
            </a: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aunque sea parcial para solucionar el problema. Normalmente están insatisfechos con la solución actual que usan.</a:t>
            </a:r>
            <a:endParaRPr sz="1400" dirty="0"/>
          </a:p>
          <a:p>
            <a:pPr marL="379333" lvl="0" indent="-379333" algn="just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AutoNum type="arabicPeriod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Sus decisiones de compra no están influidas por terceros, aunque les puedan influir otros </a:t>
            </a:r>
            <a:r>
              <a:rPr lang="es-PE" sz="1400" dirty="0" err="1">
                <a:latin typeface="Lato"/>
                <a:ea typeface="Lato"/>
                <a:cs typeface="Lato"/>
                <a:sym typeface="Lato"/>
              </a:rPr>
              <a:t>early</a:t>
            </a: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s-PE" sz="1400" dirty="0" err="1">
                <a:latin typeface="Lato"/>
                <a:ea typeface="Lato"/>
                <a:cs typeface="Lato"/>
                <a:sym typeface="Lato"/>
              </a:rPr>
              <a:t>adopters</a:t>
            </a: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, su principal objetivo es solucionar el problema y para eso </a:t>
            </a:r>
            <a:r>
              <a:rPr lang="es-PE" sz="1400" b="1" dirty="0">
                <a:latin typeface="Lato"/>
                <a:ea typeface="Lato"/>
                <a:cs typeface="Lato"/>
                <a:sym typeface="Lato"/>
              </a:rPr>
              <a:t>ya están gastando dinero</a:t>
            </a: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. </a:t>
            </a:r>
            <a:endParaRPr sz="1400" dirty="0"/>
          </a:p>
          <a:p>
            <a:pPr marL="379333" lvl="0" indent="-379333" algn="just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AutoNum type="arabicPeriod"/>
            </a:pPr>
            <a:r>
              <a:rPr lang="es-PE" sz="1400" b="1" dirty="0">
                <a:latin typeface="Lato"/>
                <a:ea typeface="Lato"/>
                <a:cs typeface="Lato"/>
                <a:sym typeface="Lato"/>
              </a:rPr>
              <a:t>Quieren ayudarte </a:t>
            </a: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y además quieren que te vaya bien!. Quieren oportunidades que les permitan convertirse en héroes solventando problemas reales.</a:t>
            </a:r>
            <a:endParaRPr sz="1400" dirty="0"/>
          </a:p>
          <a:p>
            <a:pPr marL="379333" lvl="0" indent="-379333" algn="just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AutoNum type="arabicPeriod"/>
            </a:pPr>
            <a:r>
              <a:rPr lang="es-PE" sz="1400" b="1" dirty="0">
                <a:latin typeface="Lato"/>
                <a:ea typeface="Lato"/>
                <a:cs typeface="Lato"/>
                <a:sym typeface="Lato"/>
              </a:rPr>
              <a:t>Son sinceros </a:t>
            </a: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dándote </a:t>
            </a:r>
            <a:r>
              <a:rPr lang="es-PE" sz="1400" dirty="0" err="1">
                <a:latin typeface="Lato"/>
                <a:ea typeface="Lato"/>
                <a:cs typeface="Lato"/>
                <a:sym typeface="Lato"/>
              </a:rPr>
              <a:t>feedback</a:t>
            </a: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 sobre tu producto.</a:t>
            </a:r>
            <a:endParaRPr sz="1400" dirty="0"/>
          </a:p>
        </p:txBody>
      </p:sp>
      <p:cxnSp>
        <p:nvCxnSpPr>
          <p:cNvPr id="4" name="Straight Connector 12">
            <a:extLst>
              <a:ext uri="{FF2B5EF4-FFF2-40B4-BE49-F238E27FC236}">
                <a16:creationId xmlns:a16="http://schemas.microsoft.com/office/drawing/2014/main" id="{1ABFD16D-9169-47ED-B572-3064A52D9FBC}"/>
              </a:ext>
            </a:extLst>
          </p:cNvPr>
          <p:cNvCxnSpPr>
            <a:cxnSpLocks/>
          </p:cNvCxnSpPr>
          <p:nvPr/>
        </p:nvCxnSpPr>
        <p:spPr>
          <a:xfrm>
            <a:off x="0" y="1344233"/>
            <a:ext cx="9144000" cy="0"/>
          </a:xfrm>
          <a:prstGeom prst="line">
            <a:avLst/>
          </a:prstGeom>
          <a:ln w="25400">
            <a:solidFill>
              <a:srgbClr val="006C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389DAE8D-426C-4B77-B1A2-55F8783D5E7D}"/>
              </a:ext>
            </a:extLst>
          </p:cNvPr>
          <p:cNvSpPr txBox="1"/>
          <p:nvPr/>
        </p:nvSpPr>
        <p:spPr>
          <a:xfrm>
            <a:off x="184416" y="152715"/>
            <a:ext cx="86395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b="1" dirty="0">
                <a:solidFill>
                  <a:srgbClr val="006CB5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MODELO DE NEGOCIO VS LEAN CANVAS: EARLY ADOPTERS</a:t>
            </a:r>
            <a:endParaRPr lang="es-PE" sz="3200" dirty="0">
              <a:solidFill>
                <a:srgbClr val="006CB5"/>
              </a:solidFill>
              <a:latin typeface="Futura LT Pro Book" panose="020B0802020204020204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" name="Google Shape;555;p3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71600" y="1232743"/>
            <a:ext cx="7411840" cy="3209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38"/>
          <p:cNvSpPr txBox="1">
            <a:spLocks noGrp="1"/>
          </p:cNvSpPr>
          <p:nvPr>
            <p:ph type="body" idx="1"/>
          </p:nvPr>
        </p:nvSpPr>
        <p:spPr>
          <a:xfrm>
            <a:off x="479425" y="1360558"/>
            <a:ext cx="8229600" cy="3337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3FB512"/>
              </a:buClr>
              <a:buSzPts val="1600"/>
              <a:buChar char="▪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Definimos el Lean </a:t>
            </a:r>
            <a:r>
              <a:rPr lang="es-PE" sz="1400" dirty="0" err="1">
                <a:latin typeface="Lato"/>
                <a:ea typeface="Lato"/>
                <a:cs typeface="Lato"/>
                <a:sym typeface="Lato"/>
              </a:rPr>
              <a:t>Canvas</a:t>
            </a: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, donde se plantean diferentes </a:t>
            </a:r>
            <a:r>
              <a:rPr lang="es-PE" sz="1400" b="1" dirty="0">
                <a:latin typeface="Lato"/>
                <a:ea typeface="Lato"/>
                <a:cs typeface="Lato"/>
                <a:sym typeface="Lato"/>
              </a:rPr>
              <a:t>hipótesis</a:t>
            </a: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;</a:t>
            </a:r>
            <a:endParaRPr sz="1400" dirty="0"/>
          </a:p>
          <a:p>
            <a:pPr marL="457200" lvl="1" indent="0" algn="ctr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Font typeface="Lato"/>
              <a:buNone/>
            </a:pPr>
            <a:r>
              <a:rPr lang="es-PE" sz="1400" i="1" dirty="0">
                <a:latin typeface="Lato"/>
                <a:ea typeface="Lato"/>
                <a:cs typeface="Lato"/>
                <a:sym typeface="Lato"/>
              </a:rPr>
              <a:t> Sobre el problema; sobre la solución; sobre la propuesta única de valor ;sobre la clientela; sobre el canal; sobre el coste; ingresos..</a:t>
            </a:r>
            <a:endParaRPr sz="1400" dirty="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None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Y tenemos que </a:t>
            </a:r>
            <a:r>
              <a:rPr lang="es-PE" sz="1400" b="1" dirty="0">
                <a:latin typeface="Lato"/>
                <a:ea typeface="Lato"/>
                <a:cs typeface="Lato"/>
                <a:sym typeface="Lato"/>
              </a:rPr>
              <a:t>validar</a:t>
            </a: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...</a:t>
            </a:r>
            <a:r>
              <a:rPr lang="es-PE" sz="1400" b="1" dirty="0">
                <a:latin typeface="Lato"/>
                <a:ea typeface="Lato"/>
                <a:cs typeface="Lato"/>
                <a:sym typeface="Lato"/>
              </a:rPr>
              <a:t> </a:t>
            </a:r>
            <a:endParaRPr sz="1400" dirty="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None/>
            </a:pPr>
            <a:r>
              <a:rPr lang="es-PE" sz="1400" b="1" dirty="0">
                <a:latin typeface="Lato"/>
                <a:ea typeface="Lato"/>
                <a:cs typeface="Lato"/>
                <a:sym typeface="Lato"/>
              </a:rPr>
              <a:t>			</a:t>
            </a:r>
            <a:endParaRPr sz="1400" b="1"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None/>
            </a:pPr>
            <a:endParaRPr lang="es-PE" sz="1400" b="1"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None/>
            </a:pPr>
            <a:r>
              <a:rPr lang="es-PE" sz="1400" b="1" dirty="0">
                <a:latin typeface="Lato"/>
                <a:ea typeface="Lato"/>
                <a:cs typeface="Lato"/>
                <a:sym typeface="Lato"/>
              </a:rPr>
              <a:t>¿CÓMO?</a:t>
            </a:r>
            <a:endParaRPr sz="1400" dirty="0">
              <a:latin typeface="Lato"/>
              <a:ea typeface="Lato"/>
              <a:cs typeface="Lato"/>
              <a:sym typeface="Lato"/>
            </a:endParaRP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Char char="▪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Empezamos con:</a:t>
            </a:r>
            <a:endParaRPr sz="1400"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Font typeface="Noto Sans Symbols"/>
              <a:buChar char="▪"/>
            </a:pPr>
            <a:r>
              <a:rPr lang="es-PE" sz="1400" b="1" dirty="0" err="1">
                <a:solidFill>
                  <a:srgbClr val="3FB512"/>
                </a:solidFill>
                <a:latin typeface="Lato"/>
                <a:ea typeface="Lato"/>
                <a:cs typeface="Lato"/>
                <a:sym typeface="Lato"/>
              </a:rPr>
              <a:t>Autocuestionarios</a:t>
            </a:r>
            <a:r>
              <a:rPr lang="es-PE" sz="1400" b="1" dirty="0">
                <a:solidFill>
                  <a:srgbClr val="3FB512"/>
                </a:solidFill>
                <a:latin typeface="Lato"/>
                <a:ea typeface="Lato"/>
                <a:cs typeface="Lato"/>
                <a:sym typeface="Lato"/>
              </a:rPr>
              <a:t> Modelo de Negocio y</a:t>
            </a:r>
            <a:endParaRPr sz="1400"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Font typeface="Noto Sans Symbols"/>
              <a:buChar char="▪"/>
            </a:pPr>
            <a:r>
              <a:rPr lang="es-PE" sz="1400" b="1" dirty="0">
                <a:solidFill>
                  <a:srgbClr val="3FB512"/>
                </a:solidFill>
                <a:latin typeface="Lato"/>
                <a:ea typeface="Lato"/>
                <a:cs typeface="Lato"/>
                <a:sym typeface="Lato"/>
              </a:rPr>
              <a:t>Entrevistas a Personas Expertas</a:t>
            </a:r>
            <a:endParaRPr sz="1400" dirty="0"/>
          </a:p>
        </p:txBody>
      </p:sp>
      <p:cxnSp>
        <p:nvCxnSpPr>
          <p:cNvPr id="4" name="Straight Connector 12">
            <a:extLst>
              <a:ext uri="{FF2B5EF4-FFF2-40B4-BE49-F238E27FC236}">
                <a16:creationId xmlns:a16="http://schemas.microsoft.com/office/drawing/2014/main" id="{A56B3F8E-5D5A-4DF9-AFB7-A7BFB447F451}"/>
              </a:ext>
            </a:extLst>
          </p:cNvPr>
          <p:cNvCxnSpPr>
            <a:cxnSpLocks/>
          </p:cNvCxnSpPr>
          <p:nvPr/>
        </p:nvCxnSpPr>
        <p:spPr>
          <a:xfrm>
            <a:off x="0" y="1146113"/>
            <a:ext cx="9144000" cy="0"/>
          </a:xfrm>
          <a:prstGeom prst="line">
            <a:avLst/>
          </a:prstGeom>
          <a:ln w="25400">
            <a:solidFill>
              <a:srgbClr val="006C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6061A1F9-DAAE-4158-BFE5-BBBE386D9102}"/>
              </a:ext>
            </a:extLst>
          </p:cNvPr>
          <p:cNvSpPr txBox="1"/>
          <p:nvPr/>
        </p:nvSpPr>
        <p:spPr>
          <a:xfrm>
            <a:off x="184416" y="488016"/>
            <a:ext cx="8639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b="1" dirty="0">
                <a:solidFill>
                  <a:srgbClr val="006CB5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1ª SESIÓN. VALIDAR HIPÓTESIS</a:t>
            </a:r>
            <a:endParaRPr lang="es-PE" sz="3200" dirty="0">
              <a:solidFill>
                <a:srgbClr val="006CB5"/>
              </a:solidFill>
              <a:latin typeface="Futura LT Pro Book" panose="020B0802020204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"/>
          <p:cNvSpPr txBox="1">
            <a:spLocks noGrp="1"/>
          </p:cNvSpPr>
          <p:nvPr>
            <p:ph type="sldNum" idx="12"/>
          </p:nvPr>
        </p:nvSpPr>
        <p:spPr>
          <a:xfrm>
            <a:off x="8534401" y="5729287"/>
            <a:ext cx="587375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None/>
            </a:pPr>
            <a:fld id="{00000000-1234-1234-1234-123412341234}" type="slidenum">
              <a:rPr lang="es-PE" sz="12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4</a:t>
            </a:fld>
            <a:endParaRPr sz="12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06" name="Google Shape;206;p3"/>
          <p:cNvSpPr txBox="1">
            <a:spLocks noGrp="1"/>
          </p:cNvSpPr>
          <p:nvPr>
            <p:ph type="body" idx="1"/>
          </p:nvPr>
        </p:nvSpPr>
        <p:spPr>
          <a:xfrm>
            <a:off x="-180528" y="1798319"/>
            <a:ext cx="9302304" cy="3875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-PE" sz="1400" b="1" dirty="0">
                <a:solidFill>
                  <a:srgbClr val="0093D6"/>
                </a:solidFill>
                <a:latin typeface="Lato"/>
                <a:ea typeface="Lato"/>
                <a:cs typeface="Lato"/>
                <a:sym typeface="Lato"/>
              </a:rPr>
              <a:t>        </a:t>
            </a:r>
            <a:r>
              <a:rPr lang="es-PE" sz="1400" b="1" dirty="0">
                <a:solidFill>
                  <a:srgbClr val="006CB5"/>
                </a:solidFill>
                <a:latin typeface="Lato"/>
                <a:ea typeface="Lato"/>
                <a:cs typeface="Lato"/>
                <a:sym typeface="Lato"/>
              </a:rPr>
              <a:t>Adapta tu modelo hasta que pruebes que funciona </a:t>
            </a:r>
            <a:br>
              <a:rPr lang="es-PE" sz="1400" b="1" dirty="0">
                <a:solidFill>
                  <a:srgbClr val="006CB5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s-PE" sz="1400" b="1" dirty="0">
                <a:solidFill>
                  <a:srgbClr val="006CB5"/>
                </a:solidFill>
                <a:latin typeface="Lato"/>
                <a:ea typeface="Lato"/>
                <a:cs typeface="Lato"/>
                <a:sym typeface="Lato"/>
              </a:rPr>
              <a:t>Crea un proceso de venta repetible</a:t>
            </a:r>
            <a:endParaRPr sz="1400" dirty="0">
              <a:solidFill>
                <a:srgbClr val="006CB5"/>
              </a:solidFill>
            </a:endParaRPr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400" b="1" dirty="0">
              <a:latin typeface="Lato"/>
              <a:ea typeface="Lato"/>
              <a:cs typeface="Lato"/>
              <a:sym typeface="Lato"/>
            </a:endParaRPr>
          </a:p>
          <a:p>
            <a:pPr marL="3257550" lvl="6" indent="-514350" algn="l" rtl="0">
              <a:spcBef>
                <a:spcPts val="360"/>
              </a:spcBef>
              <a:spcAft>
                <a:spcPts val="0"/>
              </a:spcAft>
              <a:buClr>
                <a:srgbClr val="3FB512"/>
              </a:buClr>
              <a:buSzPts val="1800"/>
              <a:buFont typeface="Calibri"/>
              <a:buAutoNum type="arabicPeriod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¿Tienes una hoja de ruta de ventas validada?</a:t>
            </a:r>
            <a:endParaRPr sz="1400" dirty="0"/>
          </a:p>
          <a:p>
            <a:pPr marL="3257550" lvl="6" indent="-514350" algn="l" rtl="0">
              <a:spcBef>
                <a:spcPts val="360"/>
              </a:spcBef>
              <a:spcAft>
                <a:spcPts val="0"/>
              </a:spcAft>
              <a:buClr>
                <a:srgbClr val="3FB512"/>
              </a:buClr>
              <a:buSzPts val="1800"/>
              <a:buFont typeface="Calibri"/>
              <a:buAutoNum type="arabicPeriod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¿Entiendes el ciclo de venta?</a:t>
            </a:r>
            <a:endParaRPr sz="1400" dirty="0"/>
          </a:p>
          <a:p>
            <a:pPr marL="3257550" lvl="6" indent="-514350" algn="l" rtl="0">
              <a:spcBef>
                <a:spcPts val="360"/>
              </a:spcBef>
              <a:spcAft>
                <a:spcPts val="0"/>
              </a:spcAft>
              <a:buClr>
                <a:srgbClr val="3FB512"/>
              </a:buClr>
              <a:buSzPts val="1800"/>
              <a:buFont typeface="Calibri"/>
              <a:buAutoNum type="arabicPeriod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¿Tiene sentido el modelo económico?</a:t>
            </a:r>
            <a:endParaRPr sz="1400" dirty="0"/>
          </a:p>
          <a:p>
            <a:pPr marL="3257550" lvl="6" indent="-514350" algn="l" rtl="0">
              <a:spcBef>
                <a:spcPts val="360"/>
              </a:spcBef>
              <a:spcAft>
                <a:spcPts val="0"/>
              </a:spcAft>
              <a:buClr>
                <a:srgbClr val="3FB512"/>
              </a:buClr>
              <a:buSzPts val="1800"/>
              <a:buFont typeface="Calibri"/>
              <a:buAutoNum type="arabicPeriod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¿Has desarrollado y validado el MVP (Producto Mínimo Viable)?</a:t>
            </a:r>
            <a:endParaRPr sz="1400" dirty="0"/>
          </a:p>
          <a:p>
            <a:pPr marL="3257550" lvl="6" indent="-514350" algn="l" rtl="0">
              <a:spcBef>
                <a:spcPts val="360"/>
              </a:spcBef>
              <a:spcAft>
                <a:spcPts val="0"/>
              </a:spcAft>
              <a:buClr>
                <a:srgbClr val="3FB512"/>
              </a:buClr>
              <a:buSzPts val="1800"/>
              <a:buFont typeface="Calibri"/>
              <a:buAutoNum type="arabicPeriod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¿Tienes un grupo de pedidos que validen tu hoja de ruta?</a:t>
            </a:r>
            <a:endParaRPr sz="1400" dirty="0"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rgbClr val="3FB512"/>
              </a:buClr>
              <a:buSzPts val="1800"/>
              <a:buFont typeface="Calibri"/>
              <a:buNone/>
            </a:pPr>
            <a:endParaRPr sz="1400"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s-PE" sz="1400" b="1" dirty="0">
                <a:solidFill>
                  <a:srgbClr val="006CB5"/>
                </a:solidFill>
                <a:latin typeface="Lato"/>
                <a:ea typeface="Lato"/>
                <a:cs typeface="Lato"/>
                <a:sym typeface="Lato"/>
              </a:rPr>
              <a:t>                 Si no conseguimos los criterios de salida, Pivotamos</a:t>
            </a:r>
            <a:endParaRPr sz="1400" dirty="0">
              <a:solidFill>
                <a:srgbClr val="006CB5"/>
              </a:solidFill>
            </a:endParaRPr>
          </a:p>
        </p:txBody>
      </p:sp>
      <p:sp>
        <p:nvSpPr>
          <p:cNvPr id="207" name="Google Shape;207;p3"/>
          <p:cNvSpPr/>
          <p:nvPr/>
        </p:nvSpPr>
        <p:spPr>
          <a:xfrm>
            <a:off x="377403" y="2470699"/>
            <a:ext cx="1458293" cy="1320800"/>
          </a:xfrm>
          <a:custGeom>
            <a:avLst/>
            <a:gdLst/>
            <a:ahLst/>
            <a:cxnLst/>
            <a:rect l="l" t="t" r="r" b="b"/>
            <a:pathLst>
              <a:path w="1747520" h="1280160" extrusionOk="0">
                <a:moveTo>
                  <a:pt x="873760" y="0"/>
                </a:moveTo>
                <a:cubicBezTo>
                  <a:pt x="1356324" y="0"/>
                  <a:pt x="1747520" y="286574"/>
                  <a:pt x="1747520" y="640080"/>
                </a:cubicBezTo>
                <a:cubicBezTo>
                  <a:pt x="1747520" y="993586"/>
                  <a:pt x="1356324" y="1280160"/>
                  <a:pt x="873760" y="1280160"/>
                </a:cubicBezTo>
                <a:cubicBezTo>
                  <a:pt x="391196" y="1280160"/>
                  <a:pt x="0" y="993586"/>
                  <a:pt x="0" y="640080"/>
                </a:cubicBezTo>
                <a:cubicBezTo>
                  <a:pt x="0" y="286574"/>
                  <a:pt x="391196" y="0"/>
                  <a:pt x="873760" y="0"/>
                </a:cubicBezTo>
                <a:close/>
              </a:path>
            </a:pathLst>
          </a:custGeom>
          <a:solidFill>
            <a:schemeClr val="lt1"/>
          </a:solidFill>
          <a:ln w="25400" cap="flat" cmpd="sng">
            <a:solidFill>
              <a:srgbClr val="0093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Validación  de cliente</a:t>
            </a:r>
            <a:endParaRPr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8" name="Google Shape;208;p3"/>
          <p:cNvSpPr/>
          <p:nvPr/>
        </p:nvSpPr>
        <p:spPr>
          <a:xfrm>
            <a:off x="373846" y="2191329"/>
            <a:ext cx="619443" cy="548640"/>
          </a:xfrm>
          <a:prstGeom prst="ellipse">
            <a:avLst/>
          </a:prstGeom>
          <a:solidFill>
            <a:srgbClr val="3FB512"/>
          </a:solidFill>
          <a:ln w="25400" cap="flat" cmpd="sng">
            <a:solidFill>
              <a:srgbClr val="3FB51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endParaRPr/>
          </a:p>
        </p:txBody>
      </p:sp>
      <p:cxnSp>
        <p:nvCxnSpPr>
          <p:cNvPr id="209" name="Google Shape;209;p3"/>
          <p:cNvCxnSpPr/>
          <p:nvPr/>
        </p:nvCxnSpPr>
        <p:spPr>
          <a:xfrm>
            <a:off x="1835696" y="3131099"/>
            <a:ext cx="647700" cy="0"/>
          </a:xfrm>
          <a:prstGeom prst="straightConnector1">
            <a:avLst/>
          </a:prstGeom>
          <a:noFill/>
          <a:ln w="9525" cap="flat" cmpd="sng">
            <a:solidFill>
              <a:srgbClr val="003065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" name="Straight Connector 12">
            <a:extLst>
              <a:ext uri="{FF2B5EF4-FFF2-40B4-BE49-F238E27FC236}">
                <a16:creationId xmlns:a16="http://schemas.microsoft.com/office/drawing/2014/main" id="{FBF23714-7470-4C40-BC6A-21404262F4FE}"/>
              </a:ext>
            </a:extLst>
          </p:cNvPr>
          <p:cNvCxnSpPr>
            <a:cxnSpLocks/>
          </p:cNvCxnSpPr>
          <p:nvPr/>
        </p:nvCxnSpPr>
        <p:spPr>
          <a:xfrm>
            <a:off x="-11430" y="1447221"/>
            <a:ext cx="9144000" cy="0"/>
          </a:xfrm>
          <a:prstGeom prst="line">
            <a:avLst/>
          </a:prstGeom>
          <a:ln w="25400">
            <a:solidFill>
              <a:srgbClr val="52AE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A7A264C3-648D-4BD4-9F7C-8E503A059CA9}"/>
              </a:ext>
            </a:extLst>
          </p:cNvPr>
          <p:cNvSpPr txBox="1"/>
          <p:nvPr/>
        </p:nvSpPr>
        <p:spPr>
          <a:xfrm>
            <a:off x="133668" y="782780"/>
            <a:ext cx="8694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dirty="0">
                <a:solidFill>
                  <a:srgbClr val="53AD32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BÚSQUEDA DEL MODELO DE NEGOCIO II</a:t>
            </a:r>
            <a:endParaRPr lang="es-PE" sz="3200" dirty="0">
              <a:solidFill>
                <a:srgbClr val="53AD32"/>
              </a:solidFill>
              <a:latin typeface="Futura LT Pro Book" panose="020B0802020204020204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7" name="Google Shape;567;p39"/>
          <p:cNvGraphicFramePr/>
          <p:nvPr>
            <p:extLst>
              <p:ext uri="{D42A27DB-BD31-4B8C-83A1-F6EECF244321}">
                <p14:modId xmlns:p14="http://schemas.microsoft.com/office/powerpoint/2010/main" val="4020735603"/>
              </p:ext>
            </p:extLst>
          </p:nvPr>
        </p:nvGraphicFramePr>
        <p:xfrm>
          <a:off x="2128276" y="1606758"/>
          <a:ext cx="4864588" cy="3287375"/>
        </p:xfrm>
        <a:graphic>
          <a:graphicData uri="http://schemas.openxmlformats.org/drawingml/2006/table">
            <a:tbl>
              <a:tblPr firstRow="1" bandRow="1">
                <a:noFill/>
                <a:tableStyleId>{A1A6B25C-719E-4448-A18A-FF6DDCC66191}</a:tableStyleId>
              </a:tblPr>
              <a:tblGrid>
                <a:gridCol w="48645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5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400" u="none" strike="noStrike" cap="none">
                          <a:solidFill>
                            <a:srgbClr val="000000"/>
                          </a:solidFill>
                        </a:rPr>
                        <a:t>¿Necesitan los clientes lo que ofrezco? ¿Por qué lo sé?</a:t>
                      </a:r>
                      <a:endParaRPr sz="1400"/>
                    </a:p>
                  </a:txBody>
                  <a:tcPr marL="67975" marR="67975" marT="34000" marB="340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B5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400" u="none" strike="noStrike" cap="none">
                          <a:solidFill>
                            <a:srgbClr val="000000"/>
                          </a:solidFill>
                        </a:rPr>
                        <a:t>¿Cómo solucionan ahora su necesidad?</a:t>
                      </a:r>
                      <a:endParaRPr sz="1400"/>
                    </a:p>
                  </a:txBody>
                  <a:tcPr marL="67975" marR="67975" marT="34000" marB="340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B5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5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400" u="none" strike="noStrike" cap="none">
                          <a:solidFill>
                            <a:srgbClr val="000000"/>
                          </a:solidFill>
                        </a:rPr>
                        <a:t>¿Solucionará mi propuesta el problema? ¿Cómo lo sé?</a:t>
                      </a:r>
                      <a:endParaRPr sz="1400"/>
                    </a:p>
                  </a:txBody>
                  <a:tcPr marL="67975" marR="67975" marT="34000" marB="340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B5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5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400" u="none" strike="noStrike" cap="none" dirty="0">
                          <a:solidFill>
                            <a:srgbClr val="000000"/>
                          </a:solidFill>
                        </a:rPr>
                        <a:t>¿Están dispuestos a pagar por lo que les ofrezco? ¿Cómo lo sé?</a:t>
                      </a:r>
                      <a:endParaRPr sz="1400" dirty="0"/>
                    </a:p>
                  </a:txBody>
                  <a:tcPr marL="67975" marR="67975" marT="34000" marB="340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B5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5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400" u="none" strike="noStrike" cap="none">
                          <a:solidFill>
                            <a:srgbClr val="000000"/>
                          </a:solidFill>
                        </a:rPr>
                        <a:t>¿Será fácil llegar a los “early adopters”? ¿Cómo?</a:t>
                      </a:r>
                      <a:endParaRPr sz="1400"/>
                    </a:p>
                  </a:txBody>
                  <a:tcPr marL="67975" marR="67975" marT="34000" marB="340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B5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5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400" u="none" strike="noStrike" cap="none">
                          <a:solidFill>
                            <a:srgbClr val="000000"/>
                          </a:solidFill>
                        </a:rPr>
                        <a:t>¿Tengo los recursos y el tiempo para lanzar el proyecto?</a:t>
                      </a:r>
                      <a:endParaRPr sz="1400"/>
                    </a:p>
                  </a:txBody>
                  <a:tcPr marL="67975" marR="67975" marT="34000" marB="340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B5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23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400" u="none" strike="noStrike" cap="none">
                          <a:solidFill>
                            <a:srgbClr val="000000"/>
                          </a:solidFill>
                        </a:rPr>
                        <a:t>¿Serán bastantes los ingresos para cubrir los costos?</a:t>
                      </a:r>
                      <a:endParaRPr sz="14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400" u="none" strike="noStrike" cap="none">
                          <a:solidFill>
                            <a:srgbClr val="000000"/>
                          </a:solidFill>
                        </a:rPr>
                        <a:t>¿Cuántos?</a:t>
                      </a:r>
                      <a:endParaRPr sz="1400"/>
                    </a:p>
                  </a:txBody>
                  <a:tcPr marL="67975" marR="67975" marT="34000" marB="340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B5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5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400" u="none" strike="noStrike" cap="none" dirty="0">
                          <a:solidFill>
                            <a:srgbClr val="000000"/>
                          </a:solidFill>
                        </a:rPr>
                        <a:t>¿Tengo la capacidad y el conocimiento para lanzar el producto?</a:t>
                      </a:r>
                      <a:endParaRPr sz="1400" dirty="0"/>
                    </a:p>
                  </a:txBody>
                  <a:tcPr marL="67975" marR="67975" marT="34000" marB="340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B5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cxnSp>
        <p:nvCxnSpPr>
          <p:cNvPr id="4" name="Straight Connector 12">
            <a:extLst>
              <a:ext uri="{FF2B5EF4-FFF2-40B4-BE49-F238E27FC236}">
                <a16:creationId xmlns:a16="http://schemas.microsoft.com/office/drawing/2014/main" id="{5F4B203F-E69F-43F2-B7A8-5F984F60DD5C}"/>
              </a:ext>
            </a:extLst>
          </p:cNvPr>
          <p:cNvCxnSpPr>
            <a:cxnSpLocks/>
          </p:cNvCxnSpPr>
          <p:nvPr/>
        </p:nvCxnSpPr>
        <p:spPr>
          <a:xfrm>
            <a:off x="-11430" y="1447221"/>
            <a:ext cx="9144000" cy="0"/>
          </a:xfrm>
          <a:prstGeom prst="line">
            <a:avLst/>
          </a:prstGeom>
          <a:ln w="25400">
            <a:solidFill>
              <a:srgbClr val="52AE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E6609956-B9C8-4AAF-8FB3-9ECB6650EC48}"/>
              </a:ext>
            </a:extLst>
          </p:cNvPr>
          <p:cNvSpPr txBox="1"/>
          <p:nvPr/>
        </p:nvSpPr>
        <p:spPr>
          <a:xfrm>
            <a:off x="148908" y="271427"/>
            <a:ext cx="86944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dirty="0">
                <a:solidFill>
                  <a:srgbClr val="53AD32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AUTOCUESTIONARIO SOBRE MODELOS DE NEGOCIO CANVAS </a:t>
            </a:r>
            <a:r>
              <a:rPr lang="es-PE" sz="3200" dirty="0" err="1">
                <a:solidFill>
                  <a:srgbClr val="53AD32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N°</a:t>
            </a:r>
            <a:endParaRPr lang="es-PE" sz="3200" dirty="0">
              <a:solidFill>
                <a:srgbClr val="53AD32"/>
              </a:solidFill>
              <a:latin typeface="Futura LT Pro Book" panose="020B0802020204020204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Google Shape;572;p4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046000" y="472271"/>
            <a:ext cx="5468780" cy="3960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" name="Google Shape;577;p4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028860" y="810215"/>
            <a:ext cx="5534754" cy="37631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Google Shape;582;p4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20317" t="5675" r="31350" b="6063"/>
          <a:stretch/>
        </p:blipFill>
        <p:spPr>
          <a:xfrm>
            <a:off x="2430428" y="457795"/>
            <a:ext cx="4613766" cy="398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9" name="Google Shape;589;p43"/>
          <p:cNvGraphicFramePr/>
          <p:nvPr>
            <p:extLst>
              <p:ext uri="{D42A27DB-BD31-4B8C-83A1-F6EECF244321}">
                <p14:modId xmlns:p14="http://schemas.microsoft.com/office/powerpoint/2010/main" val="2433726813"/>
              </p:ext>
            </p:extLst>
          </p:nvPr>
        </p:nvGraphicFramePr>
        <p:xfrm>
          <a:off x="539552" y="1308697"/>
          <a:ext cx="8077950" cy="3413860"/>
        </p:xfrm>
        <a:graphic>
          <a:graphicData uri="http://schemas.openxmlformats.org/drawingml/2006/table">
            <a:tbl>
              <a:tblPr firstRow="1" bandRow="1">
                <a:noFill/>
                <a:tableStyleId>{D775F53B-2DCA-4D54-98AF-3F9F63715DFD}</a:tableStyleId>
              </a:tblPr>
              <a:tblGrid>
                <a:gridCol w="4038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8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6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300" u="none" strike="noStrike" cap="none"/>
                        <a:t>DIFICULTADES</a:t>
                      </a:r>
                      <a:endParaRPr sz="1300" u="none" strike="noStrike" cap="none">
                        <a:solidFill>
                          <a:srgbClr val="0000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7425" marR="67425" marT="33725" marB="33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300" u="none" strike="noStrike" cap="none"/>
                        <a:t>APRENDIZAJES</a:t>
                      </a:r>
                      <a:endParaRPr sz="1300" u="none" strike="noStrike" cap="none">
                        <a:solidFill>
                          <a:srgbClr val="0000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7425" marR="67425" marT="33725" marB="33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9550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300" u="none" strike="noStrike" cap="none">
                          <a:solidFill>
                            <a:srgbClr val="006CB5"/>
                          </a:solidFill>
                        </a:rPr>
                        <a:t>Autocuestionario, es un proceso de autoreflexión pero hasta que no se validen las hipótesis la mayoría de las preguntas no se pueden contestar en este momento</a:t>
                      </a:r>
                      <a:endParaRPr sz="1300" u="none" strike="noStrike" cap="none">
                        <a:solidFill>
                          <a:srgbClr val="006CB5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7425" marR="67425" marT="33725" marB="33725" anchor="ctr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300" u="none" strike="noStrike" cap="none" dirty="0" err="1">
                          <a:solidFill>
                            <a:srgbClr val="006CB5"/>
                          </a:solidFill>
                        </a:rPr>
                        <a:t>Autocuestionario</a:t>
                      </a:r>
                      <a:r>
                        <a:rPr lang="es-PE" sz="1300" u="none" strike="noStrike" cap="none" dirty="0">
                          <a:solidFill>
                            <a:srgbClr val="006CB5"/>
                          </a:solidFill>
                        </a:rPr>
                        <a:t>, hacerlo al principio como </a:t>
                      </a:r>
                      <a:r>
                        <a:rPr lang="es-PE" sz="1300" u="none" strike="noStrike" cap="none" dirty="0" err="1">
                          <a:solidFill>
                            <a:srgbClr val="006CB5"/>
                          </a:solidFill>
                        </a:rPr>
                        <a:t>autoreflexión</a:t>
                      </a:r>
                      <a:r>
                        <a:rPr lang="es-PE" sz="1300" u="none" strike="noStrike" cap="none" dirty="0">
                          <a:solidFill>
                            <a:srgbClr val="006CB5"/>
                          </a:solidFill>
                        </a:rPr>
                        <a:t> y al finalizar el Proceso</a:t>
                      </a:r>
                      <a:endParaRPr sz="1300" u="none" strike="noStrike" cap="none" dirty="0">
                        <a:solidFill>
                          <a:srgbClr val="006CB5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7425" marR="67425" marT="33725" marB="33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9550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300" u="none" strike="noStrike" cap="none">
                          <a:solidFill>
                            <a:srgbClr val="006CB5"/>
                          </a:solidFill>
                        </a:rPr>
                        <a:t>Entrevistas a personas expertas (10), las personas participantes no saben a quién realizarlas (Personas expertas en emprendimiento, en el sector al que se dirigen)</a:t>
                      </a:r>
                      <a:endParaRPr sz="1300" u="none" strike="noStrike" cap="none">
                        <a:solidFill>
                          <a:srgbClr val="006CB5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7425" marR="67425" marT="33725" marB="33725" anchor="ctr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300" u="none" strike="noStrike" cap="none" dirty="0">
                          <a:solidFill>
                            <a:srgbClr val="006CB5"/>
                          </a:solidFill>
                        </a:rPr>
                        <a:t>La formadora tiene que facilitar contactos</a:t>
                      </a:r>
                      <a:endParaRPr sz="1300" u="none" strike="noStrike" cap="none" dirty="0">
                        <a:solidFill>
                          <a:srgbClr val="006CB5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7425" marR="67425" marT="33725" marB="33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9550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300" u="none" strike="noStrike" cap="none">
                          <a:solidFill>
                            <a:srgbClr val="006CB5"/>
                          </a:solidFill>
                        </a:rPr>
                        <a:t>Les da vergüenza empezar a hacer las entrevistas</a:t>
                      </a:r>
                      <a:endParaRPr sz="1300" u="none" strike="noStrike" cap="none">
                        <a:solidFill>
                          <a:srgbClr val="006CB5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7425" marR="67425" marT="33725" marB="33725" anchor="ctr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300" u="none" strike="noStrike" cap="none">
                          <a:solidFill>
                            <a:srgbClr val="006CB5"/>
                          </a:solidFill>
                        </a:rPr>
                        <a:t>Es una forma muy efectiva de pasar del mundo de las ideas “abstracto” a poner su idea en la realidad y conocer la opinión de otras personas (no amigos/familia)</a:t>
                      </a:r>
                      <a:endParaRPr sz="1300" u="none" strike="noStrike" cap="none">
                        <a:solidFill>
                          <a:srgbClr val="006CB5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7425" marR="67425" marT="33725" marB="33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6975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300" u="none" strike="noStrike" cap="none">
                          <a:solidFill>
                            <a:srgbClr val="006CB5"/>
                          </a:solidFill>
                        </a:rPr>
                        <a:t>Tiempo limitado una semana para realizar las entrevistas</a:t>
                      </a:r>
                      <a:endParaRPr sz="1300" u="none" strike="noStrike" cap="none">
                        <a:solidFill>
                          <a:srgbClr val="006CB5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7425" marR="67425" marT="33725" marB="33725" anchor="ctr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300" u="none" strike="noStrike" cap="none" dirty="0">
                          <a:solidFill>
                            <a:srgbClr val="006CB5"/>
                          </a:solidFill>
                        </a:rPr>
                        <a:t>Realizar durante todo el proceso aunque es necesario un mínimo para validar el CANVAS</a:t>
                      </a:r>
                      <a:endParaRPr sz="1300" u="none" strike="noStrike" cap="none" dirty="0">
                        <a:solidFill>
                          <a:srgbClr val="006CB5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7425" marR="67425" marT="33725" marB="33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6125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>
                        <a:solidFill>
                          <a:srgbClr val="0000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7425" marR="67425" marT="33725" marB="33725" anchor="ctr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300" u="none" strike="noStrike" cap="none" dirty="0">
                          <a:solidFill>
                            <a:srgbClr val="006CB5"/>
                          </a:solidFill>
                        </a:rPr>
                        <a:t>Tiempo para hacer LEAN CANVAS</a:t>
                      </a:r>
                      <a:endParaRPr sz="1300" u="none" strike="noStrike" cap="none" dirty="0">
                        <a:solidFill>
                          <a:srgbClr val="006CB5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7425" marR="67425" marT="33725" marB="33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4" name="Straight Connector 12">
            <a:extLst>
              <a:ext uri="{FF2B5EF4-FFF2-40B4-BE49-F238E27FC236}">
                <a16:creationId xmlns:a16="http://schemas.microsoft.com/office/drawing/2014/main" id="{5062375A-28B2-4554-AC5C-E8138050E06D}"/>
              </a:ext>
            </a:extLst>
          </p:cNvPr>
          <p:cNvCxnSpPr>
            <a:cxnSpLocks/>
          </p:cNvCxnSpPr>
          <p:nvPr/>
        </p:nvCxnSpPr>
        <p:spPr>
          <a:xfrm>
            <a:off x="-11430" y="1211001"/>
            <a:ext cx="9144000" cy="0"/>
          </a:xfrm>
          <a:prstGeom prst="line">
            <a:avLst/>
          </a:prstGeom>
          <a:ln w="25400">
            <a:solidFill>
              <a:srgbClr val="52AE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ECF6169B-7BA6-4A47-996C-1EB60A5C44A0}"/>
              </a:ext>
            </a:extLst>
          </p:cNvPr>
          <p:cNvSpPr txBox="1"/>
          <p:nvPr/>
        </p:nvSpPr>
        <p:spPr>
          <a:xfrm>
            <a:off x="133668" y="546560"/>
            <a:ext cx="3574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dirty="0">
                <a:solidFill>
                  <a:srgbClr val="53AD32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EXPERIENCIA</a:t>
            </a:r>
            <a:endParaRPr lang="es-PE" sz="3200" dirty="0">
              <a:solidFill>
                <a:srgbClr val="53AD32"/>
              </a:solidFill>
              <a:latin typeface="Futura LT Pro Book" panose="020B0802020204020204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Google Shape;594;p4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043608" y="1346398"/>
            <a:ext cx="7411840" cy="3209112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44"/>
          <p:cNvSpPr/>
          <p:nvPr/>
        </p:nvSpPr>
        <p:spPr>
          <a:xfrm>
            <a:off x="1335024" y="2288984"/>
            <a:ext cx="3236976" cy="302742"/>
          </a:xfrm>
          <a:prstGeom prst="rect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75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5" name="Straight Connector 12">
            <a:extLst>
              <a:ext uri="{FF2B5EF4-FFF2-40B4-BE49-F238E27FC236}">
                <a16:creationId xmlns:a16="http://schemas.microsoft.com/office/drawing/2014/main" id="{01B82A16-C4A7-4B9A-8173-DE0DA6045379}"/>
              </a:ext>
            </a:extLst>
          </p:cNvPr>
          <p:cNvCxnSpPr>
            <a:cxnSpLocks/>
          </p:cNvCxnSpPr>
          <p:nvPr/>
        </p:nvCxnSpPr>
        <p:spPr>
          <a:xfrm>
            <a:off x="0" y="1146113"/>
            <a:ext cx="9144000" cy="0"/>
          </a:xfrm>
          <a:prstGeom prst="line">
            <a:avLst/>
          </a:prstGeom>
          <a:ln w="25400">
            <a:solidFill>
              <a:srgbClr val="006C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6AEBD86C-BB51-41C1-8D9C-C46F90308777}"/>
              </a:ext>
            </a:extLst>
          </p:cNvPr>
          <p:cNvSpPr txBox="1"/>
          <p:nvPr/>
        </p:nvSpPr>
        <p:spPr>
          <a:xfrm>
            <a:off x="184416" y="488016"/>
            <a:ext cx="8639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b="1" dirty="0">
                <a:solidFill>
                  <a:srgbClr val="006CB5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2ª SESIÓN. ANÁLISIS PROBLEMAS</a:t>
            </a:r>
            <a:endParaRPr lang="es-PE" sz="3200" dirty="0">
              <a:solidFill>
                <a:srgbClr val="006CB5"/>
              </a:solidFill>
              <a:latin typeface="Futura LT Pro Book" panose="020B0802020204020204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2" name="Google Shape;602;p45"/>
          <p:cNvGraphicFramePr/>
          <p:nvPr>
            <p:extLst>
              <p:ext uri="{D42A27DB-BD31-4B8C-83A1-F6EECF244321}">
                <p14:modId xmlns:p14="http://schemas.microsoft.com/office/powerpoint/2010/main" val="1066319230"/>
              </p:ext>
            </p:extLst>
          </p:nvPr>
        </p:nvGraphicFramePr>
        <p:xfrm>
          <a:off x="266700" y="1232743"/>
          <a:ext cx="8641080" cy="3561640"/>
        </p:xfrm>
        <a:graphic>
          <a:graphicData uri="http://schemas.openxmlformats.org/drawingml/2006/table">
            <a:tbl>
              <a:tblPr firstRow="1" bandRow="1">
                <a:noFill/>
                <a:tableStyleId>{E253154F-639E-4B59-A823-F8C7BA4BF1D6}</a:tableStyleId>
              </a:tblPr>
              <a:tblGrid>
                <a:gridCol w="10419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800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91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3900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200" u="none" strike="noStrike" cap="none">
                          <a:solidFill>
                            <a:srgbClr val="000000"/>
                          </a:solidFill>
                        </a:rPr>
                        <a:t>Revisión</a:t>
                      </a:r>
                      <a:endParaRPr sz="1200" b="1" u="none" strike="noStrike" cap="none">
                        <a:solidFill>
                          <a:srgbClr val="0000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7425" marR="67425" marT="33725" marB="33725" anchor="ctr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200" u="none" strike="noStrike" cap="none">
                          <a:solidFill>
                            <a:srgbClr val="000000"/>
                          </a:solidFill>
                        </a:rPr>
                        <a:t>Resumen de lo visto en la sesión anterior</a:t>
                      </a:r>
                      <a:endParaRPr sz="1200" u="none" strike="noStrike" cap="none">
                        <a:solidFill>
                          <a:srgbClr val="0000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7425" marR="67425" marT="33725" marB="33725" anchor="ctr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200" u="none" strike="noStrike" cap="none">
                          <a:solidFill>
                            <a:srgbClr val="000000"/>
                          </a:solidFill>
                        </a:rPr>
                        <a:t>15-30 min</a:t>
                      </a:r>
                      <a:endParaRPr sz="1200" u="none" strike="noStrike" cap="none">
                        <a:solidFill>
                          <a:srgbClr val="0000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7425" marR="67425" marT="33725" marB="33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7850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200" u="none" strike="noStrike" cap="none">
                          <a:solidFill>
                            <a:srgbClr val="000000"/>
                          </a:solidFill>
                        </a:rPr>
                        <a:t>Exposición</a:t>
                      </a:r>
                      <a:endParaRPr sz="1200" u="none" strike="noStrike" cap="none">
                        <a:solidFill>
                          <a:srgbClr val="000000"/>
                        </a:solidFill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200" u="none" strike="noStrike" cap="none">
                          <a:solidFill>
                            <a:srgbClr val="000000"/>
                          </a:solidFill>
                        </a:rPr>
                        <a:t>avances</a:t>
                      </a:r>
                      <a:endParaRPr sz="1200" b="1" u="none" strike="noStrike" cap="none">
                        <a:solidFill>
                          <a:srgbClr val="0000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7425" marR="67425" marT="33725" marB="33725" anchor="ctr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200" u="none" strike="noStrike" cap="none">
                          <a:solidFill>
                            <a:srgbClr val="000000"/>
                          </a:solidFill>
                        </a:rPr>
                        <a:t>Ver el trabajo hecho:</a:t>
                      </a:r>
                      <a:endParaRPr sz="1200"/>
                    </a:p>
                    <a:p>
                      <a:pPr marL="342900" marR="0" lvl="0" indent="-34290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Calibri"/>
                        <a:buAutoNum type="arabicPeriod"/>
                      </a:pPr>
                      <a:r>
                        <a:rPr lang="es-PE" sz="1200" u="none" strike="noStrike" cap="none">
                          <a:solidFill>
                            <a:srgbClr val="000000"/>
                          </a:solidFill>
                        </a:rPr>
                        <a:t>Resultados del trabajo CANVAS</a:t>
                      </a:r>
                      <a:endParaRPr sz="1200"/>
                    </a:p>
                    <a:p>
                      <a:pPr marL="342900" marR="0" lvl="0" indent="-34290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Calibri"/>
                        <a:buAutoNum type="arabicPeriod"/>
                      </a:pPr>
                      <a:r>
                        <a:rPr lang="es-PE" sz="1200" u="none" strike="noStrike" cap="none">
                          <a:solidFill>
                            <a:srgbClr val="000000"/>
                          </a:solidFill>
                        </a:rPr>
                        <a:t>Validación del CANVAS (expertos, autocuestionario)</a:t>
                      </a:r>
                      <a:endParaRPr sz="1200" u="none" strike="noStrike" cap="none">
                        <a:solidFill>
                          <a:srgbClr val="0000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7425" marR="67425" marT="33725" marB="33725" anchor="ctr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200" u="none" strike="noStrike" cap="none">
                          <a:solidFill>
                            <a:srgbClr val="000000"/>
                          </a:solidFill>
                        </a:rPr>
                        <a:t>30-45 min</a:t>
                      </a:r>
                      <a:endParaRPr sz="1200" u="none" strike="noStrike" cap="none">
                        <a:solidFill>
                          <a:srgbClr val="0000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7425" marR="67425" marT="33725" marB="33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63600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200" u="none" strike="noStrike" cap="none">
                          <a:solidFill>
                            <a:srgbClr val="000000"/>
                          </a:solidFill>
                        </a:rPr>
                        <a:t>Exposición</a:t>
                      </a:r>
                      <a:endParaRPr sz="1200" u="none" strike="noStrike" cap="none">
                        <a:solidFill>
                          <a:srgbClr val="000000"/>
                        </a:solidFill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200" u="none" strike="noStrike" cap="none">
                          <a:solidFill>
                            <a:srgbClr val="000000"/>
                          </a:solidFill>
                        </a:rPr>
                        <a:t>Herramientas</a:t>
                      </a:r>
                      <a:endParaRPr sz="1200" b="1" u="none" strike="noStrike" cap="none">
                        <a:solidFill>
                          <a:srgbClr val="0000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7425" marR="67425" marT="33725" marB="33725" anchor="ctr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200" u="none" strike="noStrike" cap="none" dirty="0">
                          <a:solidFill>
                            <a:srgbClr val="000000"/>
                          </a:solidFill>
                        </a:rPr>
                        <a:t>Presentamos:</a:t>
                      </a:r>
                      <a:endParaRPr sz="1200" dirty="0"/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200" u="none" strike="noStrike" cap="none" dirty="0">
                          <a:solidFill>
                            <a:srgbClr val="000000"/>
                          </a:solidFill>
                        </a:rPr>
                        <a:t>1°. Guion de entrevistas.</a:t>
                      </a:r>
                      <a:endParaRPr sz="1200" dirty="0"/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200" u="none" strike="noStrike" cap="none" dirty="0">
                          <a:solidFill>
                            <a:srgbClr val="000000"/>
                          </a:solidFill>
                        </a:rPr>
                        <a:t>2°. Informe de entrevistas.</a:t>
                      </a:r>
                      <a:endParaRPr sz="1200" dirty="0"/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200" u="none" strike="noStrike" cap="none" dirty="0">
                          <a:solidFill>
                            <a:srgbClr val="000000"/>
                          </a:solidFill>
                        </a:rPr>
                        <a:t>3°. Tablas de resultados.</a:t>
                      </a:r>
                      <a:endParaRPr sz="1200" dirty="0"/>
                    </a:p>
                    <a:p>
                      <a:pPr marL="742950" marR="0" lvl="1" indent="-28575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Calibri"/>
                        <a:buChar char="-"/>
                      </a:pPr>
                      <a:r>
                        <a:rPr lang="es-PE" sz="1200" u="none" strike="noStrike" cap="none" dirty="0">
                          <a:solidFill>
                            <a:srgbClr val="000000"/>
                          </a:solidFill>
                        </a:rPr>
                        <a:t>Resumen entrevistas</a:t>
                      </a:r>
                      <a:endParaRPr sz="1200" dirty="0"/>
                    </a:p>
                    <a:p>
                      <a:pPr marL="742950" marR="0" lvl="1" indent="-28575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Calibri"/>
                        <a:buChar char="-"/>
                      </a:pPr>
                      <a:r>
                        <a:rPr lang="es-PE" sz="1200" u="none" strike="noStrike" cap="none" dirty="0">
                          <a:solidFill>
                            <a:srgbClr val="000000"/>
                          </a:solidFill>
                        </a:rPr>
                        <a:t>Frecuencia y rango de problemas</a:t>
                      </a:r>
                      <a:endParaRPr sz="1200" dirty="0"/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Calibri"/>
                        <a:buNone/>
                      </a:pPr>
                      <a:r>
                        <a:rPr lang="es-PE" sz="1200" u="none" strike="noStrike" cap="none" dirty="0">
                          <a:solidFill>
                            <a:srgbClr val="000000"/>
                          </a:solidFill>
                        </a:rPr>
                        <a:t>4°. Avances</a:t>
                      </a:r>
                      <a:endParaRPr sz="1200" dirty="0"/>
                    </a:p>
                    <a:p>
                      <a:pPr marL="742950" marR="0" lvl="1" indent="-28575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Calibri"/>
                        <a:buChar char="-"/>
                      </a:pPr>
                      <a:r>
                        <a:rPr lang="es-PE" sz="1200" u="none" strike="noStrike" cap="none" dirty="0">
                          <a:solidFill>
                            <a:srgbClr val="000000"/>
                          </a:solidFill>
                        </a:rPr>
                        <a:t>Problemas</a:t>
                      </a:r>
                      <a:endParaRPr sz="1200" dirty="0"/>
                    </a:p>
                    <a:p>
                      <a:pPr marL="742950" marR="0" lvl="1" indent="-28575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Calibri"/>
                        <a:buChar char="-"/>
                      </a:pPr>
                      <a:r>
                        <a:rPr lang="es-PE" sz="1200" u="none" strike="noStrike" cap="none" dirty="0">
                          <a:solidFill>
                            <a:srgbClr val="000000"/>
                          </a:solidFill>
                        </a:rPr>
                        <a:t>Alternativas</a:t>
                      </a:r>
                      <a:endParaRPr sz="1200" dirty="0"/>
                    </a:p>
                    <a:p>
                      <a:pPr marL="742950" marR="0" lvl="1" indent="-28575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Calibri"/>
                        <a:buChar char="-"/>
                      </a:pPr>
                      <a:r>
                        <a:rPr lang="es-PE" sz="1200" u="none" strike="noStrike" cap="none" dirty="0">
                          <a:solidFill>
                            <a:srgbClr val="000000"/>
                          </a:solidFill>
                        </a:rPr>
                        <a:t>Clientes</a:t>
                      </a:r>
                      <a:endParaRPr sz="1200" dirty="0"/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Calibri"/>
                        <a:buNone/>
                      </a:pPr>
                      <a:r>
                        <a:rPr lang="es-PE" sz="1200" u="none" strike="noStrike" cap="none" dirty="0">
                          <a:solidFill>
                            <a:srgbClr val="000000"/>
                          </a:solidFill>
                        </a:rPr>
                        <a:t>5°. Del problema a la característica</a:t>
                      </a:r>
                      <a:endParaRPr sz="1200" u="none" strike="noStrike" cap="none" dirty="0">
                        <a:solidFill>
                          <a:srgbClr val="0000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7425" marR="67425" marT="33725" marB="33725" anchor="ctr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200" u="none" strike="noStrike" cap="none" dirty="0">
                          <a:solidFill>
                            <a:srgbClr val="000000"/>
                          </a:solidFill>
                        </a:rPr>
                        <a:t>60-90 min</a:t>
                      </a:r>
                      <a:endParaRPr sz="1200" u="none" strike="noStrike" cap="none" dirty="0">
                        <a:solidFill>
                          <a:srgbClr val="0000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7425" marR="67425" marT="33725" marB="33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0375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200" u="none" strike="noStrike" cap="none">
                          <a:solidFill>
                            <a:srgbClr val="000000"/>
                          </a:solidFill>
                        </a:rPr>
                        <a:t>Aplicación</a:t>
                      </a:r>
                      <a:endParaRPr sz="1200" u="none" strike="noStrike" cap="none">
                        <a:solidFill>
                          <a:srgbClr val="000000"/>
                        </a:solidFill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200" u="none" strike="noStrike" cap="none">
                          <a:solidFill>
                            <a:srgbClr val="000000"/>
                          </a:solidFill>
                        </a:rPr>
                        <a:t>Herramientas</a:t>
                      </a:r>
                      <a:endParaRPr sz="1200" b="1" u="none" strike="noStrike" cap="none">
                        <a:solidFill>
                          <a:srgbClr val="0000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7425" marR="67425" marT="33725" marB="33725" anchor="ctr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200" u="none" strike="noStrike" cap="none">
                          <a:solidFill>
                            <a:srgbClr val="000000"/>
                          </a:solidFill>
                        </a:rPr>
                        <a:t>Practicamos: una persona asume el rol de emprendedor y entrevista a dos o más de los otros participantes.</a:t>
                      </a:r>
                      <a:endParaRPr sz="1200"/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200" u="none" strike="noStrike" cap="none">
                          <a:solidFill>
                            <a:srgbClr val="000000"/>
                          </a:solidFill>
                        </a:rPr>
                        <a:t>Una primera vez “en público”: luego vamos rotando.</a:t>
                      </a:r>
                      <a:endParaRPr sz="1200" u="none" strike="noStrike" cap="none">
                        <a:solidFill>
                          <a:srgbClr val="0000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7425" marR="67425" marT="33725" marB="33725" anchor="ctr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200" u="none" strike="noStrike" cap="none" dirty="0">
                          <a:solidFill>
                            <a:srgbClr val="000000"/>
                          </a:solidFill>
                        </a:rPr>
                        <a:t>90-120 min</a:t>
                      </a:r>
                      <a:endParaRPr sz="1200" u="none" strike="noStrike" cap="none" dirty="0">
                        <a:solidFill>
                          <a:srgbClr val="0000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7425" marR="67425" marT="33725" marB="33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4" name="Straight Connector 12">
            <a:extLst>
              <a:ext uri="{FF2B5EF4-FFF2-40B4-BE49-F238E27FC236}">
                <a16:creationId xmlns:a16="http://schemas.microsoft.com/office/drawing/2014/main" id="{6B2685CE-B1E2-4C5F-A6B5-725B12EBFB8E}"/>
              </a:ext>
            </a:extLst>
          </p:cNvPr>
          <p:cNvCxnSpPr>
            <a:cxnSpLocks/>
          </p:cNvCxnSpPr>
          <p:nvPr/>
        </p:nvCxnSpPr>
        <p:spPr>
          <a:xfrm>
            <a:off x="-11430" y="1104321"/>
            <a:ext cx="9144000" cy="0"/>
          </a:xfrm>
          <a:prstGeom prst="line">
            <a:avLst/>
          </a:prstGeom>
          <a:ln w="25400">
            <a:solidFill>
              <a:srgbClr val="52AE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DFDB1827-CE09-4198-9FDA-C8F6259EECF4}"/>
              </a:ext>
            </a:extLst>
          </p:cNvPr>
          <p:cNvSpPr txBox="1"/>
          <p:nvPr/>
        </p:nvSpPr>
        <p:spPr>
          <a:xfrm>
            <a:off x="133668" y="439880"/>
            <a:ext cx="8694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b="1" dirty="0">
                <a:solidFill>
                  <a:srgbClr val="53AD32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2ª SESIÓN. ANÁLISIS DE PROBLEMAS</a:t>
            </a:r>
            <a:endParaRPr lang="es-PE" sz="3200" dirty="0">
              <a:solidFill>
                <a:srgbClr val="53AD32"/>
              </a:solidFill>
              <a:latin typeface="Futura LT Pro Book" panose="020B0802020204020204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46"/>
          <p:cNvSpPr txBox="1">
            <a:spLocks noGrp="1"/>
          </p:cNvSpPr>
          <p:nvPr>
            <p:ph type="body" idx="1"/>
          </p:nvPr>
        </p:nvSpPr>
        <p:spPr>
          <a:xfrm>
            <a:off x="467544" y="1321695"/>
            <a:ext cx="8229600" cy="3337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Comenzamos validando el problema que hemos fijado como hipótesis en el CANVAS. Lo hacemos con entrevistas a “</a:t>
            </a:r>
            <a:r>
              <a:rPr lang="es-PE" sz="1400" dirty="0" err="1">
                <a:latin typeface="Lato"/>
                <a:ea typeface="Lato"/>
                <a:cs typeface="Lato"/>
                <a:sym typeface="Lato"/>
              </a:rPr>
              <a:t>early</a:t>
            </a: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s-PE" sz="1400" dirty="0" err="1">
                <a:latin typeface="Lato"/>
                <a:ea typeface="Lato"/>
                <a:cs typeface="Lato"/>
                <a:sym typeface="Lato"/>
              </a:rPr>
              <a:t>adopters</a:t>
            </a: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”</a:t>
            </a:r>
            <a:endParaRPr sz="1400" dirty="0"/>
          </a:p>
        </p:txBody>
      </p:sp>
      <p:pic>
        <p:nvPicPr>
          <p:cNvPr id="609" name="Google Shape;609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5776" y="2096839"/>
            <a:ext cx="4271010" cy="2637302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Google Shape;610;p46"/>
          <p:cNvSpPr/>
          <p:nvPr/>
        </p:nvSpPr>
        <p:spPr>
          <a:xfrm>
            <a:off x="2123728" y="2177590"/>
            <a:ext cx="2087972" cy="1663446"/>
          </a:xfrm>
          <a:prstGeom prst="ellipse">
            <a:avLst/>
          </a:prstGeom>
          <a:noFill/>
          <a:ln w="25400" cap="flat" cmpd="sng">
            <a:solidFill>
              <a:srgbClr val="F7B51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75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6" name="Straight Connector 12">
            <a:extLst>
              <a:ext uri="{FF2B5EF4-FFF2-40B4-BE49-F238E27FC236}">
                <a16:creationId xmlns:a16="http://schemas.microsoft.com/office/drawing/2014/main" id="{0FFD23AB-218F-4791-AB46-D3B80D1A7225}"/>
              </a:ext>
            </a:extLst>
          </p:cNvPr>
          <p:cNvCxnSpPr>
            <a:cxnSpLocks/>
          </p:cNvCxnSpPr>
          <p:nvPr/>
        </p:nvCxnSpPr>
        <p:spPr>
          <a:xfrm>
            <a:off x="0" y="1146113"/>
            <a:ext cx="9144000" cy="0"/>
          </a:xfrm>
          <a:prstGeom prst="line">
            <a:avLst/>
          </a:prstGeom>
          <a:ln w="25400">
            <a:solidFill>
              <a:srgbClr val="006C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5FA3C0F8-D049-482B-AA00-1E97406DB643}"/>
              </a:ext>
            </a:extLst>
          </p:cNvPr>
          <p:cNvSpPr txBox="1"/>
          <p:nvPr/>
        </p:nvSpPr>
        <p:spPr>
          <a:xfrm>
            <a:off x="184416" y="488016"/>
            <a:ext cx="8639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b="1" dirty="0">
                <a:solidFill>
                  <a:srgbClr val="006CB5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2ª SESIÓN. ENTREVISTAS</a:t>
            </a:r>
            <a:endParaRPr lang="es-PE" sz="3200" dirty="0">
              <a:solidFill>
                <a:srgbClr val="006CB5"/>
              </a:solidFill>
              <a:latin typeface="Futura LT Pro Book" panose="020B0802020204020204" pitchFamily="3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47"/>
          <p:cNvSpPr txBox="1">
            <a:spLocks noGrp="1"/>
          </p:cNvSpPr>
          <p:nvPr>
            <p:ph type="body" idx="1"/>
          </p:nvPr>
        </p:nvSpPr>
        <p:spPr>
          <a:xfrm>
            <a:off x="539552" y="1851660"/>
            <a:ext cx="8229600" cy="2846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FB512"/>
              </a:buClr>
              <a:buSzPts val="1600"/>
              <a:buNone/>
            </a:pPr>
            <a:r>
              <a:rPr lang="es-PE" sz="1400" b="1" dirty="0">
                <a:solidFill>
                  <a:srgbClr val="4372A5"/>
                </a:solidFill>
                <a:latin typeface="Lato"/>
                <a:ea typeface="Lato"/>
                <a:cs typeface="Lato"/>
                <a:sym typeface="Lato"/>
              </a:rPr>
              <a:t>REGLAS</a:t>
            </a:r>
            <a:endParaRPr sz="1400"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None/>
            </a:pPr>
            <a:endParaRPr sz="1400" dirty="0">
              <a:latin typeface="Lato"/>
              <a:ea typeface="Lato"/>
              <a:cs typeface="Lato"/>
              <a:sym typeface="Lato"/>
            </a:endParaRPr>
          </a:p>
          <a:p>
            <a:pPr marL="379333" lvl="0" indent="-379333" algn="l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Font typeface="Calibri"/>
              <a:buAutoNum type="arabicPeriod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Tranquilizar al entrevistado: no es una venta</a:t>
            </a:r>
            <a:endParaRPr sz="1400" dirty="0"/>
          </a:p>
          <a:p>
            <a:pPr marL="379333" lvl="0" indent="-379333" algn="l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Font typeface="Calibri"/>
              <a:buAutoNum type="arabicPeriod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Entrevistas individuales.</a:t>
            </a:r>
            <a:endParaRPr sz="1400" dirty="0"/>
          </a:p>
          <a:p>
            <a:pPr marL="379333" lvl="0" indent="-379333" algn="l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Font typeface="Calibri"/>
              <a:buAutoNum type="arabicPeriod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Llevaremos un </a:t>
            </a:r>
            <a:r>
              <a:rPr lang="es-PE" sz="1400" dirty="0" err="1">
                <a:latin typeface="Lato"/>
                <a:ea typeface="Lato"/>
                <a:cs typeface="Lato"/>
                <a:sym typeface="Lato"/>
              </a:rPr>
              <a:t>guión</a:t>
            </a: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 preparado.</a:t>
            </a:r>
            <a:endParaRPr sz="1400" dirty="0"/>
          </a:p>
          <a:p>
            <a:pPr marL="379333" lvl="0" indent="-379333" algn="l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Font typeface="Calibri"/>
              <a:buAutoNum type="arabicPeriod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Buscamos distintos perfiles de entrevistados/clientela</a:t>
            </a:r>
            <a:endParaRPr sz="1400" dirty="0"/>
          </a:p>
          <a:p>
            <a:pPr marL="379333" lvl="0" indent="-379333" algn="l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Font typeface="Calibri"/>
              <a:buAutoNum type="arabicPeriod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No “defendemos” nuestro proyecto. No es el momento de hablar de nuestra solución.</a:t>
            </a:r>
            <a:endParaRPr sz="1400" dirty="0"/>
          </a:p>
          <a:p>
            <a:pPr marL="379333" lvl="0" indent="-379333" algn="l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Font typeface="Calibri"/>
              <a:buAutoNum type="arabicPeriod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Estar a la escucha, a todo el mundo le gusta hablar de sus problemas.</a:t>
            </a:r>
            <a:endParaRPr sz="1400" dirty="0"/>
          </a:p>
        </p:txBody>
      </p:sp>
      <p:cxnSp>
        <p:nvCxnSpPr>
          <p:cNvPr id="4" name="Straight Connector 12">
            <a:extLst>
              <a:ext uri="{FF2B5EF4-FFF2-40B4-BE49-F238E27FC236}">
                <a16:creationId xmlns:a16="http://schemas.microsoft.com/office/drawing/2014/main" id="{D82CD6C9-D4FD-4568-9F6A-602ECAABD8C9}"/>
              </a:ext>
            </a:extLst>
          </p:cNvPr>
          <p:cNvCxnSpPr>
            <a:cxnSpLocks/>
          </p:cNvCxnSpPr>
          <p:nvPr/>
        </p:nvCxnSpPr>
        <p:spPr>
          <a:xfrm>
            <a:off x="-11430" y="1447221"/>
            <a:ext cx="9144000" cy="0"/>
          </a:xfrm>
          <a:prstGeom prst="line">
            <a:avLst/>
          </a:prstGeom>
          <a:ln w="25400">
            <a:solidFill>
              <a:srgbClr val="52AE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49E0F00E-9AB6-45C2-BB8A-408DE08470B7}"/>
              </a:ext>
            </a:extLst>
          </p:cNvPr>
          <p:cNvSpPr txBox="1"/>
          <p:nvPr/>
        </p:nvSpPr>
        <p:spPr>
          <a:xfrm>
            <a:off x="133668" y="782780"/>
            <a:ext cx="8694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b="1" dirty="0">
                <a:solidFill>
                  <a:srgbClr val="53AD32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2ª SESIÓN. ENTREVISTAS</a:t>
            </a:r>
            <a:endParaRPr lang="es-PE" sz="3200" dirty="0">
              <a:solidFill>
                <a:srgbClr val="53AD32"/>
              </a:solidFill>
              <a:latin typeface="Futura LT Pro Book" panose="020B0802020204020204" pitchFamily="34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48"/>
          <p:cNvSpPr txBox="1">
            <a:spLocks noGrp="1"/>
          </p:cNvSpPr>
          <p:nvPr>
            <p:ph type="body" idx="1"/>
          </p:nvPr>
        </p:nvSpPr>
        <p:spPr>
          <a:xfrm>
            <a:off x="827584" y="1522808"/>
            <a:ext cx="8229600" cy="3337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SzPts val="1600"/>
              <a:buFont typeface="Calibri"/>
              <a:buAutoNum type="arabicPeriod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 Realización de entrevistas. Objetivos:</a:t>
            </a:r>
            <a:endParaRPr sz="1400" dirty="0"/>
          </a:p>
          <a:p>
            <a:pPr marL="742950" lvl="1" indent="-285750" algn="just" rtl="0">
              <a:spcBef>
                <a:spcPts val="320"/>
              </a:spcBef>
              <a:spcAft>
                <a:spcPts val="0"/>
              </a:spcAft>
              <a:buSzPts val="1600"/>
              <a:buFont typeface="Lato"/>
              <a:buChar char="•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Validar los problemas de la clientela.</a:t>
            </a:r>
            <a:endParaRPr sz="1400" dirty="0"/>
          </a:p>
          <a:p>
            <a:pPr marL="742950" lvl="1" indent="-285750" algn="just" rtl="0">
              <a:spcBef>
                <a:spcPts val="320"/>
              </a:spcBef>
              <a:spcAft>
                <a:spcPts val="0"/>
              </a:spcAft>
              <a:buSzPts val="1600"/>
              <a:buFont typeface="Lato"/>
              <a:buChar char="•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Validar las soluciones alternativas.</a:t>
            </a:r>
            <a:endParaRPr sz="1400" dirty="0"/>
          </a:p>
          <a:p>
            <a:pPr marL="742950" lvl="1" indent="-285750" algn="just" rtl="0">
              <a:spcBef>
                <a:spcPts val="320"/>
              </a:spcBef>
              <a:spcAft>
                <a:spcPts val="0"/>
              </a:spcAft>
              <a:buSzPts val="1600"/>
              <a:buFont typeface="Lato"/>
              <a:buChar char="•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Validar el perfil (o perfiles) de la clientela.</a:t>
            </a:r>
            <a:endParaRPr sz="1400" dirty="0"/>
          </a:p>
          <a:p>
            <a:pPr marL="342900" lvl="0" indent="-342900" algn="just" rtl="0">
              <a:spcBef>
                <a:spcPts val="320"/>
              </a:spcBef>
              <a:spcAft>
                <a:spcPts val="0"/>
              </a:spcAft>
              <a:buSzPts val="1600"/>
              <a:buFont typeface="Calibri"/>
              <a:buAutoNum type="arabicPeriod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Cumplimentar el informe de cada entrevista</a:t>
            </a:r>
            <a:endParaRPr sz="1400" dirty="0"/>
          </a:p>
          <a:p>
            <a:pPr marL="342900" lvl="0" indent="-342900" algn="just" rtl="0">
              <a:spcBef>
                <a:spcPts val="320"/>
              </a:spcBef>
              <a:spcAft>
                <a:spcPts val="0"/>
              </a:spcAft>
              <a:buSzPts val="1600"/>
              <a:buFont typeface="Calibri"/>
              <a:buAutoNum type="arabicPeriod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Compilar la información de entrevistas.</a:t>
            </a:r>
            <a:endParaRPr sz="1400" dirty="0"/>
          </a:p>
          <a:p>
            <a:pPr marL="342900" lvl="0" indent="-342900" algn="just" rtl="0">
              <a:spcBef>
                <a:spcPts val="320"/>
              </a:spcBef>
              <a:spcAft>
                <a:spcPts val="0"/>
              </a:spcAft>
              <a:buSzPts val="1600"/>
              <a:buFont typeface="Calibri"/>
              <a:buAutoNum type="arabicPeriod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Analizar avances sobre problema, solución alternativa y cliente.</a:t>
            </a:r>
            <a:endParaRPr sz="1400" dirty="0"/>
          </a:p>
          <a:p>
            <a:pPr marL="342900" lvl="0" indent="-342900" algn="just" rtl="0">
              <a:spcBef>
                <a:spcPts val="320"/>
              </a:spcBef>
              <a:spcAft>
                <a:spcPts val="0"/>
              </a:spcAft>
              <a:buSzPts val="1600"/>
              <a:buFont typeface="Calibri"/>
              <a:buAutoNum type="arabicPeriod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Afinar la definición de la solución.</a:t>
            </a:r>
            <a:endParaRPr sz="1400" dirty="0"/>
          </a:p>
        </p:txBody>
      </p:sp>
      <p:cxnSp>
        <p:nvCxnSpPr>
          <p:cNvPr id="4" name="Straight Connector 12">
            <a:extLst>
              <a:ext uri="{FF2B5EF4-FFF2-40B4-BE49-F238E27FC236}">
                <a16:creationId xmlns:a16="http://schemas.microsoft.com/office/drawing/2014/main" id="{F20AB23F-3AAB-4C18-BD77-D012B4467124}"/>
              </a:ext>
            </a:extLst>
          </p:cNvPr>
          <p:cNvCxnSpPr>
            <a:cxnSpLocks/>
          </p:cNvCxnSpPr>
          <p:nvPr/>
        </p:nvCxnSpPr>
        <p:spPr>
          <a:xfrm>
            <a:off x="0" y="1146113"/>
            <a:ext cx="9144000" cy="0"/>
          </a:xfrm>
          <a:prstGeom prst="line">
            <a:avLst/>
          </a:prstGeom>
          <a:ln w="25400">
            <a:solidFill>
              <a:srgbClr val="006C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B0F8BF07-8BF6-4FC3-8DF9-74B226A49734}"/>
              </a:ext>
            </a:extLst>
          </p:cNvPr>
          <p:cNvSpPr txBox="1"/>
          <p:nvPr/>
        </p:nvSpPr>
        <p:spPr>
          <a:xfrm>
            <a:off x="184416" y="488016"/>
            <a:ext cx="8639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b="1" dirty="0">
                <a:solidFill>
                  <a:srgbClr val="006CB5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2ª SESIÓN. PASOS</a:t>
            </a:r>
            <a:endParaRPr lang="es-PE" sz="3200" dirty="0">
              <a:solidFill>
                <a:srgbClr val="006CB5"/>
              </a:solidFill>
              <a:latin typeface="Futura LT Pro Book" panose="020B0802020204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"/>
          <p:cNvSpPr txBox="1">
            <a:spLocks noGrp="1"/>
          </p:cNvSpPr>
          <p:nvPr>
            <p:ph type="sldNum" idx="12"/>
          </p:nvPr>
        </p:nvSpPr>
        <p:spPr>
          <a:xfrm>
            <a:off x="8534401" y="5729287"/>
            <a:ext cx="587375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None/>
            </a:pPr>
            <a:fld id="{00000000-1234-1234-1234-123412341234}" type="slidenum">
              <a:rPr lang="es-PE" sz="12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5</a:t>
            </a:fld>
            <a:endParaRPr sz="12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17" name="Google Shape;217;p4"/>
          <p:cNvSpPr txBox="1">
            <a:spLocks noGrp="1"/>
          </p:cNvSpPr>
          <p:nvPr>
            <p:ph type="body" idx="1"/>
          </p:nvPr>
        </p:nvSpPr>
        <p:spPr>
          <a:xfrm>
            <a:off x="683568" y="1641653"/>
            <a:ext cx="7766248" cy="2686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El MVP es esa versión previa de un nuevo producto que permite a un equipo recoger la máxima cantidad de aprendizaje validado sobre nuestros clientes con el mínimo esfuerzo.</a:t>
            </a:r>
            <a:endParaRPr sz="1400" dirty="0"/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400" b="1"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s-PE" sz="1400" b="1" dirty="0">
                <a:solidFill>
                  <a:srgbClr val="3FB512"/>
                </a:solidFill>
                <a:latin typeface="Lato"/>
                <a:ea typeface="Lato"/>
                <a:cs typeface="Lato"/>
                <a:sym typeface="Lato"/>
              </a:rPr>
              <a:t>Nos evita construir un producto que nadie quiere </a:t>
            </a:r>
            <a:br>
              <a:rPr lang="es-PE" sz="1400" b="1" dirty="0">
                <a:solidFill>
                  <a:srgbClr val="3FB512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s-PE" sz="1400" b="1" dirty="0">
                <a:solidFill>
                  <a:srgbClr val="3FB512"/>
                </a:solidFill>
                <a:latin typeface="Lato"/>
                <a:ea typeface="Lato"/>
                <a:cs typeface="Lato"/>
                <a:sym typeface="Lato"/>
              </a:rPr>
              <a:t>Maximiza el aprendizaje por cada sol invertido</a:t>
            </a:r>
            <a:endParaRPr sz="1400" dirty="0"/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400" b="1"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(Pequeños desarrollos, pantallazos, demos, presentaciones, anuncios con Google </a:t>
            </a:r>
            <a:r>
              <a:rPr lang="es-PE" sz="1400" dirty="0" err="1">
                <a:latin typeface="Lato"/>
                <a:ea typeface="Lato"/>
                <a:cs typeface="Lato"/>
                <a:sym typeface="Lato"/>
              </a:rPr>
              <a:t>adWords</a:t>
            </a: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 o </a:t>
            </a:r>
            <a:r>
              <a:rPr lang="es-PE" sz="1400" dirty="0" err="1">
                <a:latin typeface="Lato"/>
                <a:ea typeface="Lato"/>
                <a:cs typeface="Lato"/>
                <a:sym typeface="Lato"/>
              </a:rPr>
              <a:t>facebook</a:t>
            </a: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s-PE" sz="1400" dirty="0" err="1">
                <a:latin typeface="Lato"/>
                <a:ea typeface="Lato"/>
                <a:cs typeface="Lato"/>
                <a:sym typeface="Lato"/>
              </a:rPr>
              <a:t>landing</a:t>
            </a: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s-PE" sz="1400" dirty="0" err="1">
                <a:latin typeface="Lato"/>
                <a:ea typeface="Lato"/>
                <a:cs typeface="Lato"/>
                <a:sym typeface="Lato"/>
              </a:rPr>
              <a:t>pages</a:t>
            </a: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, …)</a:t>
            </a:r>
            <a:endParaRPr sz="1400" dirty="0"/>
          </a:p>
        </p:txBody>
      </p:sp>
      <p:cxnSp>
        <p:nvCxnSpPr>
          <p:cNvPr id="5" name="Straight Connector 12">
            <a:extLst>
              <a:ext uri="{FF2B5EF4-FFF2-40B4-BE49-F238E27FC236}">
                <a16:creationId xmlns:a16="http://schemas.microsoft.com/office/drawing/2014/main" id="{6A6D8BE4-A175-4EAA-8BF3-C2021C9CC7C1}"/>
              </a:ext>
            </a:extLst>
          </p:cNvPr>
          <p:cNvCxnSpPr>
            <a:cxnSpLocks/>
          </p:cNvCxnSpPr>
          <p:nvPr/>
        </p:nvCxnSpPr>
        <p:spPr>
          <a:xfrm>
            <a:off x="0" y="1146113"/>
            <a:ext cx="9144000" cy="0"/>
          </a:xfrm>
          <a:prstGeom prst="line">
            <a:avLst/>
          </a:prstGeom>
          <a:ln w="25400">
            <a:solidFill>
              <a:srgbClr val="006C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C0E75C58-2A1A-4635-A6E5-B64BF5C28E6B}"/>
              </a:ext>
            </a:extLst>
          </p:cNvPr>
          <p:cNvSpPr txBox="1"/>
          <p:nvPr/>
        </p:nvSpPr>
        <p:spPr>
          <a:xfrm>
            <a:off x="184416" y="488016"/>
            <a:ext cx="8639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dirty="0">
                <a:solidFill>
                  <a:srgbClr val="006CB5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MVP (PRODUCTO MINIMO VIABLE)</a:t>
            </a:r>
            <a:endParaRPr lang="es-PE" sz="3200" dirty="0">
              <a:solidFill>
                <a:srgbClr val="006CB5"/>
              </a:solidFill>
              <a:latin typeface="Futura LT Pro Book" panose="020B0802020204020204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Google Shape;627;p4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805216" y="693251"/>
            <a:ext cx="5335016" cy="38364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" name="Google Shape;632;p5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926971" y="738971"/>
            <a:ext cx="5290058" cy="37914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8" name="Google Shape;638;p51"/>
          <p:cNvGraphicFramePr/>
          <p:nvPr/>
        </p:nvGraphicFramePr>
        <p:xfrm>
          <a:off x="827584" y="1287418"/>
          <a:ext cx="7755250" cy="3427085"/>
        </p:xfrm>
        <a:graphic>
          <a:graphicData uri="http://schemas.openxmlformats.org/drawingml/2006/table">
            <a:tbl>
              <a:tblPr firstRow="1" bandRow="1">
                <a:noFill/>
                <a:tableStyleId>{A1A6B25C-719E-4448-A18A-FF6DDCC66191}</a:tableStyleId>
              </a:tblPr>
              <a:tblGrid>
                <a:gridCol w="3877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7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97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400" u="none" strike="noStrike" cap="none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DIFICULTADES</a:t>
                      </a:r>
                      <a:endParaRPr/>
                    </a:p>
                  </a:txBody>
                  <a:tcPr marL="67425" marR="67425" marT="33725" marB="33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B51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400" u="none" strike="noStrike" cap="none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APRENDIZAJES</a:t>
                      </a:r>
                      <a:endParaRPr/>
                    </a:p>
                  </a:txBody>
                  <a:tcPr marL="67425" marR="67425" marT="33725" marB="33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B5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5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400" b="0" i="0" u="none" strike="noStrike" cap="none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Tener bien definida la clientela ( No se ha trabajado herramientas de clientela, mapa de empatía)</a:t>
                      </a:r>
                      <a:endParaRPr sz="1400">
                        <a:solidFill>
                          <a:srgbClr val="0000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7425" marR="67425" marT="33725" marB="33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B51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400" b="0" i="0" u="none" strike="noStrike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Introducirlo tras el estudio de la clientela</a:t>
                      </a:r>
                      <a:endParaRPr sz="1400">
                        <a:solidFill>
                          <a:srgbClr val="0000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7425" marR="67425" marT="33725" marB="33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B5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28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Para cada línea de actividad y segmento de clientela habrá que realizar unas entrevistas lo que puede dificultar el proceso</a:t>
                      </a:r>
                      <a:endParaRPr sz="1400" dirty="0">
                        <a:solidFill>
                          <a:srgbClr val="0000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7425" marR="67425" marT="33725" marB="33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B51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400" b="0" i="0" u="none" strike="noStrike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Definir bien líneas de actividad-clientela</a:t>
                      </a:r>
                      <a:endParaRPr sz="1400">
                        <a:solidFill>
                          <a:srgbClr val="0000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7425" marR="67425" marT="33725" marB="33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B5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6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400" b="0" i="0" u="none" strike="noStrike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Les da vergüenza empezar a hacer las entrevistas</a:t>
                      </a:r>
                      <a:endParaRPr sz="1400">
                        <a:solidFill>
                          <a:srgbClr val="0000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7425" marR="67425" marT="33725" marB="33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B51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400" b="0" i="0" u="none" strike="noStrike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Es una forma muy efectiva de pasar del mundo de las ideas “abstracto” a poner su idea en la realidad y conocer la opinión de otras personas (no amigos/familia)</a:t>
                      </a:r>
                      <a:endParaRPr sz="1400">
                        <a:solidFill>
                          <a:srgbClr val="0000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7425" marR="67425" marT="33725" marB="33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B5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2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400" b="0" i="0" u="none" strike="noStrike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Dificultad para encontrar a potencial clientela cuando aún no hay definido la ubicación, etc.</a:t>
                      </a:r>
                      <a:endParaRPr sz="1400">
                        <a:solidFill>
                          <a:srgbClr val="0000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7425" marR="67425" marT="33725" marB="33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B51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0000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7425" marR="67425" marT="33725" marB="33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B5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750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0000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7425" marR="67425" marT="33725" marB="33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B51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solidFill>
                          <a:srgbClr val="0000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7425" marR="67425" marT="33725" marB="33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B5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39" name="Google Shape;639;p51"/>
          <p:cNvSpPr txBox="1">
            <a:spLocks noGrp="1"/>
          </p:cNvSpPr>
          <p:nvPr>
            <p:ph type="body" idx="1"/>
          </p:nvPr>
        </p:nvSpPr>
        <p:spPr>
          <a:xfrm>
            <a:off x="694373" y="1528571"/>
            <a:ext cx="7755255" cy="3026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500"/>
              <a:buNone/>
            </a:pPr>
            <a:endParaRPr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SzPts val="2500"/>
              <a:buNone/>
            </a:pPr>
            <a:endParaRPr/>
          </a:p>
        </p:txBody>
      </p:sp>
      <p:cxnSp>
        <p:nvCxnSpPr>
          <p:cNvPr id="5" name="Straight Connector 12">
            <a:extLst>
              <a:ext uri="{FF2B5EF4-FFF2-40B4-BE49-F238E27FC236}">
                <a16:creationId xmlns:a16="http://schemas.microsoft.com/office/drawing/2014/main" id="{57EE167B-93BB-40DA-BE26-6CAF411A2AB0}"/>
              </a:ext>
            </a:extLst>
          </p:cNvPr>
          <p:cNvCxnSpPr>
            <a:cxnSpLocks/>
          </p:cNvCxnSpPr>
          <p:nvPr/>
        </p:nvCxnSpPr>
        <p:spPr>
          <a:xfrm>
            <a:off x="0" y="1096701"/>
            <a:ext cx="9144000" cy="0"/>
          </a:xfrm>
          <a:prstGeom prst="line">
            <a:avLst/>
          </a:prstGeom>
          <a:ln w="25400">
            <a:solidFill>
              <a:srgbClr val="52AE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75AC701E-AB5B-4612-8C2D-D36A3C205DE2}"/>
              </a:ext>
            </a:extLst>
          </p:cNvPr>
          <p:cNvSpPr txBox="1"/>
          <p:nvPr/>
        </p:nvSpPr>
        <p:spPr>
          <a:xfrm>
            <a:off x="145098" y="432260"/>
            <a:ext cx="3424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dirty="0">
                <a:solidFill>
                  <a:srgbClr val="53AD32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EXPERIENCIA…</a:t>
            </a:r>
            <a:endParaRPr lang="es-PE" sz="3200" dirty="0">
              <a:solidFill>
                <a:srgbClr val="53AD32"/>
              </a:solidFill>
              <a:latin typeface="Futura LT Pro Book" panose="020B0802020204020204" pitchFamily="34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" name="Google Shape;645;p5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043608" y="1448767"/>
            <a:ext cx="7411840" cy="3209112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52"/>
          <p:cNvSpPr/>
          <p:nvPr/>
        </p:nvSpPr>
        <p:spPr>
          <a:xfrm>
            <a:off x="3995936" y="2114274"/>
            <a:ext cx="1034034" cy="1019048"/>
          </a:xfrm>
          <a:prstGeom prst="ellipse">
            <a:avLst/>
          </a:prstGeom>
          <a:noFill/>
          <a:ln w="25400" cap="flat" cmpd="sng">
            <a:solidFill>
              <a:srgbClr val="F7B51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75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5" name="Straight Connector 12">
            <a:extLst>
              <a:ext uri="{FF2B5EF4-FFF2-40B4-BE49-F238E27FC236}">
                <a16:creationId xmlns:a16="http://schemas.microsoft.com/office/drawing/2014/main" id="{30CBC442-84A3-4D67-9F32-11B71B9E9271}"/>
              </a:ext>
            </a:extLst>
          </p:cNvPr>
          <p:cNvCxnSpPr>
            <a:cxnSpLocks/>
          </p:cNvCxnSpPr>
          <p:nvPr/>
        </p:nvCxnSpPr>
        <p:spPr>
          <a:xfrm>
            <a:off x="0" y="1146113"/>
            <a:ext cx="9144000" cy="0"/>
          </a:xfrm>
          <a:prstGeom prst="line">
            <a:avLst/>
          </a:prstGeom>
          <a:ln w="25400">
            <a:solidFill>
              <a:srgbClr val="006C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67FC6A1F-3EEF-4EFF-959D-4FEA7FF3378A}"/>
              </a:ext>
            </a:extLst>
          </p:cNvPr>
          <p:cNvSpPr txBox="1"/>
          <p:nvPr/>
        </p:nvSpPr>
        <p:spPr>
          <a:xfrm>
            <a:off x="184416" y="488016"/>
            <a:ext cx="8639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b="1" dirty="0">
                <a:solidFill>
                  <a:srgbClr val="006CB5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3ª SESIÓN. PROCESO DE TRABAJO</a:t>
            </a:r>
            <a:endParaRPr lang="es-PE" sz="3200" dirty="0">
              <a:solidFill>
                <a:srgbClr val="006CB5"/>
              </a:solidFill>
              <a:latin typeface="Futura LT Pro Book" panose="020B0802020204020204" pitchFamily="34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2" name="Google Shape;652;p53"/>
          <p:cNvGraphicFramePr/>
          <p:nvPr>
            <p:extLst>
              <p:ext uri="{D42A27DB-BD31-4B8C-83A1-F6EECF244321}">
                <p14:modId xmlns:p14="http://schemas.microsoft.com/office/powerpoint/2010/main" val="4030678594"/>
              </p:ext>
            </p:extLst>
          </p:nvPr>
        </p:nvGraphicFramePr>
        <p:xfrm>
          <a:off x="243841" y="1258637"/>
          <a:ext cx="8702039" cy="3640905"/>
        </p:xfrm>
        <a:graphic>
          <a:graphicData uri="http://schemas.openxmlformats.org/drawingml/2006/table">
            <a:tbl>
              <a:tblPr firstRow="1" bandRow="1">
                <a:noFill/>
                <a:tableStyleId>{A1A6B25C-719E-4448-A18A-FF6DDCC66191}</a:tableStyleId>
              </a:tblPr>
              <a:tblGrid>
                <a:gridCol w="11125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646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48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7850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200" b="1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Revisión</a:t>
                      </a:r>
                      <a:endParaRPr sz="1200" b="1">
                        <a:solidFill>
                          <a:srgbClr val="0000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7425" marR="67425" marT="33725" marB="33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200" dirty="0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Resumen de lo visto en la sesión anterior</a:t>
                      </a:r>
                      <a:endParaRPr sz="1200" dirty="0">
                        <a:solidFill>
                          <a:srgbClr val="0000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7425" marR="67425" marT="33725" marB="33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15-30 min</a:t>
                      </a:r>
                      <a:endParaRPr sz="1200"/>
                    </a:p>
                  </a:txBody>
                  <a:tcPr marL="67425" marR="67425" marT="33725" marB="33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9650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200" b="1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Exposición</a:t>
                      </a:r>
                      <a:endParaRPr sz="1200" b="1">
                        <a:solidFill>
                          <a:srgbClr val="0000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200" b="1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avances</a:t>
                      </a:r>
                      <a:endParaRPr sz="1200" b="1">
                        <a:solidFill>
                          <a:srgbClr val="0000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7425" marR="67425" marT="33725" marB="33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Ver el trabajo hecho:</a:t>
                      </a:r>
                      <a:endParaRPr sz="1200"/>
                    </a:p>
                    <a:p>
                      <a:pPr marL="342900" marR="0" lvl="0" indent="-34290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Lato"/>
                        <a:buAutoNum type="arabicPeriod"/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Resultados de las entrevistas de problemas.</a:t>
                      </a:r>
                      <a:endParaRPr sz="1200"/>
                    </a:p>
                    <a:p>
                      <a:pPr marL="342900" marR="0" lvl="0" indent="-34290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Lato"/>
                        <a:buAutoNum type="arabicPeriod"/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¿Hemos adoptado el contenido del CANVAS?</a:t>
                      </a:r>
                      <a:endParaRPr sz="1200"/>
                    </a:p>
                  </a:txBody>
                  <a:tcPr marL="67425" marR="67425" marT="33725" marB="33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30-45 min</a:t>
                      </a:r>
                      <a:endParaRPr sz="1200">
                        <a:solidFill>
                          <a:srgbClr val="0000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7425" marR="67425" marT="33725" marB="33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75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200" b="1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Exposición</a:t>
                      </a:r>
                      <a:endParaRPr sz="1200" b="1">
                        <a:solidFill>
                          <a:srgbClr val="0000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200" b="1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Herramientas</a:t>
                      </a:r>
                      <a:endParaRPr sz="1200" b="1">
                        <a:solidFill>
                          <a:srgbClr val="0000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7425" marR="67425" marT="33725" marB="33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Presentamos:</a:t>
                      </a:r>
                      <a:endParaRPr sz="1200"/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1°. Modelo de entrevista de solución</a:t>
                      </a:r>
                      <a:endParaRPr sz="1200"/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2°. Informe de entrevistas de solución</a:t>
                      </a:r>
                      <a:endParaRPr sz="1200"/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3°. Tablas de resultados.</a:t>
                      </a:r>
                      <a:endParaRPr sz="1200"/>
                    </a:p>
                    <a:p>
                      <a:pPr marL="742950" marR="0" lvl="1" indent="-28575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Lato"/>
                        <a:buChar char="-"/>
                      </a:pPr>
                      <a:r>
                        <a:rPr lang="es-PE" sz="1200" u="none" strike="noStrike" cap="none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Resumen entrevistas</a:t>
                      </a:r>
                      <a:endParaRPr sz="1200"/>
                    </a:p>
                    <a:p>
                      <a:pPr marL="742950" marR="0" lvl="1" indent="-28575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Lato"/>
                        <a:buChar char="-"/>
                      </a:pPr>
                      <a:r>
                        <a:rPr lang="es-PE" sz="1200" u="none" strike="noStrike" cap="none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Frecuencia y rango de características</a:t>
                      </a:r>
                      <a:endParaRPr sz="1200"/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Lato"/>
                        <a:buNone/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4°. Avances</a:t>
                      </a:r>
                      <a:endParaRPr sz="1200"/>
                    </a:p>
                    <a:p>
                      <a:pPr marL="742950" marR="0" lvl="1" indent="-28575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Lato"/>
                        <a:buChar char="-"/>
                      </a:pPr>
                      <a:r>
                        <a:rPr lang="es-PE" sz="1200" u="none" strike="noStrike" cap="none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Solución</a:t>
                      </a:r>
                      <a:endParaRPr sz="1200"/>
                    </a:p>
                    <a:p>
                      <a:pPr marL="742950" marR="0" lvl="1" indent="-28575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Lato"/>
                        <a:buChar char="-"/>
                      </a:pPr>
                      <a:r>
                        <a:rPr lang="es-PE" sz="1200" u="none" strike="noStrike" cap="none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Precio</a:t>
                      </a:r>
                      <a:endParaRPr sz="1200"/>
                    </a:p>
                    <a:p>
                      <a:pPr marL="742950" marR="0" lvl="1" indent="-28575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Lato"/>
                        <a:buChar char="-"/>
                      </a:pPr>
                      <a:r>
                        <a:rPr lang="es-PE" sz="1200" u="none" strike="noStrike" cap="none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Early adopter</a:t>
                      </a:r>
                      <a:endParaRPr sz="1200" u="none" strike="noStrike" cap="none">
                        <a:solidFill>
                          <a:srgbClr val="0000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Lato"/>
                        <a:buNone/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5°. Del problema a la característica</a:t>
                      </a:r>
                      <a:endParaRPr sz="1200"/>
                    </a:p>
                  </a:txBody>
                  <a:tcPr marL="67425" marR="67425" marT="33725" marB="33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60-90 min</a:t>
                      </a:r>
                      <a:endParaRPr sz="1200"/>
                    </a:p>
                  </a:txBody>
                  <a:tcPr marL="67425" marR="67425" marT="33725" marB="33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2475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200" b="1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Aplicación</a:t>
                      </a:r>
                      <a:endParaRPr sz="1200" b="1">
                        <a:solidFill>
                          <a:srgbClr val="0000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200" b="1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Herramientas</a:t>
                      </a:r>
                      <a:endParaRPr sz="1200" b="1">
                        <a:solidFill>
                          <a:srgbClr val="0000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7425" marR="67425" marT="33725" marB="33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Practicamos: una persona asume el rol de emprendedor y entrevista a alguno de los otros participantes.</a:t>
                      </a:r>
                      <a:endParaRPr sz="1200"/>
                    </a:p>
                  </a:txBody>
                  <a:tcPr marL="67425" marR="67425" marT="33725" marB="33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200" dirty="0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90-120 min</a:t>
                      </a:r>
                      <a:endParaRPr sz="1200" dirty="0"/>
                    </a:p>
                  </a:txBody>
                  <a:tcPr marL="67425" marR="67425" marT="33725" marB="33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53" name="Google Shape;653;p53"/>
          <p:cNvSpPr txBox="1">
            <a:spLocks noGrp="1"/>
          </p:cNvSpPr>
          <p:nvPr>
            <p:ph type="body" idx="1"/>
          </p:nvPr>
        </p:nvSpPr>
        <p:spPr>
          <a:xfrm>
            <a:off x="479425" y="1360558"/>
            <a:ext cx="8229600" cy="3337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500"/>
              <a:buNone/>
            </a:pPr>
            <a:endParaRPr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SzPts val="2500"/>
              <a:buNone/>
            </a:pPr>
            <a:endParaRPr/>
          </a:p>
        </p:txBody>
      </p:sp>
      <p:cxnSp>
        <p:nvCxnSpPr>
          <p:cNvPr id="5" name="Straight Connector 12">
            <a:extLst>
              <a:ext uri="{FF2B5EF4-FFF2-40B4-BE49-F238E27FC236}">
                <a16:creationId xmlns:a16="http://schemas.microsoft.com/office/drawing/2014/main" id="{46EAC83D-2BAE-4955-A123-973E8AEFAEED}"/>
              </a:ext>
            </a:extLst>
          </p:cNvPr>
          <p:cNvCxnSpPr>
            <a:cxnSpLocks/>
          </p:cNvCxnSpPr>
          <p:nvPr/>
        </p:nvCxnSpPr>
        <p:spPr>
          <a:xfrm>
            <a:off x="3810" y="1157082"/>
            <a:ext cx="9144000" cy="0"/>
          </a:xfrm>
          <a:prstGeom prst="line">
            <a:avLst/>
          </a:prstGeom>
          <a:ln w="25400">
            <a:solidFill>
              <a:srgbClr val="52AE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D528DC00-1589-4DE7-965A-F65626A04536}"/>
              </a:ext>
            </a:extLst>
          </p:cNvPr>
          <p:cNvSpPr txBox="1"/>
          <p:nvPr/>
        </p:nvSpPr>
        <p:spPr>
          <a:xfrm>
            <a:off x="122928" y="485644"/>
            <a:ext cx="8694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b="1" dirty="0">
                <a:solidFill>
                  <a:srgbClr val="53AD32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3ª SESIÓN. ANÁLISIS DE SOLUCIONES</a:t>
            </a:r>
            <a:endParaRPr lang="es-PE" sz="3200" dirty="0">
              <a:solidFill>
                <a:srgbClr val="53AD32"/>
              </a:solidFill>
              <a:latin typeface="Futura LT Pro Book" panose="020B0802020204020204" pitchFamily="34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54"/>
          <p:cNvSpPr txBox="1">
            <a:spLocks noGrp="1"/>
          </p:cNvSpPr>
          <p:nvPr>
            <p:ph type="body" idx="1"/>
          </p:nvPr>
        </p:nvSpPr>
        <p:spPr>
          <a:xfrm>
            <a:off x="827584" y="1360558"/>
            <a:ext cx="8229600" cy="3337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Sobre los resultados de las entrevistas de problemas, vamos a validar, con otras entrevistas, la solución.</a:t>
            </a:r>
            <a:endParaRPr sz="1400" dirty="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SzPts val="1600"/>
              <a:buNone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Recordamos las Reglas.</a:t>
            </a:r>
            <a:endParaRPr sz="1400" dirty="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SzPts val="1600"/>
              <a:buNone/>
            </a:pPr>
            <a:endParaRPr sz="1400" dirty="0">
              <a:latin typeface="Lato"/>
              <a:ea typeface="Lato"/>
              <a:cs typeface="Lato"/>
              <a:sym typeface="Lato"/>
            </a:endParaRPr>
          </a:p>
          <a:p>
            <a:pPr marL="379333" lvl="0" indent="-379333" algn="l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AutoNum type="arabicPeriod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Tranquilizar a la persona entrevistada: no es una venta</a:t>
            </a:r>
            <a:endParaRPr sz="1400" dirty="0"/>
          </a:p>
          <a:p>
            <a:pPr marL="379333" lvl="0" indent="-379333" algn="l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AutoNum type="arabicPeriod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Entrevistas individuales.</a:t>
            </a:r>
            <a:endParaRPr sz="1400" dirty="0"/>
          </a:p>
          <a:p>
            <a:pPr marL="379333" lvl="0" indent="-379333" algn="l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AutoNum type="arabicPeriod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Llevaremos un </a:t>
            </a:r>
            <a:r>
              <a:rPr lang="es-PE" sz="1400" dirty="0" err="1">
                <a:latin typeface="Lato"/>
                <a:ea typeface="Lato"/>
                <a:cs typeface="Lato"/>
                <a:sym typeface="Lato"/>
              </a:rPr>
              <a:t>guión</a:t>
            </a: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 preparado.</a:t>
            </a:r>
            <a:endParaRPr sz="1400" dirty="0"/>
          </a:p>
          <a:p>
            <a:pPr marL="379333" lvl="0" indent="-379333" algn="l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AutoNum type="arabicPeriod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Buscamos distintos perfiles de entrevistados</a:t>
            </a:r>
            <a:endParaRPr sz="1400" dirty="0"/>
          </a:p>
          <a:p>
            <a:pPr marL="379333" lvl="0" indent="-379333" algn="l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AutoNum type="arabicPeriod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No “defendemos” nuestro proyecto.</a:t>
            </a:r>
            <a:endParaRPr sz="1400" dirty="0"/>
          </a:p>
          <a:p>
            <a:pPr marL="379333" lvl="0" indent="-379333" algn="l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AutoNum type="arabicPeriod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Estar a la escucha</a:t>
            </a:r>
            <a:r>
              <a:rPr lang="es-PE" sz="1400" dirty="0"/>
              <a:t>.</a:t>
            </a:r>
            <a:endParaRPr sz="1400" dirty="0"/>
          </a:p>
        </p:txBody>
      </p:sp>
      <p:cxnSp>
        <p:nvCxnSpPr>
          <p:cNvPr id="4" name="Straight Connector 12">
            <a:extLst>
              <a:ext uri="{FF2B5EF4-FFF2-40B4-BE49-F238E27FC236}">
                <a16:creationId xmlns:a16="http://schemas.microsoft.com/office/drawing/2014/main" id="{FEB2FDDB-E117-46C3-9EE2-92D738A341F9}"/>
              </a:ext>
            </a:extLst>
          </p:cNvPr>
          <p:cNvCxnSpPr>
            <a:cxnSpLocks/>
          </p:cNvCxnSpPr>
          <p:nvPr/>
        </p:nvCxnSpPr>
        <p:spPr>
          <a:xfrm>
            <a:off x="0" y="1146113"/>
            <a:ext cx="9144000" cy="0"/>
          </a:xfrm>
          <a:prstGeom prst="line">
            <a:avLst/>
          </a:prstGeom>
          <a:ln w="25400">
            <a:solidFill>
              <a:srgbClr val="006C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E8EA242C-485A-4DA1-B291-B3D30F338C1C}"/>
              </a:ext>
            </a:extLst>
          </p:cNvPr>
          <p:cNvSpPr txBox="1"/>
          <p:nvPr/>
        </p:nvSpPr>
        <p:spPr>
          <a:xfrm>
            <a:off x="184416" y="488016"/>
            <a:ext cx="8639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b="1" dirty="0">
                <a:solidFill>
                  <a:srgbClr val="006CB5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3ª SESIÓN. ENTREVISTAS</a:t>
            </a:r>
            <a:endParaRPr lang="es-PE" sz="3200" dirty="0">
              <a:solidFill>
                <a:srgbClr val="006CB5"/>
              </a:solidFill>
              <a:latin typeface="Futura LT Pro Book" panose="020B0802020204020204" pitchFamily="34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55"/>
          <p:cNvSpPr txBox="1">
            <a:spLocks noGrp="1"/>
          </p:cNvSpPr>
          <p:nvPr>
            <p:ph type="body" idx="1"/>
          </p:nvPr>
        </p:nvSpPr>
        <p:spPr>
          <a:xfrm>
            <a:off x="755576" y="1699260"/>
            <a:ext cx="8229600" cy="3165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3FB512"/>
              </a:buClr>
              <a:buSzPts val="1600"/>
              <a:buFont typeface="Calibri"/>
              <a:buAutoNum type="arabicPeriod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Realización de entrevistas. </a:t>
            </a:r>
            <a:endParaRPr sz="1400" dirty="0"/>
          </a:p>
          <a:p>
            <a:pPr marL="337185" lvl="1" indent="0" algn="l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Font typeface="Lato"/>
              <a:buNone/>
            </a:pPr>
            <a:r>
              <a:rPr lang="es-PE" sz="1400" b="1" dirty="0">
                <a:latin typeface="Lato"/>
                <a:ea typeface="Lato"/>
                <a:cs typeface="Lato"/>
                <a:sym typeface="Lato"/>
              </a:rPr>
              <a:t>Objetivos:</a:t>
            </a:r>
            <a:endParaRPr sz="1400" dirty="0"/>
          </a:p>
          <a:p>
            <a:pPr marL="1143000" lvl="2" indent="-228600" algn="l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Font typeface="Arial"/>
              <a:buChar char="•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Validar la solución (características).</a:t>
            </a:r>
            <a:endParaRPr sz="1400" dirty="0"/>
          </a:p>
          <a:p>
            <a:pPr marL="1143000" lvl="2" indent="-228600" algn="l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Font typeface="Arial"/>
              <a:buChar char="•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Adaptamos la propuesta de valor.</a:t>
            </a:r>
            <a:endParaRPr sz="1400" dirty="0"/>
          </a:p>
          <a:p>
            <a:pPr marL="1143000" lvl="2" indent="-228600" algn="l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Font typeface="Arial"/>
              <a:buChar char="•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Adelantamos la validación del precio.</a:t>
            </a:r>
            <a:endParaRPr sz="1400" dirty="0"/>
          </a:p>
          <a:p>
            <a:pPr marL="1143000" lvl="2" indent="-228600" algn="l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Font typeface="Arial"/>
              <a:buChar char="•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Validamos el “</a:t>
            </a:r>
            <a:r>
              <a:rPr lang="es-PE" sz="1400" dirty="0" err="1">
                <a:latin typeface="Lato"/>
                <a:ea typeface="Lato"/>
                <a:cs typeface="Lato"/>
                <a:sym typeface="Lato"/>
              </a:rPr>
              <a:t>early</a:t>
            </a: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s-PE" sz="1400" dirty="0" err="1">
                <a:latin typeface="Lato"/>
                <a:ea typeface="Lato"/>
                <a:cs typeface="Lato"/>
                <a:sym typeface="Lato"/>
              </a:rPr>
              <a:t>adopter</a:t>
            </a: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”.</a:t>
            </a:r>
            <a:endParaRPr sz="14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Font typeface="Calibri"/>
              <a:buAutoNum type="arabicPeriod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Cumplimentar el informe de cada entrevista</a:t>
            </a:r>
            <a:endParaRPr sz="14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Font typeface="Calibri"/>
              <a:buAutoNum type="arabicPeriod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Compilar la información de entrevistas.</a:t>
            </a:r>
            <a:endParaRPr sz="14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Font typeface="Calibri"/>
              <a:buAutoNum type="arabicPeriod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Analizar avances sobre solución, propuesta de valor, precio y </a:t>
            </a:r>
            <a:r>
              <a:rPr lang="es-PE" sz="1400" dirty="0" err="1">
                <a:latin typeface="Lato"/>
                <a:ea typeface="Lato"/>
                <a:cs typeface="Lato"/>
                <a:sym typeface="Lato"/>
              </a:rPr>
              <a:t>early</a:t>
            </a: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s-PE" sz="1400" dirty="0" err="1">
                <a:latin typeface="Lato"/>
                <a:ea typeface="Lato"/>
                <a:cs typeface="Lato"/>
                <a:sym typeface="Lato"/>
              </a:rPr>
              <a:t>adopter</a:t>
            </a: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.</a:t>
            </a:r>
            <a:endParaRPr sz="14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Font typeface="Calibri"/>
              <a:buAutoNum type="arabicPeriod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Empezar a definir el Producto Mínimo Viable.</a:t>
            </a:r>
            <a:endParaRPr sz="1400" dirty="0"/>
          </a:p>
        </p:txBody>
      </p:sp>
      <p:cxnSp>
        <p:nvCxnSpPr>
          <p:cNvPr id="4" name="Straight Connector 12">
            <a:extLst>
              <a:ext uri="{FF2B5EF4-FFF2-40B4-BE49-F238E27FC236}">
                <a16:creationId xmlns:a16="http://schemas.microsoft.com/office/drawing/2014/main" id="{43B2797A-F2F0-4732-ACDA-25F5D8841E02}"/>
              </a:ext>
            </a:extLst>
          </p:cNvPr>
          <p:cNvCxnSpPr>
            <a:cxnSpLocks/>
          </p:cNvCxnSpPr>
          <p:nvPr/>
        </p:nvCxnSpPr>
        <p:spPr>
          <a:xfrm>
            <a:off x="-11430" y="1447221"/>
            <a:ext cx="9144000" cy="0"/>
          </a:xfrm>
          <a:prstGeom prst="line">
            <a:avLst/>
          </a:prstGeom>
          <a:ln w="25400">
            <a:solidFill>
              <a:srgbClr val="52AE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BD42DF3A-4C38-49C1-B433-5729D848E710}"/>
              </a:ext>
            </a:extLst>
          </p:cNvPr>
          <p:cNvSpPr txBox="1"/>
          <p:nvPr/>
        </p:nvSpPr>
        <p:spPr>
          <a:xfrm>
            <a:off x="133668" y="782780"/>
            <a:ext cx="8694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b="1" dirty="0">
                <a:solidFill>
                  <a:srgbClr val="53AD32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3ª SESIÓN. PASOS</a:t>
            </a:r>
            <a:endParaRPr lang="es-PE" sz="3200" dirty="0">
              <a:solidFill>
                <a:srgbClr val="53AD32"/>
              </a:solidFill>
              <a:latin typeface="Futura LT Pro Book" panose="020B0802020204020204" pitchFamily="34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0" name="Google Shape;670;p5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907704" y="872703"/>
            <a:ext cx="5290058" cy="38361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" name="Google Shape;675;p5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051720" y="944711"/>
            <a:ext cx="5275071" cy="38364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1" name="Google Shape;681;p58"/>
          <p:cNvGraphicFramePr/>
          <p:nvPr>
            <p:extLst>
              <p:ext uri="{D42A27DB-BD31-4B8C-83A1-F6EECF244321}">
                <p14:modId xmlns:p14="http://schemas.microsoft.com/office/powerpoint/2010/main" val="412270371"/>
              </p:ext>
            </p:extLst>
          </p:nvPr>
        </p:nvGraphicFramePr>
        <p:xfrm>
          <a:off x="716597" y="1520775"/>
          <a:ext cx="7755250" cy="2357250"/>
        </p:xfrm>
        <a:graphic>
          <a:graphicData uri="http://schemas.openxmlformats.org/drawingml/2006/table">
            <a:tbl>
              <a:tblPr firstRow="1" bandRow="1">
                <a:noFill/>
                <a:tableStyleId>{A1A6B25C-719E-4448-A18A-FF6DDCC66191}</a:tableStyleId>
              </a:tblPr>
              <a:tblGrid>
                <a:gridCol w="3877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7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36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400" dirty="0">
                          <a:solidFill>
                            <a:srgbClr val="53AD3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DIFICULTADES</a:t>
                      </a:r>
                      <a:endParaRPr sz="1400" dirty="0">
                        <a:solidFill>
                          <a:srgbClr val="53AD32"/>
                        </a:solidFill>
                      </a:endParaRPr>
                    </a:p>
                  </a:txBody>
                  <a:tcPr marL="67425" marR="67425" marT="33725" marB="33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400">
                          <a:solidFill>
                            <a:srgbClr val="53AD3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APRENDIZAJES</a:t>
                      </a:r>
                      <a:endParaRPr sz="1400">
                        <a:solidFill>
                          <a:srgbClr val="53AD32"/>
                        </a:solidFill>
                      </a:endParaRPr>
                    </a:p>
                  </a:txBody>
                  <a:tcPr marL="67425" marR="67425" marT="33725" marB="33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7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400">
                          <a:solidFill>
                            <a:srgbClr val="53AD3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La estimación del precio es muy básica, se pone a ojo</a:t>
                      </a:r>
                      <a:endParaRPr sz="1400">
                        <a:solidFill>
                          <a:srgbClr val="53AD32"/>
                        </a:solidFill>
                      </a:endParaRPr>
                    </a:p>
                  </a:txBody>
                  <a:tcPr marL="67425" marR="67425" marT="33725" marB="33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400">
                          <a:solidFill>
                            <a:srgbClr val="53AD3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Trabajar en fijación de precios</a:t>
                      </a:r>
                      <a:endParaRPr sz="1400">
                        <a:solidFill>
                          <a:srgbClr val="53AD32"/>
                        </a:solidFill>
                      </a:endParaRPr>
                    </a:p>
                  </a:txBody>
                  <a:tcPr marL="67425" marR="67425" marT="33725" marB="33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400">
                          <a:solidFill>
                            <a:srgbClr val="53AD3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Dificultad para encontrar a los early adopters</a:t>
                      </a:r>
                      <a:endParaRPr sz="1400">
                        <a:solidFill>
                          <a:srgbClr val="53AD32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7425" marR="67425" marT="33725" marB="33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400">
                          <a:solidFill>
                            <a:srgbClr val="53AD3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Trabajar en encontrar los early adopters</a:t>
                      </a:r>
                      <a:endParaRPr sz="1400">
                        <a:solidFill>
                          <a:srgbClr val="53AD32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7425" marR="67425" marT="33725" marB="33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6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400">
                          <a:solidFill>
                            <a:srgbClr val="53AD3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“ Desmotivación es un proceso largo”</a:t>
                      </a:r>
                      <a:endParaRPr sz="1400">
                        <a:solidFill>
                          <a:srgbClr val="53AD32"/>
                        </a:solidFill>
                      </a:endParaRPr>
                    </a:p>
                  </a:txBody>
                  <a:tcPr marL="67425" marR="67425" marT="33725" marB="33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53AD32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7425" marR="67425" marT="33725" marB="33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28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53AD32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7425" marR="67425" marT="33725" marB="33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53AD32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7425" marR="67425" marT="33725" marB="33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3600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53AD32"/>
                        </a:solidFill>
                      </a:endParaRPr>
                    </a:p>
                  </a:txBody>
                  <a:tcPr marL="67425" marR="67425" marT="33725" marB="33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solidFill>
                          <a:srgbClr val="53AD32"/>
                        </a:solidFill>
                      </a:endParaRPr>
                    </a:p>
                  </a:txBody>
                  <a:tcPr marL="67425" marR="67425" marT="33725" marB="33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82" name="Google Shape;682;p58"/>
          <p:cNvSpPr txBox="1">
            <a:spLocks noGrp="1"/>
          </p:cNvSpPr>
          <p:nvPr>
            <p:ph type="body" idx="1"/>
          </p:nvPr>
        </p:nvSpPr>
        <p:spPr>
          <a:xfrm>
            <a:off x="479425" y="1360558"/>
            <a:ext cx="8229600" cy="3337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500"/>
              <a:buNone/>
            </a:pPr>
            <a:endParaRPr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SzPts val="2500"/>
              <a:buNone/>
            </a:pPr>
            <a:endParaRPr/>
          </a:p>
        </p:txBody>
      </p:sp>
      <p:cxnSp>
        <p:nvCxnSpPr>
          <p:cNvPr id="5" name="Straight Connector 12">
            <a:extLst>
              <a:ext uri="{FF2B5EF4-FFF2-40B4-BE49-F238E27FC236}">
                <a16:creationId xmlns:a16="http://schemas.microsoft.com/office/drawing/2014/main" id="{BB437609-C2E2-404E-B9E3-B6D144BDEEE7}"/>
              </a:ext>
            </a:extLst>
          </p:cNvPr>
          <p:cNvCxnSpPr>
            <a:cxnSpLocks/>
          </p:cNvCxnSpPr>
          <p:nvPr/>
        </p:nvCxnSpPr>
        <p:spPr>
          <a:xfrm>
            <a:off x="0" y="1146113"/>
            <a:ext cx="9144000" cy="0"/>
          </a:xfrm>
          <a:prstGeom prst="line">
            <a:avLst/>
          </a:prstGeom>
          <a:ln w="25400">
            <a:solidFill>
              <a:srgbClr val="006C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280E46C9-67B0-4CA6-9AB2-9B93E57435B2}"/>
              </a:ext>
            </a:extLst>
          </p:cNvPr>
          <p:cNvSpPr txBox="1"/>
          <p:nvPr/>
        </p:nvSpPr>
        <p:spPr>
          <a:xfrm>
            <a:off x="184416" y="488016"/>
            <a:ext cx="8639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b="1" dirty="0">
                <a:solidFill>
                  <a:srgbClr val="006CB5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EXPERIENCIA…</a:t>
            </a:r>
            <a:endParaRPr lang="es-PE" sz="3200" dirty="0">
              <a:solidFill>
                <a:srgbClr val="006CB5"/>
              </a:solidFill>
              <a:latin typeface="Futura LT Pro Book" panose="020B0802020204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"/>
          <p:cNvSpPr txBox="1">
            <a:spLocks noGrp="1"/>
          </p:cNvSpPr>
          <p:nvPr>
            <p:ph type="sldNum" idx="12"/>
          </p:nvPr>
        </p:nvSpPr>
        <p:spPr>
          <a:xfrm>
            <a:off x="8534401" y="5729287"/>
            <a:ext cx="587375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None/>
            </a:pPr>
            <a:fld id="{00000000-1234-1234-1234-123412341234}" type="slidenum">
              <a:rPr lang="es-PE" sz="12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6</a:t>
            </a:fld>
            <a:endParaRPr sz="12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225" name="Google Shape;225;p5"/>
          <p:cNvGrpSpPr/>
          <p:nvPr/>
        </p:nvGrpSpPr>
        <p:grpSpPr>
          <a:xfrm>
            <a:off x="259136" y="1352471"/>
            <a:ext cx="8568952" cy="3669120"/>
            <a:chOff x="0" y="37648"/>
            <a:chExt cx="8568952" cy="3669120"/>
          </a:xfrm>
        </p:grpSpPr>
        <p:sp>
          <p:nvSpPr>
            <p:cNvPr id="226" name="Google Shape;226;p5"/>
            <p:cNvSpPr/>
            <p:nvPr/>
          </p:nvSpPr>
          <p:spPr>
            <a:xfrm>
              <a:off x="0" y="37648"/>
              <a:ext cx="8568952" cy="48672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rgbClr val="8AB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5"/>
            <p:cNvSpPr txBox="1"/>
            <p:nvPr/>
          </p:nvSpPr>
          <p:spPr>
            <a:xfrm>
              <a:off x="23760" y="61408"/>
              <a:ext cx="8521432" cy="43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just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P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El producto más rápido y barato que puedas construir…</a:t>
              </a:r>
              <a:endPara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28" name="Google Shape;228;p5"/>
            <p:cNvSpPr/>
            <p:nvPr/>
          </p:nvSpPr>
          <p:spPr>
            <a:xfrm>
              <a:off x="0" y="524368"/>
              <a:ext cx="8568952" cy="4305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5"/>
            <p:cNvSpPr txBox="1"/>
            <p:nvPr/>
          </p:nvSpPr>
          <p:spPr>
            <a:xfrm>
              <a:off x="0" y="524368"/>
              <a:ext cx="8568952" cy="4305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2050" tIns="20300" rIns="113775" bIns="20300" anchor="t" anchorCtr="0">
              <a:noAutofit/>
            </a:bodyPr>
            <a:lstStyle/>
            <a:p>
              <a:pPr marL="171450" marR="0" lvl="1" indent="-171450" algn="just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Lato"/>
                <a:buChar char="•"/>
              </a:pPr>
              <a:r>
                <a:rPr lang="es-PE" b="0" i="0" u="none" strike="noStrike" cap="non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Ciclos rápidos</a:t>
              </a:r>
              <a:endParaRPr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0" name="Google Shape;230;p5"/>
            <p:cNvSpPr/>
            <p:nvPr/>
          </p:nvSpPr>
          <p:spPr>
            <a:xfrm>
              <a:off x="0" y="954928"/>
              <a:ext cx="8568952" cy="48672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rgbClr val="8AB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5"/>
            <p:cNvSpPr txBox="1"/>
            <p:nvPr/>
          </p:nvSpPr>
          <p:spPr>
            <a:xfrm>
              <a:off x="23760" y="978688"/>
              <a:ext cx="8521432" cy="43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just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P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y llevarlo a los clientes rápidamente</a:t>
              </a:r>
              <a:endPara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2" name="Google Shape;232;p5"/>
            <p:cNvSpPr/>
            <p:nvPr/>
          </p:nvSpPr>
          <p:spPr>
            <a:xfrm>
              <a:off x="0" y="1441648"/>
              <a:ext cx="8568952" cy="4305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5"/>
            <p:cNvSpPr txBox="1"/>
            <p:nvPr/>
          </p:nvSpPr>
          <p:spPr>
            <a:xfrm>
              <a:off x="0" y="1441648"/>
              <a:ext cx="8568952" cy="4305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2050" tIns="20300" rIns="113775" bIns="20300" anchor="t" anchorCtr="0">
              <a:noAutofit/>
            </a:bodyPr>
            <a:lstStyle/>
            <a:p>
              <a:pPr marL="171450" marR="0" lvl="1" indent="-171450" algn="just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Lato"/>
                <a:buChar char="•"/>
              </a:pPr>
              <a:r>
                <a:rPr lang="es-PE" b="0" i="0" u="none" strike="noStrike" cap="non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Customer Development</a:t>
              </a:r>
              <a:endParaRPr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4" name="Google Shape;234;p5"/>
            <p:cNvSpPr/>
            <p:nvPr/>
          </p:nvSpPr>
          <p:spPr>
            <a:xfrm>
              <a:off x="0" y="1872208"/>
              <a:ext cx="8568952" cy="48672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rgbClr val="8AB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5"/>
            <p:cNvSpPr txBox="1"/>
            <p:nvPr/>
          </p:nvSpPr>
          <p:spPr>
            <a:xfrm>
              <a:off x="23760" y="1895968"/>
              <a:ext cx="8521432" cy="43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just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P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para que puedas observar y medir los resultados</a:t>
              </a:r>
              <a:endPara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6" name="Google Shape;236;p5"/>
            <p:cNvSpPr/>
            <p:nvPr/>
          </p:nvSpPr>
          <p:spPr>
            <a:xfrm>
              <a:off x="0" y="2358928"/>
              <a:ext cx="8568952" cy="4305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5"/>
            <p:cNvSpPr txBox="1"/>
            <p:nvPr/>
          </p:nvSpPr>
          <p:spPr>
            <a:xfrm>
              <a:off x="0" y="2358928"/>
              <a:ext cx="8568952" cy="4305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2050" tIns="20300" rIns="113775" bIns="20300" anchor="t" anchorCtr="0">
              <a:noAutofit/>
            </a:bodyPr>
            <a:lstStyle/>
            <a:p>
              <a:pPr marL="171450" marR="0" lvl="1" indent="-171450" algn="just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Lato"/>
                <a:buChar char="•"/>
              </a:pPr>
              <a:r>
                <a:rPr lang="es-PE" b="0" i="0" u="none" strike="noStrike" cap="non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Métricas “actuables”</a:t>
              </a:r>
              <a:endParaRPr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8" name="Google Shape;238;p5"/>
            <p:cNvSpPr/>
            <p:nvPr/>
          </p:nvSpPr>
          <p:spPr>
            <a:xfrm>
              <a:off x="0" y="2789488"/>
              <a:ext cx="8568952" cy="48672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rgbClr val="8AB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5"/>
            <p:cNvSpPr txBox="1"/>
            <p:nvPr/>
          </p:nvSpPr>
          <p:spPr>
            <a:xfrm>
              <a:off x="23760" y="2813248"/>
              <a:ext cx="8521432" cy="43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just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P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para hacer de tus productos algo que los clientes quieran, necesiten y deseen comprar.</a:t>
              </a:r>
              <a:endPara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0" name="Google Shape;240;p5"/>
            <p:cNvSpPr/>
            <p:nvPr/>
          </p:nvSpPr>
          <p:spPr>
            <a:xfrm>
              <a:off x="0" y="3276208"/>
              <a:ext cx="8568952" cy="4305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5"/>
            <p:cNvSpPr txBox="1"/>
            <p:nvPr/>
          </p:nvSpPr>
          <p:spPr>
            <a:xfrm>
              <a:off x="0" y="3276208"/>
              <a:ext cx="8568952" cy="4305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2050" tIns="20300" rIns="113775" bIns="20300" anchor="t" anchorCtr="0">
              <a:noAutofit/>
            </a:bodyPr>
            <a:lstStyle/>
            <a:p>
              <a:pPr marL="171450" marR="0" lvl="1" indent="-171450" algn="just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Lato"/>
                <a:buChar char="•"/>
              </a:pPr>
              <a:r>
                <a:rPr lang="es-PE" b="0" i="0" u="none" strike="noStrike" cap="non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Aprendizaje validado</a:t>
              </a:r>
              <a:endParaRPr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cxnSp>
        <p:nvCxnSpPr>
          <p:cNvPr id="21" name="Straight Connector 12">
            <a:extLst>
              <a:ext uri="{FF2B5EF4-FFF2-40B4-BE49-F238E27FC236}">
                <a16:creationId xmlns:a16="http://schemas.microsoft.com/office/drawing/2014/main" id="{D3AD6F1D-AC9A-4EF2-B655-B2A4DF4F724A}"/>
              </a:ext>
            </a:extLst>
          </p:cNvPr>
          <p:cNvCxnSpPr>
            <a:cxnSpLocks/>
          </p:cNvCxnSpPr>
          <p:nvPr/>
        </p:nvCxnSpPr>
        <p:spPr>
          <a:xfrm>
            <a:off x="-11430" y="1102741"/>
            <a:ext cx="9144000" cy="0"/>
          </a:xfrm>
          <a:prstGeom prst="line">
            <a:avLst/>
          </a:prstGeom>
          <a:ln w="25400">
            <a:solidFill>
              <a:srgbClr val="52AE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uadroTexto 21">
            <a:extLst>
              <a:ext uri="{FF2B5EF4-FFF2-40B4-BE49-F238E27FC236}">
                <a16:creationId xmlns:a16="http://schemas.microsoft.com/office/drawing/2014/main" id="{B2B1C882-E6E8-483C-9217-5B5C687955B7}"/>
              </a:ext>
            </a:extLst>
          </p:cNvPr>
          <p:cNvSpPr txBox="1"/>
          <p:nvPr/>
        </p:nvSpPr>
        <p:spPr>
          <a:xfrm>
            <a:off x="0" y="438300"/>
            <a:ext cx="9696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800" b="1" dirty="0">
                <a:solidFill>
                  <a:srgbClr val="53AD32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MVP (PRODUCTO MINIMO VIABLE)</a:t>
            </a:r>
            <a:r>
              <a:rPr lang="es-PE" sz="2800" dirty="0">
                <a:solidFill>
                  <a:srgbClr val="53AD32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  KATE RUTTER</a:t>
            </a:r>
            <a:endParaRPr lang="es-PE" sz="2800" dirty="0">
              <a:solidFill>
                <a:srgbClr val="53AD32"/>
              </a:solidFill>
              <a:latin typeface="Futura LT Pro Book" panose="020B0802020204020204" pitchFamily="34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8" name="Google Shape;688;p5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71600" y="1499185"/>
            <a:ext cx="7406921" cy="3209112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p59"/>
          <p:cNvSpPr/>
          <p:nvPr/>
        </p:nvSpPr>
        <p:spPr>
          <a:xfrm>
            <a:off x="5076056" y="2143571"/>
            <a:ext cx="1573530" cy="1123950"/>
          </a:xfrm>
          <a:prstGeom prst="ellipse">
            <a:avLst/>
          </a:prstGeom>
          <a:noFill/>
          <a:ln w="25400" cap="flat" cmpd="sng">
            <a:solidFill>
              <a:srgbClr val="F7B51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75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5" name="Straight Connector 12">
            <a:extLst>
              <a:ext uri="{FF2B5EF4-FFF2-40B4-BE49-F238E27FC236}">
                <a16:creationId xmlns:a16="http://schemas.microsoft.com/office/drawing/2014/main" id="{380AA062-952B-4EB2-9E5D-4B97E1FFD8E3}"/>
              </a:ext>
            </a:extLst>
          </p:cNvPr>
          <p:cNvCxnSpPr>
            <a:cxnSpLocks/>
          </p:cNvCxnSpPr>
          <p:nvPr/>
        </p:nvCxnSpPr>
        <p:spPr>
          <a:xfrm>
            <a:off x="-11430" y="1241481"/>
            <a:ext cx="9144000" cy="0"/>
          </a:xfrm>
          <a:prstGeom prst="line">
            <a:avLst/>
          </a:prstGeom>
          <a:ln w="25400">
            <a:solidFill>
              <a:srgbClr val="52AE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371A5800-8670-4DB8-94CD-B46288F8C3DA}"/>
              </a:ext>
            </a:extLst>
          </p:cNvPr>
          <p:cNvSpPr txBox="1"/>
          <p:nvPr/>
        </p:nvSpPr>
        <p:spPr>
          <a:xfrm>
            <a:off x="133668" y="603366"/>
            <a:ext cx="8694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b="1" dirty="0">
                <a:solidFill>
                  <a:srgbClr val="53AD32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4ª SESIÓN. PROCESO DE TRABAJO</a:t>
            </a:r>
            <a:endParaRPr lang="es-PE" sz="3200" dirty="0">
              <a:solidFill>
                <a:srgbClr val="53AD32"/>
              </a:solidFill>
              <a:latin typeface="Futura LT Pro Book" panose="020B0802020204020204" pitchFamily="34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5" name="Google Shape;695;p60"/>
          <p:cNvGraphicFramePr/>
          <p:nvPr>
            <p:extLst>
              <p:ext uri="{D42A27DB-BD31-4B8C-83A1-F6EECF244321}">
                <p14:modId xmlns:p14="http://schemas.microsoft.com/office/powerpoint/2010/main" val="1923135994"/>
              </p:ext>
            </p:extLst>
          </p:nvPr>
        </p:nvGraphicFramePr>
        <p:xfrm>
          <a:off x="693420" y="1299742"/>
          <a:ext cx="8069580" cy="3588445"/>
        </p:xfrm>
        <a:graphic>
          <a:graphicData uri="http://schemas.openxmlformats.org/drawingml/2006/table">
            <a:tbl>
              <a:tblPr firstRow="1" bandRow="1">
                <a:noFill/>
                <a:tableStyleId>{A1A6B25C-719E-4448-A18A-FF6DDCC66191}</a:tableStyleId>
              </a:tblPr>
              <a:tblGrid>
                <a:gridCol w="11918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570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06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7450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200" b="1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Revisión</a:t>
                      </a:r>
                      <a:endParaRPr sz="1200" b="1">
                        <a:solidFill>
                          <a:srgbClr val="0000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7425" marR="67425" marT="33725" marB="33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Resumen de lo visto en la sesión anterior</a:t>
                      </a:r>
                      <a:endParaRPr sz="1200">
                        <a:solidFill>
                          <a:srgbClr val="0000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7425" marR="67425" marT="33725" marB="33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15-30 min</a:t>
                      </a:r>
                      <a:endParaRPr sz="1200"/>
                    </a:p>
                  </a:txBody>
                  <a:tcPr marL="67425" marR="67425" marT="33725" marB="33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8650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200" b="1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Exposición</a:t>
                      </a:r>
                      <a:endParaRPr sz="1200" b="1">
                        <a:solidFill>
                          <a:srgbClr val="0000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200" b="1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avances</a:t>
                      </a:r>
                      <a:endParaRPr sz="1200" b="1">
                        <a:solidFill>
                          <a:srgbClr val="0000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7425" marR="67425" marT="33725" marB="33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Ver el trabajo hecho:</a:t>
                      </a:r>
                      <a:endParaRPr sz="1200"/>
                    </a:p>
                    <a:p>
                      <a:pPr marL="342900" marR="0" lvl="0" indent="-34290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Lato"/>
                        <a:buAutoNum type="arabicPeriod"/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Resultados de las entrevistas de solución.</a:t>
                      </a:r>
                      <a:endParaRPr sz="1200"/>
                    </a:p>
                    <a:p>
                      <a:pPr marL="342900" marR="0" lvl="0" indent="-34290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Lato"/>
                        <a:buAutoNum type="arabicPeriod"/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¿Hemos adoptado el contenido del CANVAS?</a:t>
                      </a:r>
                      <a:endParaRPr sz="1200"/>
                    </a:p>
                  </a:txBody>
                  <a:tcPr marL="67425" marR="67425" marT="33725" marB="33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30-45 min</a:t>
                      </a:r>
                      <a:endParaRPr sz="1200">
                        <a:solidFill>
                          <a:srgbClr val="0000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7425" marR="67425" marT="33725" marB="33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03375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200" b="1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Exposición</a:t>
                      </a:r>
                      <a:endParaRPr sz="1200" b="1">
                        <a:solidFill>
                          <a:srgbClr val="0000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200" b="1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Herramientas</a:t>
                      </a:r>
                      <a:endParaRPr sz="1200" b="1">
                        <a:solidFill>
                          <a:srgbClr val="0000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7425" marR="67425" marT="33725" marB="33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Presentamos:</a:t>
                      </a:r>
                      <a:endParaRPr sz="1200"/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1°. Modelo de entrevista de producto mínimo viable.</a:t>
                      </a:r>
                      <a:endParaRPr sz="1200"/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2°. Informe de entrevista de solución viable.</a:t>
                      </a:r>
                      <a:endParaRPr sz="1200"/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3°. Tablas de resultados.</a:t>
                      </a:r>
                      <a:endParaRPr sz="1200"/>
                    </a:p>
                    <a:p>
                      <a:pPr marL="742950" marR="0" lvl="1" indent="-28575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Lato"/>
                        <a:buChar char="-"/>
                      </a:pPr>
                      <a:r>
                        <a:rPr lang="es-PE" sz="1200" u="none" strike="noStrike" cap="none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Resumen entrevistas</a:t>
                      </a:r>
                      <a:endParaRPr sz="1200"/>
                    </a:p>
                    <a:p>
                      <a:pPr marL="742950" marR="0" lvl="1" indent="-28575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Lato"/>
                        <a:buChar char="-"/>
                      </a:pPr>
                      <a:r>
                        <a:rPr lang="es-PE" sz="1200" u="none" strike="noStrike" cap="none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Frecuencia y rango de características</a:t>
                      </a:r>
                      <a:endParaRPr sz="1200"/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Lato"/>
                        <a:buNone/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4°. Avances</a:t>
                      </a:r>
                      <a:endParaRPr sz="1200"/>
                    </a:p>
                    <a:p>
                      <a:pPr marL="742950" marR="0" lvl="1" indent="-28575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Lato"/>
                        <a:buChar char="-"/>
                      </a:pPr>
                      <a:r>
                        <a:rPr lang="es-PE" sz="1200" u="none" strike="noStrike" cap="none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Producto.</a:t>
                      </a:r>
                      <a:endParaRPr sz="1200"/>
                    </a:p>
                    <a:p>
                      <a:pPr marL="742950" marR="0" lvl="1" indent="-28575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Lato"/>
                        <a:buChar char="-"/>
                      </a:pPr>
                      <a:r>
                        <a:rPr lang="es-PE" sz="1200" u="none" strike="noStrike" cap="none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Clientes.</a:t>
                      </a:r>
                      <a:endParaRPr sz="1200"/>
                    </a:p>
                    <a:p>
                      <a:pPr marL="742950" marR="0" lvl="1" indent="-28575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Lato"/>
                        <a:buChar char="-"/>
                      </a:pPr>
                      <a:r>
                        <a:rPr lang="es-PE" sz="1200" u="none" strike="noStrike" cap="none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Precio.</a:t>
                      </a:r>
                      <a:endParaRPr sz="1200"/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Lato"/>
                        <a:buNone/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5°. Del problema a la característica</a:t>
                      </a:r>
                      <a:endParaRPr sz="1200"/>
                    </a:p>
                  </a:txBody>
                  <a:tcPr marL="67425" marR="67425" marT="33725" marB="33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60-90 min</a:t>
                      </a:r>
                      <a:endParaRPr sz="1200"/>
                    </a:p>
                  </a:txBody>
                  <a:tcPr marL="67425" marR="67425" marT="33725" marB="33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3050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200" b="1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Aplicación</a:t>
                      </a:r>
                      <a:endParaRPr sz="1200" b="1">
                        <a:solidFill>
                          <a:srgbClr val="0000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200" b="1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Herramientas</a:t>
                      </a:r>
                      <a:endParaRPr sz="1200" b="1">
                        <a:solidFill>
                          <a:srgbClr val="0000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7425" marR="67425" marT="33725" marB="33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Practicamos: una persona asume el rol de emprendedor y entrevista a alguno de los otros participantes.</a:t>
                      </a:r>
                      <a:endParaRPr sz="1200"/>
                    </a:p>
                  </a:txBody>
                  <a:tcPr marL="67425" marR="67425" marT="33725" marB="33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200" dirty="0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90-120 min</a:t>
                      </a:r>
                      <a:endParaRPr sz="1200" dirty="0"/>
                    </a:p>
                  </a:txBody>
                  <a:tcPr marL="67425" marR="67425" marT="33725" marB="33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96" name="Google Shape;696;p60"/>
          <p:cNvSpPr txBox="1">
            <a:spLocks noGrp="1"/>
          </p:cNvSpPr>
          <p:nvPr>
            <p:ph type="body" idx="1"/>
          </p:nvPr>
        </p:nvSpPr>
        <p:spPr>
          <a:xfrm>
            <a:off x="479425" y="1360558"/>
            <a:ext cx="8229600" cy="3337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500"/>
              <a:buNone/>
            </a:pPr>
            <a:endParaRPr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SzPts val="2500"/>
              <a:buNone/>
            </a:pPr>
            <a:endParaRPr/>
          </a:p>
        </p:txBody>
      </p:sp>
      <p:cxnSp>
        <p:nvCxnSpPr>
          <p:cNvPr id="5" name="Straight Connector 12">
            <a:extLst>
              <a:ext uri="{FF2B5EF4-FFF2-40B4-BE49-F238E27FC236}">
                <a16:creationId xmlns:a16="http://schemas.microsoft.com/office/drawing/2014/main" id="{EE5CC280-2AB9-46B1-A4F9-191704E1B875}"/>
              </a:ext>
            </a:extLst>
          </p:cNvPr>
          <p:cNvCxnSpPr>
            <a:cxnSpLocks/>
          </p:cNvCxnSpPr>
          <p:nvPr/>
        </p:nvCxnSpPr>
        <p:spPr>
          <a:xfrm>
            <a:off x="0" y="1146113"/>
            <a:ext cx="9144000" cy="0"/>
          </a:xfrm>
          <a:prstGeom prst="line">
            <a:avLst/>
          </a:prstGeom>
          <a:ln w="25400">
            <a:solidFill>
              <a:srgbClr val="006C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AF77210A-BD62-426C-959B-FF816767EA8D}"/>
              </a:ext>
            </a:extLst>
          </p:cNvPr>
          <p:cNvSpPr txBox="1"/>
          <p:nvPr/>
        </p:nvSpPr>
        <p:spPr>
          <a:xfrm>
            <a:off x="252228" y="484524"/>
            <a:ext cx="8639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b="1" dirty="0">
                <a:solidFill>
                  <a:srgbClr val="006CB5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4ª SESIÓN. VALIDACIÓN DEL PMV</a:t>
            </a:r>
            <a:endParaRPr lang="es-PE" sz="3200" dirty="0">
              <a:solidFill>
                <a:srgbClr val="006CB5"/>
              </a:solidFill>
              <a:latin typeface="Futura LT Pro Book" panose="020B0802020204020204" pitchFamily="34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61"/>
          <p:cNvSpPr txBox="1">
            <a:spLocks noGrp="1"/>
          </p:cNvSpPr>
          <p:nvPr>
            <p:ph type="body" idx="1"/>
          </p:nvPr>
        </p:nvSpPr>
        <p:spPr>
          <a:xfrm>
            <a:off x="539552" y="1671667"/>
            <a:ext cx="8229600" cy="3031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PMV es un producto, que encarna la </a:t>
            </a:r>
            <a:r>
              <a:rPr lang="es-PE" sz="1400" b="1" dirty="0">
                <a:latin typeface="Lato"/>
                <a:ea typeface="Lato"/>
                <a:cs typeface="Lato"/>
                <a:sym typeface="Lato"/>
              </a:rPr>
              <a:t>solución</a:t>
            </a: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 que proponemos a las </a:t>
            </a:r>
            <a:r>
              <a:rPr lang="es-PE" sz="1400" b="1" dirty="0">
                <a:latin typeface="Lato"/>
                <a:ea typeface="Lato"/>
                <a:cs typeface="Lato"/>
                <a:sym typeface="Lato"/>
              </a:rPr>
              <a:t>necesidades</a:t>
            </a: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 de la clientela.</a:t>
            </a:r>
            <a:endParaRPr sz="1400" dirty="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SzPts val="1600"/>
              <a:buNone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Es un:</a:t>
            </a:r>
            <a:endParaRPr sz="14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Char char="▪"/>
            </a:pPr>
            <a:r>
              <a:rPr lang="es-PE" sz="1400" b="1" dirty="0">
                <a:latin typeface="Lato"/>
                <a:ea typeface="Lato"/>
                <a:cs typeface="Lato"/>
                <a:sym typeface="Lato"/>
              </a:rPr>
              <a:t>Producto. </a:t>
            </a: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Por que es tangible (o si es un servicio, se puede describir).</a:t>
            </a:r>
            <a:endParaRPr sz="14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Char char="▪"/>
            </a:pPr>
            <a:r>
              <a:rPr lang="es-PE" sz="1400" b="1" dirty="0">
                <a:latin typeface="Lato"/>
                <a:ea typeface="Lato"/>
                <a:cs typeface="Lato"/>
                <a:sym typeface="Lato"/>
              </a:rPr>
              <a:t>Mínimo.</a:t>
            </a: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 Por que recoge </a:t>
            </a:r>
            <a:r>
              <a:rPr lang="es-PE" sz="1400" u="sng" dirty="0">
                <a:latin typeface="Lato"/>
                <a:ea typeface="Lato"/>
                <a:cs typeface="Lato"/>
                <a:sym typeface="Lato"/>
              </a:rPr>
              <a:t>nada más </a:t>
            </a: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que las características necesarias para solucionar la necesidad de la cliente.</a:t>
            </a:r>
            <a:endParaRPr sz="14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Char char="▪"/>
            </a:pPr>
            <a:r>
              <a:rPr lang="es-PE" sz="1400" b="1" dirty="0">
                <a:latin typeface="Lato"/>
                <a:ea typeface="Lato"/>
                <a:cs typeface="Lato"/>
                <a:sym typeface="Lato"/>
              </a:rPr>
              <a:t>Viable. </a:t>
            </a: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Por que el desarrollo y venta de este producto nos permite afirmar la viabilidad de nuestro proyecto</a:t>
            </a:r>
            <a:endParaRPr sz="1400" dirty="0"/>
          </a:p>
        </p:txBody>
      </p:sp>
      <p:cxnSp>
        <p:nvCxnSpPr>
          <p:cNvPr id="4" name="Straight Connector 12">
            <a:extLst>
              <a:ext uri="{FF2B5EF4-FFF2-40B4-BE49-F238E27FC236}">
                <a16:creationId xmlns:a16="http://schemas.microsoft.com/office/drawing/2014/main" id="{56CF952A-84EB-4098-8086-E6CFA29A75AB}"/>
              </a:ext>
            </a:extLst>
          </p:cNvPr>
          <p:cNvCxnSpPr>
            <a:cxnSpLocks/>
          </p:cNvCxnSpPr>
          <p:nvPr/>
        </p:nvCxnSpPr>
        <p:spPr>
          <a:xfrm>
            <a:off x="-11430" y="1447221"/>
            <a:ext cx="9144000" cy="0"/>
          </a:xfrm>
          <a:prstGeom prst="line">
            <a:avLst/>
          </a:prstGeom>
          <a:ln w="25400">
            <a:solidFill>
              <a:srgbClr val="52AE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3F54CF71-B7CD-41E6-8373-73384458C5D4}"/>
              </a:ext>
            </a:extLst>
          </p:cNvPr>
          <p:cNvSpPr txBox="1"/>
          <p:nvPr/>
        </p:nvSpPr>
        <p:spPr>
          <a:xfrm>
            <a:off x="82352" y="75992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b="1" dirty="0">
                <a:solidFill>
                  <a:srgbClr val="53AD32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4ª SESIÓN. EL PRODUCTO MINIMO VIABLE</a:t>
            </a:r>
            <a:endParaRPr lang="es-PE" sz="3200" dirty="0">
              <a:solidFill>
                <a:srgbClr val="53AD32"/>
              </a:solidFill>
              <a:latin typeface="Futura LT Pro Book" panose="020B0802020204020204" pitchFamily="34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62"/>
          <p:cNvSpPr txBox="1">
            <a:spLocks noGrp="1"/>
          </p:cNvSpPr>
          <p:nvPr>
            <p:ph type="body" idx="1"/>
          </p:nvPr>
        </p:nvSpPr>
        <p:spPr>
          <a:xfrm>
            <a:off x="611560" y="1360558"/>
            <a:ext cx="8229600" cy="3337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Sobre los resultados de las entrevistas de solución vamos a diseñar un PMV, a presentar a la clientela. </a:t>
            </a:r>
            <a:endParaRPr sz="1400" dirty="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SzPts val="1600"/>
              <a:buNone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Recordamos las </a:t>
            </a:r>
            <a:r>
              <a:rPr lang="es-PE" sz="1400" b="1" dirty="0">
                <a:latin typeface="Lato"/>
                <a:ea typeface="Lato"/>
                <a:cs typeface="Lato"/>
                <a:sym typeface="Lato"/>
              </a:rPr>
              <a:t>Reglas.</a:t>
            </a:r>
            <a:endParaRPr sz="1400" dirty="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SzPts val="1600"/>
              <a:buNone/>
            </a:pPr>
            <a:endParaRPr sz="1400" b="1" dirty="0">
              <a:latin typeface="Lato"/>
              <a:ea typeface="Lato"/>
              <a:cs typeface="Lato"/>
              <a:sym typeface="Lato"/>
            </a:endParaRPr>
          </a:p>
          <a:p>
            <a:pPr marL="379333" lvl="0" indent="-379333" algn="l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AutoNum type="arabicPeriod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Tranquilizar al entrevistado: no es una venta </a:t>
            </a:r>
            <a:endParaRPr sz="1400" dirty="0"/>
          </a:p>
          <a:p>
            <a:pPr marL="379333" lvl="0" indent="-379333" algn="l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AutoNum type="arabicPeriod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Entrevistas individuales.</a:t>
            </a:r>
            <a:endParaRPr sz="1400" dirty="0"/>
          </a:p>
          <a:p>
            <a:pPr marL="379333" lvl="0" indent="-379333" algn="l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AutoNum type="arabicPeriod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Llevaremos un </a:t>
            </a:r>
            <a:r>
              <a:rPr lang="es-PE" sz="1400" dirty="0" err="1">
                <a:latin typeface="Lato"/>
                <a:ea typeface="Lato"/>
                <a:cs typeface="Lato"/>
                <a:sym typeface="Lato"/>
              </a:rPr>
              <a:t>guión</a:t>
            </a: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 preparado.</a:t>
            </a:r>
            <a:endParaRPr sz="1400" dirty="0"/>
          </a:p>
          <a:p>
            <a:pPr marL="379333" lvl="0" indent="-379333" algn="l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AutoNum type="arabicPeriod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Buscamos distintos perfiles de entrevistados</a:t>
            </a:r>
            <a:endParaRPr sz="1400" dirty="0"/>
          </a:p>
          <a:p>
            <a:pPr marL="379333" lvl="0" indent="-379333" algn="l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AutoNum type="arabicPeriod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No “defendemos” nuestro proyecto.</a:t>
            </a:r>
            <a:endParaRPr sz="1400" dirty="0"/>
          </a:p>
          <a:p>
            <a:pPr marL="379333" lvl="0" indent="-379333" algn="l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AutoNum type="arabicPeriod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Estar a la escucha.</a:t>
            </a:r>
            <a:endParaRPr sz="1400" dirty="0"/>
          </a:p>
        </p:txBody>
      </p:sp>
      <p:cxnSp>
        <p:nvCxnSpPr>
          <p:cNvPr id="4" name="Straight Connector 12">
            <a:extLst>
              <a:ext uri="{FF2B5EF4-FFF2-40B4-BE49-F238E27FC236}">
                <a16:creationId xmlns:a16="http://schemas.microsoft.com/office/drawing/2014/main" id="{7759583F-D117-4AEB-80AF-CB221C645C50}"/>
              </a:ext>
            </a:extLst>
          </p:cNvPr>
          <p:cNvCxnSpPr>
            <a:cxnSpLocks/>
          </p:cNvCxnSpPr>
          <p:nvPr/>
        </p:nvCxnSpPr>
        <p:spPr>
          <a:xfrm>
            <a:off x="0" y="1146113"/>
            <a:ext cx="9144000" cy="0"/>
          </a:xfrm>
          <a:prstGeom prst="line">
            <a:avLst/>
          </a:prstGeom>
          <a:ln w="25400">
            <a:solidFill>
              <a:srgbClr val="006C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4BDB2E1D-0B5D-452A-99AF-4174C2AB546C}"/>
              </a:ext>
            </a:extLst>
          </p:cNvPr>
          <p:cNvSpPr txBox="1"/>
          <p:nvPr/>
        </p:nvSpPr>
        <p:spPr>
          <a:xfrm>
            <a:off x="184416" y="488016"/>
            <a:ext cx="5568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b="1" dirty="0">
                <a:solidFill>
                  <a:srgbClr val="006CB5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4ª SESIÓN. ENTREVISTAS</a:t>
            </a:r>
            <a:endParaRPr lang="es-PE" sz="3200" dirty="0">
              <a:solidFill>
                <a:srgbClr val="006CB5"/>
              </a:solidFill>
              <a:latin typeface="Futura LT Pro Book" panose="020B0802020204020204" pitchFamily="34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63"/>
          <p:cNvSpPr txBox="1">
            <a:spLocks noGrp="1"/>
          </p:cNvSpPr>
          <p:nvPr>
            <p:ph type="body" idx="1"/>
          </p:nvPr>
        </p:nvSpPr>
        <p:spPr>
          <a:xfrm>
            <a:off x="539552" y="1691639"/>
            <a:ext cx="8229600" cy="2994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3FB512"/>
              </a:buClr>
              <a:buSzPts val="1600"/>
              <a:buFont typeface="Calibri"/>
              <a:buAutoNum type="arabicPeriod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El PMV. Problema →Solución →PMV</a:t>
            </a:r>
            <a:endParaRPr sz="14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Font typeface="Calibri"/>
              <a:buAutoNum type="arabicPeriod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Realización de entrevistas. </a:t>
            </a:r>
            <a:endParaRPr sz="1400" dirty="0"/>
          </a:p>
          <a:p>
            <a:pPr marL="337185" lvl="1" indent="0" algn="l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Font typeface="Lato"/>
              <a:buNone/>
            </a:pPr>
            <a:r>
              <a:rPr lang="es-PE" sz="1400" b="1" dirty="0">
                <a:latin typeface="Lato"/>
                <a:ea typeface="Lato"/>
                <a:cs typeface="Lato"/>
                <a:sym typeface="Lato"/>
              </a:rPr>
              <a:t>Objetivos:</a:t>
            </a:r>
            <a:endParaRPr sz="1400" dirty="0"/>
          </a:p>
          <a:p>
            <a:pPr marL="1143000" lvl="2" indent="-228600" algn="l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Font typeface="Noto Sans Symbols"/>
              <a:buChar char="▪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Validar el Producto Mínimo Viable</a:t>
            </a:r>
            <a:endParaRPr sz="1400" dirty="0"/>
          </a:p>
          <a:p>
            <a:pPr marL="1143000" lvl="2" indent="-228600" algn="l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Font typeface="Noto Sans Symbols"/>
              <a:buChar char="▪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Pensar en cuánta clientela necesitaremos.</a:t>
            </a:r>
            <a:endParaRPr sz="1400" dirty="0"/>
          </a:p>
          <a:p>
            <a:pPr marL="1143000" lvl="2" indent="-228600" algn="l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Font typeface="Noto Sans Symbols"/>
              <a:buChar char="▪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¿Es el precio adecuado? ¿Alto? ¿Bajo?</a:t>
            </a:r>
            <a:endParaRPr sz="14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Font typeface="Calibri"/>
              <a:buAutoNum type="arabicPeriod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Cumplimentar el informe de cada entrevista</a:t>
            </a:r>
            <a:endParaRPr sz="14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Font typeface="Calibri"/>
              <a:buAutoNum type="arabicPeriod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Compilar la información de entrevistas.</a:t>
            </a:r>
            <a:endParaRPr sz="14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Font typeface="Calibri"/>
              <a:buAutoNum type="arabicPeriod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Analizar avances sobre PMV, </a:t>
            </a:r>
            <a:r>
              <a:rPr lang="es-PE" sz="1400" dirty="0" err="1">
                <a:latin typeface="Lato"/>
                <a:ea typeface="Lato"/>
                <a:cs typeface="Lato"/>
                <a:sym typeface="Lato"/>
              </a:rPr>
              <a:t>nº</a:t>
            </a: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 clientes y precio</a:t>
            </a:r>
            <a:endParaRPr sz="14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Font typeface="Calibri"/>
              <a:buAutoNum type="arabicPeriod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Adaptar la definición del PMV</a:t>
            </a:r>
            <a:r>
              <a:rPr lang="es-PE" sz="1400" dirty="0"/>
              <a:t>.</a:t>
            </a:r>
            <a:endParaRPr sz="1400" dirty="0"/>
          </a:p>
        </p:txBody>
      </p:sp>
      <p:cxnSp>
        <p:nvCxnSpPr>
          <p:cNvPr id="4" name="Straight Connector 12">
            <a:extLst>
              <a:ext uri="{FF2B5EF4-FFF2-40B4-BE49-F238E27FC236}">
                <a16:creationId xmlns:a16="http://schemas.microsoft.com/office/drawing/2014/main" id="{C98C20FB-E4F3-485A-9DAE-236ACABD6489}"/>
              </a:ext>
            </a:extLst>
          </p:cNvPr>
          <p:cNvCxnSpPr>
            <a:cxnSpLocks/>
          </p:cNvCxnSpPr>
          <p:nvPr/>
        </p:nvCxnSpPr>
        <p:spPr>
          <a:xfrm>
            <a:off x="-11430" y="1447221"/>
            <a:ext cx="9144000" cy="0"/>
          </a:xfrm>
          <a:prstGeom prst="line">
            <a:avLst/>
          </a:prstGeom>
          <a:ln w="25400">
            <a:solidFill>
              <a:srgbClr val="52AE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D6D30537-F70D-4FED-83D1-70B4D0F50AA6}"/>
              </a:ext>
            </a:extLst>
          </p:cNvPr>
          <p:cNvSpPr txBox="1"/>
          <p:nvPr/>
        </p:nvSpPr>
        <p:spPr>
          <a:xfrm>
            <a:off x="133668" y="782780"/>
            <a:ext cx="8694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b="1" dirty="0">
                <a:solidFill>
                  <a:srgbClr val="53AD32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4ª SESIÓN. PASOS</a:t>
            </a:r>
            <a:endParaRPr lang="es-PE" sz="3200" dirty="0">
              <a:solidFill>
                <a:srgbClr val="53AD32"/>
              </a:solidFill>
              <a:latin typeface="Futura LT Pro Book" panose="020B0802020204020204" pitchFamily="34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9" name="Google Shape;719;p6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274600" y="543242"/>
            <a:ext cx="4285996" cy="3971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" name="Google Shape;724;p6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578862" y="666963"/>
            <a:ext cx="3986276" cy="3934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0" name="Google Shape;730;p66"/>
          <p:cNvGraphicFramePr/>
          <p:nvPr>
            <p:extLst>
              <p:ext uri="{D42A27DB-BD31-4B8C-83A1-F6EECF244321}">
                <p14:modId xmlns:p14="http://schemas.microsoft.com/office/powerpoint/2010/main" val="1569863981"/>
              </p:ext>
            </p:extLst>
          </p:nvPr>
        </p:nvGraphicFramePr>
        <p:xfrm>
          <a:off x="716597" y="1360558"/>
          <a:ext cx="7755250" cy="2715025"/>
        </p:xfrm>
        <a:graphic>
          <a:graphicData uri="http://schemas.openxmlformats.org/drawingml/2006/table">
            <a:tbl>
              <a:tblPr firstRow="1" bandRow="1">
                <a:noFill/>
                <a:tableStyleId>{D775F53B-2DCA-4D54-98AF-3F9F63715DFD}</a:tableStyleId>
              </a:tblPr>
              <a:tblGrid>
                <a:gridCol w="3877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7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36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400"/>
                        <a:t>DIFICULTADES</a:t>
                      </a:r>
                      <a:endParaRPr sz="1400">
                        <a:solidFill>
                          <a:srgbClr val="0000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7425" marR="67425" marT="33725" marB="33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400"/>
                        <a:t>APRENDIZAJES</a:t>
                      </a:r>
                      <a:endParaRPr sz="1400">
                        <a:solidFill>
                          <a:srgbClr val="0000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7425" marR="67425" marT="33725" marB="33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1800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400">
                          <a:solidFill>
                            <a:srgbClr val="000000"/>
                          </a:solidFill>
                        </a:rPr>
                        <a:t>Definir y construir un producto mínimo viable dependiendo del tipo de negocio: frutería, etc de forma barata.</a:t>
                      </a:r>
                      <a:endParaRPr sz="1400">
                        <a:solidFill>
                          <a:srgbClr val="0000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7425" marR="67425" marT="33725" marB="33725" anchor="ctr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0000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7425" marR="67425" marT="33725" marB="33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7025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400" u="none" strike="noStrike">
                          <a:solidFill>
                            <a:srgbClr val="000000"/>
                          </a:solidFill>
                        </a:rPr>
                        <a:t>No se ha trabajado los costes para la fijación del precio</a:t>
                      </a:r>
                      <a:endParaRPr sz="1400">
                        <a:solidFill>
                          <a:srgbClr val="0000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7425" marR="67425" marT="33725" marB="33725" anchor="ctr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0000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7425" marR="67425" marT="33725" marB="33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6175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400" u="none" strike="noStrike">
                          <a:solidFill>
                            <a:srgbClr val="000000"/>
                          </a:solidFill>
                        </a:rPr>
                        <a:t>“ Ilegalidad”</a:t>
                      </a:r>
                      <a:endParaRPr sz="1400">
                        <a:solidFill>
                          <a:srgbClr val="0000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7425" marR="67425" marT="33725" marB="33725" anchor="ctr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0000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7425" marR="67425" marT="33725" marB="33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2825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0000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7425" marR="67425" marT="33725" marB="33725" anchor="ctr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0000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7425" marR="67425" marT="33725" marB="33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3600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0000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7425" marR="67425" marT="33725" marB="33725" anchor="ctr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solidFill>
                          <a:srgbClr val="0000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7425" marR="67425" marT="33725" marB="33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31" name="Google Shape;731;p66"/>
          <p:cNvSpPr txBox="1">
            <a:spLocks noGrp="1"/>
          </p:cNvSpPr>
          <p:nvPr>
            <p:ph type="body" idx="1"/>
          </p:nvPr>
        </p:nvSpPr>
        <p:spPr>
          <a:xfrm>
            <a:off x="479425" y="1360558"/>
            <a:ext cx="8229600" cy="3337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500"/>
              <a:buNone/>
            </a:pPr>
            <a:endParaRPr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SzPts val="2500"/>
              <a:buNone/>
            </a:pPr>
            <a:endParaRPr/>
          </a:p>
        </p:txBody>
      </p:sp>
      <p:cxnSp>
        <p:nvCxnSpPr>
          <p:cNvPr id="5" name="Straight Connector 12">
            <a:extLst>
              <a:ext uri="{FF2B5EF4-FFF2-40B4-BE49-F238E27FC236}">
                <a16:creationId xmlns:a16="http://schemas.microsoft.com/office/drawing/2014/main" id="{BC4F12D6-167F-4D9C-A2FA-56FD69C6CBBE}"/>
              </a:ext>
            </a:extLst>
          </p:cNvPr>
          <p:cNvCxnSpPr>
            <a:cxnSpLocks/>
          </p:cNvCxnSpPr>
          <p:nvPr/>
        </p:nvCxnSpPr>
        <p:spPr>
          <a:xfrm>
            <a:off x="0" y="1146113"/>
            <a:ext cx="9144000" cy="0"/>
          </a:xfrm>
          <a:prstGeom prst="line">
            <a:avLst/>
          </a:prstGeom>
          <a:ln w="25400">
            <a:solidFill>
              <a:srgbClr val="006C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6EEFB6E7-521F-4793-9714-AC474A15A5E1}"/>
              </a:ext>
            </a:extLst>
          </p:cNvPr>
          <p:cNvSpPr txBox="1"/>
          <p:nvPr/>
        </p:nvSpPr>
        <p:spPr>
          <a:xfrm>
            <a:off x="184416" y="488016"/>
            <a:ext cx="3523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dirty="0">
                <a:solidFill>
                  <a:srgbClr val="006CB5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EXPERIENCIA…</a:t>
            </a:r>
            <a:endParaRPr lang="es-PE" sz="3200" dirty="0">
              <a:solidFill>
                <a:srgbClr val="006CB5"/>
              </a:solidFill>
              <a:latin typeface="Futura LT Pro Book" panose="020B0802020204020204" pitchFamily="34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67"/>
          <p:cNvSpPr txBox="1">
            <a:spLocks noGrp="1"/>
          </p:cNvSpPr>
          <p:nvPr>
            <p:ph type="body" idx="1"/>
          </p:nvPr>
        </p:nvSpPr>
        <p:spPr>
          <a:xfrm>
            <a:off x="755576" y="1882139"/>
            <a:ext cx="8229600" cy="278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79333" lvl="0" indent="-379333" algn="l" rtl="0">
              <a:spcBef>
                <a:spcPts val="0"/>
              </a:spcBef>
              <a:spcAft>
                <a:spcPts val="0"/>
              </a:spcAft>
              <a:buClr>
                <a:srgbClr val="3FB512"/>
              </a:buClr>
              <a:buSzPts val="1600"/>
              <a:buAutoNum type="arabicPeriod"/>
            </a:pPr>
            <a:r>
              <a:rPr lang="es-PE" sz="1600" dirty="0"/>
              <a:t>En qué consiste el prototipado</a:t>
            </a:r>
            <a:endParaRPr dirty="0"/>
          </a:p>
          <a:p>
            <a:pPr marL="379333" lvl="0" indent="-379333" algn="l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AutoNum type="arabicPeriod"/>
            </a:pPr>
            <a:r>
              <a:rPr lang="es-PE" sz="1600" dirty="0"/>
              <a:t>Ciclo de vida del producto/servicio</a:t>
            </a:r>
            <a:endParaRPr dirty="0"/>
          </a:p>
          <a:p>
            <a:pPr marL="379333" lvl="0" indent="-379333" algn="l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AutoNum type="arabicPeriod"/>
            </a:pPr>
            <a:r>
              <a:rPr lang="es-PE" sz="1600" dirty="0"/>
              <a:t>Herramientas</a:t>
            </a:r>
            <a:endParaRPr dirty="0"/>
          </a:p>
          <a:p>
            <a:pPr marL="379333" lvl="0" indent="-379333" algn="l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AutoNum type="arabicPeriod"/>
            </a:pPr>
            <a:r>
              <a:rPr lang="es-PE" sz="1600" dirty="0"/>
              <a:t>Representación de servicios</a:t>
            </a:r>
            <a:endParaRPr dirty="0"/>
          </a:p>
          <a:p>
            <a:pPr marL="379333" lvl="0" indent="-379333" algn="l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AutoNum type="arabicPeriod"/>
            </a:pPr>
            <a:r>
              <a:rPr lang="es-PE" sz="1600" dirty="0"/>
              <a:t>Representación de productos</a:t>
            </a:r>
            <a:endParaRPr dirty="0"/>
          </a:p>
          <a:p>
            <a:pPr marL="379333" lvl="0" indent="-379333" algn="l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AutoNum type="arabicPeriod"/>
            </a:pPr>
            <a:r>
              <a:rPr lang="es-PE" sz="1600" dirty="0"/>
              <a:t>Reglas</a:t>
            </a:r>
            <a:endParaRPr dirty="0"/>
          </a:p>
        </p:txBody>
      </p:sp>
      <p:cxnSp>
        <p:nvCxnSpPr>
          <p:cNvPr id="4" name="Straight Connector 12">
            <a:extLst>
              <a:ext uri="{FF2B5EF4-FFF2-40B4-BE49-F238E27FC236}">
                <a16:creationId xmlns:a16="http://schemas.microsoft.com/office/drawing/2014/main" id="{F8B1192A-22AD-4FA6-828E-BCCD5CD259FF}"/>
              </a:ext>
            </a:extLst>
          </p:cNvPr>
          <p:cNvCxnSpPr>
            <a:cxnSpLocks/>
          </p:cNvCxnSpPr>
          <p:nvPr/>
        </p:nvCxnSpPr>
        <p:spPr>
          <a:xfrm>
            <a:off x="-11430" y="1447221"/>
            <a:ext cx="9144000" cy="0"/>
          </a:xfrm>
          <a:prstGeom prst="line">
            <a:avLst/>
          </a:prstGeom>
          <a:ln w="25400">
            <a:solidFill>
              <a:srgbClr val="52AE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3AF215FC-6295-42C6-A01B-E46D1827E6A6}"/>
              </a:ext>
            </a:extLst>
          </p:cNvPr>
          <p:cNvSpPr txBox="1"/>
          <p:nvPr/>
        </p:nvSpPr>
        <p:spPr>
          <a:xfrm>
            <a:off x="133668" y="782780"/>
            <a:ext cx="8694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b="1" dirty="0">
                <a:solidFill>
                  <a:srgbClr val="53AD32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4ª SESIÓN. PASOS</a:t>
            </a:r>
            <a:endParaRPr lang="es-PE" sz="3200" dirty="0">
              <a:solidFill>
                <a:srgbClr val="53AD32"/>
              </a:solidFill>
              <a:latin typeface="Futura LT Pro Book" panose="020B0802020204020204" pitchFamily="34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68"/>
          <p:cNvSpPr txBox="1">
            <a:spLocks noGrp="1"/>
          </p:cNvSpPr>
          <p:nvPr>
            <p:ph type="body" idx="1"/>
          </p:nvPr>
        </p:nvSpPr>
        <p:spPr>
          <a:xfrm>
            <a:off x="479425" y="1360558"/>
            <a:ext cx="8229600" cy="3337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s-PE" sz="1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DAR FORMA A ALGO QUE AÚN NO EXISTE</a:t>
            </a:r>
            <a:endParaRPr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lvl="0" indent="0" algn="ctr" rtl="0">
              <a:spcBef>
                <a:spcPts val="295"/>
              </a:spcBef>
              <a:spcAft>
                <a:spcPts val="0"/>
              </a:spcAft>
              <a:buSzPts val="1475"/>
              <a:buNone/>
            </a:pPr>
            <a:endParaRPr sz="14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744" name="Google Shape;744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5736" y="1733363"/>
            <a:ext cx="4944274" cy="25922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12">
            <a:extLst>
              <a:ext uri="{FF2B5EF4-FFF2-40B4-BE49-F238E27FC236}">
                <a16:creationId xmlns:a16="http://schemas.microsoft.com/office/drawing/2014/main" id="{95220A3A-8C2D-44EB-A989-869C34100877}"/>
              </a:ext>
            </a:extLst>
          </p:cNvPr>
          <p:cNvCxnSpPr>
            <a:cxnSpLocks/>
          </p:cNvCxnSpPr>
          <p:nvPr/>
        </p:nvCxnSpPr>
        <p:spPr>
          <a:xfrm>
            <a:off x="0" y="1146113"/>
            <a:ext cx="9144000" cy="0"/>
          </a:xfrm>
          <a:prstGeom prst="line">
            <a:avLst/>
          </a:prstGeom>
          <a:ln w="25400">
            <a:solidFill>
              <a:srgbClr val="006C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FD59CB7B-9584-4953-8B3F-52EC5768EBF2}"/>
              </a:ext>
            </a:extLst>
          </p:cNvPr>
          <p:cNvSpPr txBox="1"/>
          <p:nvPr/>
        </p:nvSpPr>
        <p:spPr>
          <a:xfrm>
            <a:off x="184416" y="488016"/>
            <a:ext cx="8639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b="1" dirty="0">
                <a:solidFill>
                  <a:srgbClr val="006CB5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EN QUÉ CONSISTE</a:t>
            </a:r>
            <a:endParaRPr lang="es-PE" sz="3200" dirty="0">
              <a:solidFill>
                <a:srgbClr val="006CB5"/>
              </a:solidFill>
              <a:latin typeface="Futura LT Pro Book" panose="020B0802020204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6"/>
          <p:cNvSpPr txBox="1">
            <a:spLocks noGrp="1"/>
          </p:cNvSpPr>
          <p:nvPr>
            <p:ph type="sldNum" idx="12"/>
          </p:nvPr>
        </p:nvSpPr>
        <p:spPr>
          <a:xfrm>
            <a:off x="8534401" y="5729287"/>
            <a:ext cx="587375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None/>
            </a:pPr>
            <a:fld id="{00000000-1234-1234-1234-123412341234}" type="slidenum">
              <a:rPr lang="es-PE" sz="12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7</a:t>
            </a:fld>
            <a:endParaRPr sz="12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49" name="Google Shape;249;p6"/>
          <p:cNvSpPr txBox="1">
            <a:spLocks noGrp="1"/>
          </p:cNvSpPr>
          <p:nvPr>
            <p:ph type="body" idx="1"/>
          </p:nvPr>
        </p:nvSpPr>
        <p:spPr>
          <a:xfrm>
            <a:off x="568224" y="1508760"/>
            <a:ext cx="7994849" cy="2402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215900" algn="just" rtl="0">
              <a:spcBef>
                <a:spcPts val="0"/>
              </a:spcBef>
              <a:spcAft>
                <a:spcPts val="0"/>
              </a:spcAft>
              <a:buClr>
                <a:srgbClr val="4372A5"/>
              </a:buClr>
              <a:buSzPts val="2000"/>
              <a:buNone/>
            </a:pPr>
            <a:endParaRPr sz="1400" dirty="0"/>
          </a:p>
          <a:p>
            <a:pPr marL="342900" lvl="0" indent="-342900" algn="just" rtl="0">
              <a:spcBef>
                <a:spcPts val="360"/>
              </a:spcBef>
              <a:spcAft>
                <a:spcPts val="0"/>
              </a:spcAft>
              <a:buClr>
                <a:srgbClr val="4372A5"/>
              </a:buClr>
              <a:buSzPts val="1800"/>
              <a:buChar char="▪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Pivotar no es abandonar tu idea o tu visión</a:t>
            </a:r>
            <a:endParaRPr sz="1400" dirty="0"/>
          </a:p>
          <a:p>
            <a:pPr marL="342900" lvl="0" indent="-342900" algn="just" rtl="0">
              <a:spcBef>
                <a:spcPts val="360"/>
              </a:spcBef>
              <a:spcAft>
                <a:spcPts val="0"/>
              </a:spcAft>
              <a:buClr>
                <a:srgbClr val="4372A5"/>
              </a:buClr>
              <a:buSzPts val="1800"/>
              <a:buChar char="▪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Pivotar es cambiar tu modelo de negocio</a:t>
            </a:r>
            <a:endParaRPr sz="1400" dirty="0"/>
          </a:p>
          <a:p>
            <a:pPr marL="342900" lvl="0" indent="-342900" algn="just" rtl="0">
              <a:spcBef>
                <a:spcPts val="360"/>
              </a:spcBef>
              <a:spcAft>
                <a:spcPts val="0"/>
              </a:spcAft>
              <a:buClr>
                <a:srgbClr val="4372A5"/>
              </a:buClr>
              <a:buSzPts val="1800"/>
              <a:buChar char="▪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Pivotar es consecuencia del aprendizaje de tu negocio, no solo del producto </a:t>
            </a:r>
            <a:endParaRPr sz="1400"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400"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400"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s-PE" sz="1400" b="1" dirty="0">
                <a:solidFill>
                  <a:srgbClr val="3FB512"/>
                </a:solidFill>
                <a:latin typeface="Lato"/>
                <a:ea typeface="Lato"/>
                <a:cs typeface="Lato"/>
                <a:sym typeface="Lato"/>
              </a:rPr>
              <a:t>Se debe pivotar hasta encontrar y validar un modelo de negocio adecuado</a:t>
            </a:r>
            <a:endParaRPr sz="1400" dirty="0"/>
          </a:p>
        </p:txBody>
      </p:sp>
      <p:cxnSp>
        <p:nvCxnSpPr>
          <p:cNvPr id="7" name="Straight Connector 12">
            <a:extLst>
              <a:ext uri="{FF2B5EF4-FFF2-40B4-BE49-F238E27FC236}">
                <a16:creationId xmlns:a16="http://schemas.microsoft.com/office/drawing/2014/main" id="{86BAE9BD-DB07-4FE3-A505-C337E4391423}"/>
              </a:ext>
            </a:extLst>
          </p:cNvPr>
          <p:cNvCxnSpPr>
            <a:cxnSpLocks/>
          </p:cNvCxnSpPr>
          <p:nvPr/>
        </p:nvCxnSpPr>
        <p:spPr>
          <a:xfrm>
            <a:off x="0" y="1146113"/>
            <a:ext cx="9144000" cy="0"/>
          </a:xfrm>
          <a:prstGeom prst="line">
            <a:avLst/>
          </a:prstGeom>
          <a:ln w="25400">
            <a:solidFill>
              <a:srgbClr val="006C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30C805E2-5BD6-4FEB-AA0D-D3A9C04F4F25}"/>
              </a:ext>
            </a:extLst>
          </p:cNvPr>
          <p:cNvSpPr txBox="1"/>
          <p:nvPr/>
        </p:nvSpPr>
        <p:spPr>
          <a:xfrm>
            <a:off x="188544" y="561338"/>
            <a:ext cx="2585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dirty="0">
                <a:solidFill>
                  <a:srgbClr val="006CB5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PIVOTE</a:t>
            </a:r>
            <a:endParaRPr lang="es-PE" sz="3200" dirty="0">
              <a:solidFill>
                <a:srgbClr val="006CB5"/>
              </a:solidFill>
              <a:latin typeface="Futura LT Pro Book" panose="020B0802020204020204" pitchFamily="34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69"/>
          <p:cNvSpPr txBox="1">
            <a:spLocks noGrp="1"/>
          </p:cNvSpPr>
          <p:nvPr>
            <p:ph type="body" idx="1"/>
          </p:nvPr>
        </p:nvSpPr>
        <p:spPr>
          <a:xfrm>
            <a:off x="479425" y="1767840"/>
            <a:ext cx="8229600" cy="2930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s-PE" sz="1400" i="1" dirty="0">
                <a:solidFill>
                  <a:srgbClr val="006CB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«El prototipado consiste en resolver problemas. Es una cultura y un lenguaje. Puedes prototipar prácticamente cualquier cosa: un nuevo producto, un servicio o una promoción especial.</a:t>
            </a:r>
            <a:endParaRPr sz="1400" i="1" dirty="0">
              <a:solidFill>
                <a:srgbClr val="006CB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SzPts val="1600"/>
              <a:buNone/>
            </a:pPr>
            <a:r>
              <a:rPr lang="es-PE" sz="1400" i="1" dirty="0">
                <a:solidFill>
                  <a:srgbClr val="006CB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Lo que importa es hacer avanzar la pelota, dar un paso más hacia tu meta. Sin perder el tiempo.» </a:t>
            </a:r>
            <a:endParaRPr sz="1400" i="1" dirty="0">
              <a:solidFill>
                <a:srgbClr val="006CB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lvl="0" indent="0" algn="r" rtl="0">
              <a:spcBef>
                <a:spcPts val="320"/>
              </a:spcBef>
              <a:spcAft>
                <a:spcPts val="0"/>
              </a:spcAft>
              <a:buSzPts val="1600"/>
              <a:buNone/>
            </a:pPr>
            <a:endParaRPr lang="es-PE" sz="1400"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r" rtl="0">
              <a:spcBef>
                <a:spcPts val="320"/>
              </a:spcBef>
              <a:spcAft>
                <a:spcPts val="0"/>
              </a:spcAft>
              <a:buSzPts val="1600"/>
              <a:buNone/>
            </a:pPr>
            <a:endParaRPr lang="es-PE" sz="1400"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r" rtl="0">
              <a:spcBef>
                <a:spcPts val="320"/>
              </a:spcBef>
              <a:spcAft>
                <a:spcPts val="0"/>
              </a:spcAft>
              <a:buSzPts val="1600"/>
              <a:buNone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Tom Kelley</a:t>
            </a:r>
            <a:endParaRPr sz="1400"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r" rtl="0">
              <a:spcBef>
                <a:spcPts val="320"/>
              </a:spcBef>
              <a:spcAft>
                <a:spcPts val="0"/>
              </a:spcAft>
              <a:buSzPts val="1600"/>
              <a:buNone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(Socio fundador de IDEO)</a:t>
            </a:r>
            <a:endParaRPr sz="1400" dirty="0"/>
          </a:p>
        </p:txBody>
      </p:sp>
      <p:cxnSp>
        <p:nvCxnSpPr>
          <p:cNvPr id="4" name="Straight Connector 12">
            <a:extLst>
              <a:ext uri="{FF2B5EF4-FFF2-40B4-BE49-F238E27FC236}">
                <a16:creationId xmlns:a16="http://schemas.microsoft.com/office/drawing/2014/main" id="{6E330A44-5E3E-44AC-8C07-E28E67DA2DD1}"/>
              </a:ext>
            </a:extLst>
          </p:cNvPr>
          <p:cNvCxnSpPr>
            <a:cxnSpLocks/>
          </p:cNvCxnSpPr>
          <p:nvPr/>
        </p:nvCxnSpPr>
        <p:spPr>
          <a:xfrm>
            <a:off x="0" y="1360558"/>
            <a:ext cx="9144000" cy="0"/>
          </a:xfrm>
          <a:prstGeom prst="line">
            <a:avLst/>
          </a:prstGeom>
          <a:ln w="25400">
            <a:solidFill>
              <a:srgbClr val="52AE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0EE2FBD4-478A-4758-B36C-C53926EC7D12}"/>
              </a:ext>
            </a:extLst>
          </p:cNvPr>
          <p:cNvSpPr txBox="1"/>
          <p:nvPr/>
        </p:nvSpPr>
        <p:spPr>
          <a:xfrm>
            <a:off x="184416" y="625176"/>
            <a:ext cx="8639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b="1" dirty="0">
                <a:solidFill>
                  <a:srgbClr val="53AD32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EN QUÉ CONSISTE</a:t>
            </a:r>
            <a:endParaRPr lang="es-PE" sz="3200" dirty="0">
              <a:solidFill>
                <a:srgbClr val="53AD32"/>
              </a:solidFill>
              <a:latin typeface="Futura LT Pro Book" panose="020B0802020204020204" pitchFamily="34" charset="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70"/>
          <p:cNvSpPr txBox="1">
            <a:spLocks noGrp="1"/>
          </p:cNvSpPr>
          <p:nvPr>
            <p:ph type="body" idx="1"/>
          </p:nvPr>
        </p:nvSpPr>
        <p:spPr>
          <a:xfrm>
            <a:off x="914400" y="1335445"/>
            <a:ext cx="8229600" cy="3337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SzPts val="1600"/>
              <a:buNone/>
            </a:pPr>
            <a:endParaRPr sz="160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757" name="Google Shape;757;p70"/>
          <p:cNvCxnSpPr/>
          <p:nvPr/>
        </p:nvCxnSpPr>
        <p:spPr>
          <a:xfrm rot="10800000">
            <a:off x="2474341" y="1531167"/>
            <a:ext cx="0" cy="2389500"/>
          </a:xfrm>
          <a:prstGeom prst="straightConnector1">
            <a:avLst/>
          </a:prstGeom>
          <a:noFill/>
          <a:ln w="9525" cap="flat" cmpd="sng">
            <a:solidFill>
              <a:srgbClr val="4372A5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58" name="Google Shape;758;p70"/>
          <p:cNvCxnSpPr/>
          <p:nvPr/>
        </p:nvCxnSpPr>
        <p:spPr>
          <a:xfrm>
            <a:off x="2474341" y="3917311"/>
            <a:ext cx="4330954" cy="0"/>
          </a:xfrm>
          <a:prstGeom prst="straightConnector1">
            <a:avLst/>
          </a:prstGeom>
          <a:noFill/>
          <a:ln w="9525" cap="flat" cmpd="sng">
            <a:solidFill>
              <a:srgbClr val="4372A5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59" name="Google Shape;759;p70"/>
          <p:cNvCxnSpPr/>
          <p:nvPr/>
        </p:nvCxnSpPr>
        <p:spPr>
          <a:xfrm rot="10800000">
            <a:off x="4572381" y="1531167"/>
            <a:ext cx="0" cy="2389500"/>
          </a:xfrm>
          <a:prstGeom prst="straightConnector1">
            <a:avLst/>
          </a:prstGeom>
          <a:noFill/>
          <a:ln w="9525" cap="flat" cmpd="sng">
            <a:solidFill>
              <a:srgbClr val="4372A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60" name="Google Shape;760;p70"/>
          <p:cNvSpPr/>
          <p:nvPr/>
        </p:nvSpPr>
        <p:spPr>
          <a:xfrm>
            <a:off x="571119" y="1825475"/>
            <a:ext cx="4001262" cy="2023110"/>
          </a:xfrm>
          <a:prstGeom prst="arc">
            <a:avLst>
              <a:gd name="adj1" fmla="val 16200000"/>
              <a:gd name="adj2" fmla="val 0"/>
            </a:avLst>
          </a:prstGeom>
          <a:noFill/>
          <a:ln w="9525" cap="flat" cmpd="sng">
            <a:solidFill>
              <a:srgbClr val="4372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75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61" name="Google Shape;761;p70"/>
          <p:cNvSpPr/>
          <p:nvPr/>
        </p:nvSpPr>
        <p:spPr>
          <a:xfrm rot="10800000">
            <a:off x="4572381" y="1843974"/>
            <a:ext cx="4001262" cy="2023110"/>
          </a:xfrm>
          <a:prstGeom prst="arc">
            <a:avLst>
              <a:gd name="adj1" fmla="val 16200000"/>
              <a:gd name="adj2" fmla="val 0"/>
            </a:avLst>
          </a:prstGeom>
          <a:noFill/>
          <a:ln w="9525" cap="flat" cmpd="sng">
            <a:solidFill>
              <a:srgbClr val="4372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75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62" name="Google Shape;762;p70"/>
          <p:cNvSpPr txBox="1"/>
          <p:nvPr/>
        </p:nvSpPr>
        <p:spPr>
          <a:xfrm>
            <a:off x="1412205" y="1527812"/>
            <a:ext cx="112395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>
                <a:solidFill>
                  <a:srgbClr val="3FB512"/>
                </a:solidFill>
                <a:latin typeface="Lato"/>
                <a:ea typeface="Lato"/>
                <a:cs typeface="Lato"/>
                <a:sym typeface="Lato"/>
              </a:rPr>
              <a:t>Número de prototipos</a:t>
            </a:r>
            <a:endParaRPr/>
          </a:p>
        </p:txBody>
      </p:sp>
      <p:sp>
        <p:nvSpPr>
          <p:cNvPr id="763" name="Google Shape;763;p70"/>
          <p:cNvSpPr txBox="1"/>
          <p:nvPr/>
        </p:nvSpPr>
        <p:spPr>
          <a:xfrm>
            <a:off x="3122486" y="1384359"/>
            <a:ext cx="134967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>
                <a:solidFill>
                  <a:srgbClr val="3FB512"/>
                </a:solidFill>
                <a:latin typeface="Lato"/>
                <a:ea typeface="Lato"/>
                <a:cs typeface="Lato"/>
                <a:sym typeface="Lato"/>
              </a:rPr>
              <a:t>Exploración mapping</a:t>
            </a:r>
            <a:endParaRPr>
              <a:solidFill>
                <a:srgbClr val="3FB51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64" name="Google Shape;764;p70"/>
          <p:cNvSpPr txBox="1"/>
          <p:nvPr/>
        </p:nvSpPr>
        <p:spPr>
          <a:xfrm>
            <a:off x="5130610" y="1384359"/>
            <a:ext cx="164985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>
                <a:solidFill>
                  <a:srgbClr val="3FB512"/>
                </a:solidFill>
                <a:latin typeface="Lato"/>
                <a:ea typeface="Lato"/>
                <a:cs typeface="Lato"/>
                <a:sym typeface="Lato"/>
              </a:rPr>
              <a:t>Validación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>
                <a:solidFill>
                  <a:srgbClr val="3FB512"/>
                </a:solidFill>
                <a:latin typeface="Lato"/>
                <a:ea typeface="Lato"/>
                <a:cs typeface="Lato"/>
                <a:sym typeface="Lato"/>
              </a:rPr>
              <a:t>tangibilización</a:t>
            </a:r>
            <a:endParaRPr>
              <a:solidFill>
                <a:srgbClr val="3FB51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65" name="Google Shape;765;p70"/>
          <p:cNvSpPr txBox="1"/>
          <p:nvPr/>
        </p:nvSpPr>
        <p:spPr>
          <a:xfrm>
            <a:off x="6887716" y="3421261"/>
            <a:ext cx="1324388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dirty="0">
                <a:solidFill>
                  <a:srgbClr val="3FB512"/>
                </a:solidFill>
                <a:latin typeface="Lato"/>
                <a:ea typeface="Lato"/>
                <a:cs typeface="Lato"/>
                <a:sym typeface="Lato"/>
              </a:rPr>
              <a:t>Tiempo/ Coste/ Complejidad</a:t>
            </a:r>
            <a:endParaRPr dirty="0"/>
          </a:p>
        </p:txBody>
      </p:sp>
      <p:sp>
        <p:nvSpPr>
          <p:cNvPr id="766" name="Google Shape;766;p70"/>
          <p:cNvSpPr txBox="1"/>
          <p:nvPr/>
        </p:nvSpPr>
        <p:spPr>
          <a:xfrm>
            <a:off x="4869291" y="3943327"/>
            <a:ext cx="193600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>
                <a:solidFill>
                  <a:srgbClr val="3FB512"/>
                </a:solidFill>
                <a:latin typeface="Lato"/>
                <a:ea typeface="Lato"/>
                <a:cs typeface="Lato"/>
                <a:sym typeface="Lato"/>
              </a:rPr>
              <a:t>Prototipos guiados por especificaciones</a:t>
            </a:r>
            <a:endParaRPr/>
          </a:p>
        </p:txBody>
      </p:sp>
      <p:sp>
        <p:nvSpPr>
          <p:cNvPr id="767" name="Google Shape;767;p70"/>
          <p:cNvSpPr txBox="1"/>
          <p:nvPr/>
        </p:nvSpPr>
        <p:spPr>
          <a:xfrm>
            <a:off x="2536155" y="3928069"/>
            <a:ext cx="1936005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>
                <a:solidFill>
                  <a:srgbClr val="3FB512"/>
                </a:solidFill>
                <a:latin typeface="Lato"/>
                <a:ea typeface="Lato"/>
                <a:cs typeface="Lato"/>
                <a:sym typeface="Lato"/>
              </a:rPr>
              <a:t>Especificaciones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>
                <a:solidFill>
                  <a:srgbClr val="3FB512"/>
                </a:solidFill>
                <a:latin typeface="Lato"/>
                <a:ea typeface="Lato"/>
                <a:cs typeface="Lato"/>
                <a:sym typeface="Lato"/>
              </a:rPr>
              <a:t>guiadas por prototipos</a:t>
            </a:r>
            <a:endParaRPr/>
          </a:p>
        </p:txBody>
      </p:sp>
      <p:cxnSp>
        <p:nvCxnSpPr>
          <p:cNvPr id="19" name="Straight Connector 12">
            <a:extLst>
              <a:ext uri="{FF2B5EF4-FFF2-40B4-BE49-F238E27FC236}">
                <a16:creationId xmlns:a16="http://schemas.microsoft.com/office/drawing/2014/main" id="{208AE827-7BBC-40D6-97F5-8CA6BB5CCA83}"/>
              </a:ext>
            </a:extLst>
          </p:cNvPr>
          <p:cNvCxnSpPr>
            <a:cxnSpLocks/>
          </p:cNvCxnSpPr>
          <p:nvPr/>
        </p:nvCxnSpPr>
        <p:spPr>
          <a:xfrm>
            <a:off x="0" y="1146113"/>
            <a:ext cx="9144000" cy="0"/>
          </a:xfrm>
          <a:prstGeom prst="line">
            <a:avLst/>
          </a:prstGeom>
          <a:ln w="25400">
            <a:solidFill>
              <a:srgbClr val="006C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AC33A72-0349-4104-BE73-572C7A19AF29}"/>
              </a:ext>
            </a:extLst>
          </p:cNvPr>
          <p:cNvSpPr txBox="1"/>
          <p:nvPr/>
        </p:nvSpPr>
        <p:spPr>
          <a:xfrm>
            <a:off x="184416" y="488016"/>
            <a:ext cx="8639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b="1" dirty="0">
                <a:solidFill>
                  <a:srgbClr val="006CB5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EN QUÉ CONSISTE</a:t>
            </a:r>
            <a:endParaRPr lang="es-PE" sz="3200" dirty="0">
              <a:solidFill>
                <a:srgbClr val="006CB5"/>
              </a:solidFill>
              <a:latin typeface="Futura LT Pro Book" panose="020B0802020204020204" pitchFamily="34" charset="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3" name="Google Shape;773;p7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55576" y="1448767"/>
            <a:ext cx="7755255" cy="100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4" name="Google Shape;774;p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5576" y="2457667"/>
            <a:ext cx="7755255" cy="95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p7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5576" y="3413467"/>
            <a:ext cx="7755255" cy="9823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Straight Connector 12">
            <a:extLst>
              <a:ext uri="{FF2B5EF4-FFF2-40B4-BE49-F238E27FC236}">
                <a16:creationId xmlns:a16="http://schemas.microsoft.com/office/drawing/2014/main" id="{07F330A6-9C6D-4BCB-AD32-980F79A05FE1}"/>
              </a:ext>
            </a:extLst>
          </p:cNvPr>
          <p:cNvCxnSpPr>
            <a:cxnSpLocks/>
          </p:cNvCxnSpPr>
          <p:nvPr/>
        </p:nvCxnSpPr>
        <p:spPr>
          <a:xfrm>
            <a:off x="0" y="1360558"/>
            <a:ext cx="9144000" cy="0"/>
          </a:xfrm>
          <a:prstGeom prst="line">
            <a:avLst/>
          </a:prstGeom>
          <a:ln w="25400">
            <a:solidFill>
              <a:srgbClr val="52AE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0B77F90-1245-4D16-B2D2-9CACBA8BDF97}"/>
              </a:ext>
            </a:extLst>
          </p:cNvPr>
          <p:cNvSpPr txBox="1"/>
          <p:nvPr/>
        </p:nvSpPr>
        <p:spPr>
          <a:xfrm>
            <a:off x="184416" y="625176"/>
            <a:ext cx="8639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b="1" dirty="0">
                <a:solidFill>
                  <a:srgbClr val="53AD32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EN QUÉ CONSISTE</a:t>
            </a:r>
            <a:endParaRPr lang="es-PE" sz="3200" dirty="0">
              <a:solidFill>
                <a:srgbClr val="53AD32"/>
              </a:solidFill>
              <a:latin typeface="Futura LT Pro Book" panose="020B0802020204020204" pitchFamily="34" charset="0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72"/>
          <p:cNvSpPr txBox="1">
            <a:spLocks noGrp="1"/>
          </p:cNvSpPr>
          <p:nvPr>
            <p:ph type="body" idx="1"/>
          </p:nvPr>
        </p:nvSpPr>
        <p:spPr>
          <a:xfrm>
            <a:off x="755576" y="1729740"/>
            <a:ext cx="8229600" cy="2968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s-PE" sz="1400" b="1" dirty="0">
                <a:latin typeface="Lato"/>
                <a:ea typeface="Lato"/>
                <a:cs typeface="Lato"/>
                <a:sym typeface="Lato"/>
              </a:rPr>
              <a:t>PROTOTIPAR</a:t>
            </a:r>
            <a:endParaRPr sz="1400" dirty="0"/>
          </a:p>
          <a:p>
            <a:pPr marL="0" lvl="0" indent="0" algn="just" rtl="0">
              <a:spcBef>
                <a:spcPts val="320"/>
              </a:spcBef>
              <a:spcAft>
                <a:spcPts val="0"/>
              </a:spcAft>
              <a:buSzPts val="1600"/>
              <a:buNone/>
            </a:pPr>
            <a:endParaRPr sz="1400" b="1" dirty="0">
              <a:latin typeface="Lato"/>
              <a:ea typeface="Lato"/>
              <a:cs typeface="Lato"/>
              <a:sym typeface="Lato"/>
            </a:endParaRPr>
          </a:p>
          <a:p>
            <a:pPr marL="342900" lvl="0" indent="-342900" algn="just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Char char="▪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Unifica distintas versiones de una idea</a:t>
            </a:r>
            <a:endParaRPr sz="1400" dirty="0"/>
          </a:p>
          <a:p>
            <a:pPr marL="342900" lvl="0" indent="-342900" algn="just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Char char="▪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Descubre nuevos aspectos de la misma</a:t>
            </a:r>
            <a:endParaRPr sz="1400" dirty="0"/>
          </a:p>
          <a:p>
            <a:pPr marL="342900" lvl="0" indent="-342900" algn="just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Char char="▪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Ayuda a definir problemas</a:t>
            </a:r>
            <a:endParaRPr sz="1400" dirty="0"/>
          </a:p>
          <a:p>
            <a:pPr marL="342900" lvl="0" indent="-342900" algn="just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Char char="▪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Permite tener </a:t>
            </a:r>
            <a:r>
              <a:rPr lang="es-PE" sz="1400" dirty="0" err="1">
                <a:latin typeface="Lato"/>
                <a:ea typeface="Lato"/>
                <a:cs typeface="Lato"/>
                <a:sym typeface="Lato"/>
              </a:rPr>
              <a:t>feedback</a:t>
            </a: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 temprano y continuo</a:t>
            </a:r>
            <a:endParaRPr sz="1400" dirty="0"/>
          </a:p>
          <a:p>
            <a:pPr marL="342900" lvl="0" indent="-342900" algn="just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Char char="▪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Permite fallar rápido y mucho</a:t>
            </a:r>
            <a:endParaRPr sz="1400" dirty="0"/>
          </a:p>
          <a:p>
            <a:pPr marL="342900" lvl="0" indent="-342900" algn="just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Char char="▪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Evita el apego prematuro a las ideas</a:t>
            </a:r>
            <a:endParaRPr sz="1400" dirty="0"/>
          </a:p>
        </p:txBody>
      </p:sp>
      <p:cxnSp>
        <p:nvCxnSpPr>
          <p:cNvPr id="8" name="Straight Connector 12">
            <a:extLst>
              <a:ext uri="{FF2B5EF4-FFF2-40B4-BE49-F238E27FC236}">
                <a16:creationId xmlns:a16="http://schemas.microsoft.com/office/drawing/2014/main" id="{20E748F3-B283-4AA9-B4BD-B07F40582959}"/>
              </a:ext>
            </a:extLst>
          </p:cNvPr>
          <p:cNvCxnSpPr>
            <a:cxnSpLocks/>
          </p:cNvCxnSpPr>
          <p:nvPr/>
        </p:nvCxnSpPr>
        <p:spPr>
          <a:xfrm>
            <a:off x="0" y="1360558"/>
            <a:ext cx="9144000" cy="0"/>
          </a:xfrm>
          <a:prstGeom prst="line">
            <a:avLst/>
          </a:prstGeom>
          <a:ln w="25400">
            <a:solidFill>
              <a:srgbClr val="006C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B39590F6-B564-464B-A140-8C7FCD7BAEA8}"/>
              </a:ext>
            </a:extLst>
          </p:cNvPr>
          <p:cNvSpPr txBox="1"/>
          <p:nvPr/>
        </p:nvSpPr>
        <p:spPr>
          <a:xfrm>
            <a:off x="184416" y="625176"/>
            <a:ext cx="8639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b="1" dirty="0">
                <a:solidFill>
                  <a:srgbClr val="006CB5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EN QUÉ CONSISTE</a:t>
            </a:r>
            <a:endParaRPr lang="es-PE" sz="3200" dirty="0">
              <a:solidFill>
                <a:srgbClr val="006CB5"/>
              </a:solidFill>
              <a:latin typeface="Futura LT Pro Book" panose="020B0802020204020204" pitchFamily="34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73"/>
          <p:cNvSpPr txBox="1">
            <a:spLocks noGrp="1"/>
          </p:cNvSpPr>
          <p:nvPr>
            <p:ph type="body" idx="1"/>
          </p:nvPr>
        </p:nvSpPr>
        <p:spPr>
          <a:xfrm>
            <a:off x="479425" y="1360558"/>
            <a:ext cx="8229600" cy="3337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s-PE" sz="1400" b="1" dirty="0">
                <a:latin typeface="Lato"/>
                <a:ea typeface="Lato"/>
                <a:cs typeface="Lato"/>
                <a:sym typeface="Lato"/>
              </a:rPr>
              <a:t>Prototipar siempre con un objetivo y construir hacia este, no más allá.</a:t>
            </a:r>
            <a:endParaRPr sz="1400" dirty="0"/>
          </a:p>
          <a:p>
            <a:pPr marL="0" lvl="0" indent="0" algn="l" rtl="0">
              <a:spcBef>
                <a:spcPts val="295"/>
              </a:spcBef>
              <a:spcAft>
                <a:spcPts val="0"/>
              </a:spcAft>
              <a:buSzPts val="1475"/>
              <a:buNone/>
            </a:pPr>
            <a:endParaRPr sz="1400" dirty="0"/>
          </a:p>
        </p:txBody>
      </p:sp>
      <p:pic>
        <p:nvPicPr>
          <p:cNvPr id="788" name="Google Shape;788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1560" y="1988229"/>
            <a:ext cx="3888432" cy="2404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p7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1426" y="1685775"/>
            <a:ext cx="2188175" cy="31785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Straight Connector 12">
            <a:extLst>
              <a:ext uri="{FF2B5EF4-FFF2-40B4-BE49-F238E27FC236}">
                <a16:creationId xmlns:a16="http://schemas.microsoft.com/office/drawing/2014/main" id="{1D396906-432E-4ABF-8D4F-145B597437A5}"/>
              </a:ext>
            </a:extLst>
          </p:cNvPr>
          <p:cNvCxnSpPr>
            <a:cxnSpLocks/>
          </p:cNvCxnSpPr>
          <p:nvPr/>
        </p:nvCxnSpPr>
        <p:spPr>
          <a:xfrm>
            <a:off x="0" y="1284358"/>
            <a:ext cx="9144000" cy="0"/>
          </a:xfrm>
          <a:prstGeom prst="line">
            <a:avLst/>
          </a:prstGeom>
          <a:ln w="25400">
            <a:solidFill>
              <a:srgbClr val="52AE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CE574C0-1F79-42DC-8C39-11900EBF34AE}"/>
              </a:ext>
            </a:extLst>
          </p:cNvPr>
          <p:cNvSpPr txBox="1"/>
          <p:nvPr/>
        </p:nvSpPr>
        <p:spPr>
          <a:xfrm>
            <a:off x="184416" y="625176"/>
            <a:ext cx="8639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b="1" dirty="0">
                <a:solidFill>
                  <a:srgbClr val="53AD32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EN QUÉ CONSISTE</a:t>
            </a:r>
            <a:endParaRPr lang="es-PE" sz="3200" dirty="0">
              <a:solidFill>
                <a:srgbClr val="53AD32"/>
              </a:solidFill>
              <a:latin typeface="Futura LT Pro Book" panose="020B0802020204020204" pitchFamily="34" charset="0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74"/>
          <p:cNvSpPr txBox="1">
            <a:spLocks noGrp="1"/>
          </p:cNvSpPr>
          <p:nvPr>
            <p:ph type="body" idx="1"/>
          </p:nvPr>
        </p:nvSpPr>
        <p:spPr>
          <a:xfrm>
            <a:off x="611560" y="1951596"/>
            <a:ext cx="8229600" cy="274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s-PE" sz="1400" b="1" dirty="0">
                <a:latin typeface="Lato"/>
                <a:ea typeface="Lato"/>
                <a:cs typeface="Lato"/>
                <a:sym typeface="Lato"/>
              </a:rPr>
              <a:t>PROTOTIPAR PARA….</a:t>
            </a:r>
            <a:endParaRPr sz="1400" dirty="0"/>
          </a:p>
          <a:p>
            <a:pPr marL="0" lvl="0" indent="0" algn="just" rtl="0">
              <a:spcBef>
                <a:spcPts val="320"/>
              </a:spcBef>
              <a:spcAft>
                <a:spcPts val="0"/>
              </a:spcAft>
              <a:buSzPts val="1600"/>
              <a:buNone/>
            </a:pPr>
            <a:endParaRPr sz="1400" b="1" dirty="0">
              <a:latin typeface="Lato"/>
              <a:ea typeface="Lato"/>
              <a:cs typeface="Lato"/>
              <a:sym typeface="Lato"/>
            </a:endParaRPr>
          </a:p>
          <a:p>
            <a:pPr marL="342900" lvl="0" indent="-342900" algn="just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Char char="▪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Experimentar</a:t>
            </a:r>
            <a:endParaRPr sz="1400" dirty="0"/>
          </a:p>
          <a:p>
            <a:pPr marL="342900" lvl="0" indent="-342900" algn="just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Char char="▪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Explorar</a:t>
            </a:r>
            <a:endParaRPr sz="1400" dirty="0">
              <a:latin typeface="Lato"/>
              <a:ea typeface="Lato"/>
              <a:cs typeface="Lato"/>
              <a:sym typeface="Lato"/>
            </a:endParaRPr>
          </a:p>
          <a:p>
            <a:pPr marL="342900" lvl="0" indent="-342900" algn="just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Char char="▪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Validar</a:t>
            </a:r>
            <a:endParaRPr sz="1400" dirty="0">
              <a:latin typeface="Lato"/>
              <a:ea typeface="Lato"/>
              <a:cs typeface="Lato"/>
              <a:sym typeface="Lato"/>
            </a:endParaRPr>
          </a:p>
          <a:p>
            <a:pPr marL="342900" lvl="0" indent="-342900" algn="just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Char char="▪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Demonstrar</a:t>
            </a:r>
            <a:endParaRPr sz="1400" dirty="0">
              <a:latin typeface="Lato"/>
              <a:ea typeface="Lato"/>
              <a:cs typeface="Lato"/>
              <a:sym typeface="Lato"/>
            </a:endParaRPr>
          </a:p>
          <a:p>
            <a:pPr marL="342900" lvl="0" indent="-342900" algn="just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Char char="▪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Comunicar</a:t>
            </a:r>
            <a:endParaRPr sz="1400" dirty="0">
              <a:latin typeface="Lato"/>
              <a:ea typeface="Lato"/>
              <a:cs typeface="Lato"/>
              <a:sym typeface="Lato"/>
            </a:endParaRPr>
          </a:p>
          <a:p>
            <a:pPr marL="342900" lvl="0" indent="-342900" algn="just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Char char="▪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Persuadir</a:t>
            </a:r>
            <a:endParaRPr sz="1400" dirty="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96" name="Google Shape;796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67658" y="1579874"/>
            <a:ext cx="4121150" cy="27421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Straight Connector 12">
            <a:extLst>
              <a:ext uri="{FF2B5EF4-FFF2-40B4-BE49-F238E27FC236}">
                <a16:creationId xmlns:a16="http://schemas.microsoft.com/office/drawing/2014/main" id="{BB96478C-0984-4643-B055-E11F1B196F44}"/>
              </a:ext>
            </a:extLst>
          </p:cNvPr>
          <p:cNvCxnSpPr>
            <a:cxnSpLocks/>
          </p:cNvCxnSpPr>
          <p:nvPr/>
        </p:nvCxnSpPr>
        <p:spPr>
          <a:xfrm>
            <a:off x="0" y="1360558"/>
            <a:ext cx="9144000" cy="0"/>
          </a:xfrm>
          <a:prstGeom prst="line">
            <a:avLst/>
          </a:prstGeom>
          <a:ln w="25400">
            <a:solidFill>
              <a:srgbClr val="006C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FCBF134B-34E8-4E32-9105-A835A3683995}"/>
              </a:ext>
            </a:extLst>
          </p:cNvPr>
          <p:cNvSpPr txBox="1"/>
          <p:nvPr/>
        </p:nvSpPr>
        <p:spPr>
          <a:xfrm>
            <a:off x="184416" y="625176"/>
            <a:ext cx="8639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b="1" dirty="0">
                <a:solidFill>
                  <a:srgbClr val="006CB5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EN QUÉ CONSISTE</a:t>
            </a:r>
            <a:endParaRPr lang="es-PE" sz="3200" dirty="0">
              <a:solidFill>
                <a:srgbClr val="006CB5"/>
              </a:solidFill>
              <a:latin typeface="Futura LT Pro Book" panose="020B0802020204020204" pitchFamily="34" charset="0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75"/>
          <p:cNvSpPr txBox="1">
            <a:spLocks noGrp="1"/>
          </p:cNvSpPr>
          <p:nvPr>
            <p:ph type="body" idx="1"/>
          </p:nvPr>
        </p:nvSpPr>
        <p:spPr>
          <a:xfrm>
            <a:off x="611560" y="1767840"/>
            <a:ext cx="8229600" cy="2930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Determinar que los usuarios tienen una necesidad/oportunidad para hacer algo diferente</a:t>
            </a:r>
            <a:endParaRPr sz="1400" dirty="0"/>
          </a:p>
          <a:p>
            <a:pPr marL="342900" lvl="0" indent="-342900" algn="just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Font typeface="Arial"/>
              <a:buChar char="•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¿Cómo encuentran el producto/servicio?</a:t>
            </a:r>
            <a:endParaRPr sz="1400" dirty="0"/>
          </a:p>
          <a:p>
            <a:pPr marL="342900" lvl="0" indent="-342900" algn="just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Font typeface="Arial"/>
              <a:buChar char="•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¿Cómo lo analizan?</a:t>
            </a:r>
            <a:endParaRPr sz="1400" dirty="0"/>
          </a:p>
          <a:p>
            <a:pPr marL="342900" lvl="0" indent="-342900" algn="just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Font typeface="Arial"/>
              <a:buChar char="•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¿Cómo lo adquieren?</a:t>
            </a:r>
            <a:endParaRPr sz="1400" dirty="0"/>
          </a:p>
          <a:p>
            <a:pPr marL="342900" lvl="0" indent="-342900" algn="just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Font typeface="Arial"/>
              <a:buChar char="•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¿Cómo lo utilizan?</a:t>
            </a:r>
            <a:endParaRPr sz="1400" dirty="0"/>
          </a:p>
          <a:p>
            <a:pPr marL="342900" lvl="0" indent="-342900" algn="just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Font typeface="Arial"/>
              <a:buChar char="•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Determinar el valor generado con el producto/servicio</a:t>
            </a:r>
            <a:endParaRPr sz="1400" dirty="0"/>
          </a:p>
          <a:p>
            <a:pPr marL="342900" lvl="0" indent="-342900" algn="just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Font typeface="Arial"/>
              <a:buChar char="•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¿Cómo pagan por el producto?</a:t>
            </a:r>
            <a:endParaRPr sz="1400" dirty="0"/>
          </a:p>
          <a:p>
            <a:pPr marL="342900" lvl="0" indent="-342900" algn="just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Font typeface="Arial"/>
              <a:buChar char="•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¿Cómo compran más?</a:t>
            </a:r>
            <a:endParaRPr sz="1400" dirty="0"/>
          </a:p>
          <a:p>
            <a:pPr marL="342900" lvl="0" indent="-342900" algn="just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Font typeface="Arial"/>
              <a:buChar char="•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Generar conciencia positiva sobre el producto/servicio</a:t>
            </a:r>
            <a:endParaRPr sz="1400" dirty="0"/>
          </a:p>
        </p:txBody>
      </p:sp>
      <p:cxnSp>
        <p:nvCxnSpPr>
          <p:cNvPr id="4" name="Straight Connector 12">
            <a:extLst>
              <a:ext uri="{FF2B5EF4-FFF2-40B4-BE49-F238E27FC236}">
                <a16:creationId xmlns:a16="http://schemas.microsoft.com/office/drawing/2014/main" id="{B1E6D334-BB5B-4F04-9BB8-B31C0D96B3C9}"/>
              </a:ext>
            </a:extLst>
          </p:cNvPr>
          <p:cNvCxnSpPr>
            <a:cxnSpLocks/>
          </p:cNvCxnSpPr>
          <p:nvPr/>
        </p:nvCxnSpPr>
        <p:spPr>
          <a:xfrm>
            <a:off x="-11430" y="1447221"/>
            <a:ext cx="9144000" cy="0"/>
          </a:xfrm>
          <a:prstGeom prst="line">
            <a:avLst/>
          </a:prstGeom>
          <a:ln w="25400">
            <a:solidFill>
              <a:srgbClr val="52AE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1E8D7883-4A5B-42C0-BEA1-C373D72D4709}"/>
              </a:ext>
            </a:extLst>
          </p:cNvPr>
          <p:cNvSpPr txBox="1"/>
          <p:nvPr/>
        </p:nvSpPr>
        <p:spPr>
          <a:xfrm>
            <a:off x="133668" y="782780"/>
            <a:ext cx="8694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b="1" dirty="0">
                <a:solidFill>
                  <a:srgbClr val="53AD32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TRAZAR EL CICLO DE VIDA</a:t>
            </a:r>
            <a:endParaRPr lang="es-PE" sz="3200" dirty="0">
              <a:solidFill>
                <a:srgbClr val="53AD32"/>
              </a:solidFill>
              <a:latin typeface="Futura LT Pro Book" panose="020B0802020204020204" pitchFamily="34" charset="0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76"/>
          <p:cNvSpPr txBox="1">
            <a:spLocks noGrp="1"/>
          </p:cNvSpPr>
          <p:nvPr>
            <p:ph type="body" idx="1"/>
          </p:nvPr>
        </p:nvSpPr>
        <p:spPr>
          <a:xfrm>
            <a:off x="479425" y="1360558"/>
            <a:ext cx="8229600" cy="3337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s-PE" sz="1600" b="1">
                <a:latin typeface="Lato"/>
                <a:ea typeface="Lato"/>
                <a:cs typeface="Lato"/>
                <a:sym typeface="Lato"/>
              </a:rPr>
              <a:t>Algunas técnicas de prototipado de productos y servicios…</a:t>
            </a:r>
            <a:endParaRPr/>
          </a:p>
        </p:txBody>
      </p:sp>
      <p:pic>
        <p:nvPicPr>
          <p:cNvPr id="809" name="Google Shape;809;p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44008" y="1880815"/>
            <a:ext cx="3927709" cy="29616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12">
            <a:extLst>
              <a:ext uri="{FF2B5EF4-FFF2-40B4-BE49-F238E27FC236}">
                <a16:creationId xmlns:a16="http://schemas.microsoft.com/office/drawing/2014/main" id="{A3A65F14-2CE8-4B27-8FE1-F62F5D399D78}"/>
              </a:ext>
            </a:extLst>
          </p:cNvPr>
          <p:cNvCxnSpPr>
            <a:cxnSpLocks/>
          </p:cNvCxnSpPr>
          <p:nvPr/>
        </p:nvCxnSpPr>
        <p:spPr>
          <a:xfrm>
            <a:off x="0" y="1146113"/>
            <a:ext cx="9144000" cy="0"/>
          </a:xfrm>
          <a:prstGeom prst="line">
            <a:avLst/>
          </a:prstGeom>
          <a:ln w="25400">
            <a:solidFill>
              <a:srgbClr val="006C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92BB1095-D578-4384-9837-45D05749F49B}"/>
              </a:ext>
            </a:extLst>
          </p:cNvPr>
          <p:cNvSpPr txBox="1"/>
          <p:nvPr/>
        </p:nvSpPr>
        <p:spPr>
          <a:xfrm>
            <a:off x="184416" y="488016"/>
            <a:ext cx="3572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dirty="0">
                <a:solidFill>
                  <a:srgbClr val="006CB5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HERRAMIENTAS</a:t>
            </a:r>
            <a:endParaRPr lang="es-PE" sz="3200" dirty="0">
              <a:solidFill>
                <a:srgbClr val="006CB5"/>
              </a:solidFill>
              <a:latin typeface="Futura LT Pro Book" panose="020B0802020204020204" pitchFamily="34" charset="0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77"/>
          <p:cNvSpPr txBox="1">
            <a:spLocks noGrp="1"/>
          </p:cNvSpPr>
          <p:nvPr>
            <p:ph type="body" idx="1"/>
          </p:nvPr>
        </p:nvSpPr>
        <p:spPr>
          <a:xfrm>
            <a:off x="479425" y="2133600"/>
            <a:ext cx="8229600" cy="2564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s-PE" sz="1400" b="1" dirty="0">
                <a:latin typeface="Lato"/>
                <a:ea typeface="Lato"/>
                <a:cs typeface="Lato"/>
                <a:sym typeface="Lato"/>
              </a:rPr>
              <a:t>TITULARES DEL FUTURO</a:t>
            </a:r>
            <a:endParaRPr sz="1400" dirty="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SzPts val="1600"/>
              <a:buNone/>
            </a:pPr>
            <a:endParaRPr sz="1400" b="1" dirty="0">
              <a:latin typeface="Lato"/>
              <a:ea typeface="Lato"/>
              <a:cs typeface="Lato"/>
              <a:sym typeface="Lato"/>
            </a:endParaRPr>
          </a:p>
          <a:p>
            <a:pPr marL="337185" lvl="1" indent="0" algn="l" rtl="0">
              <a:spcBef>
                <a:spcPts val="320"/>
              </a:spcBef>
              <a:spcAft>
                <a:spcPts val="0"/>
              </a:spcAft>
              <a:buSzPts val="1600"/>
              <a:buFont typeface="Lato"/>
              <a:buNone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PROPÓSITO</a:t>
            </a:r>
            <a:endParaRPr sz="1400"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Font typeface="Lato"/>
              <a:buChar char="•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Contrastar mensaje</a:t>
            </a:r>
            <a:endParaRPr sz="1400"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Font typeface="Lato"/>
              <a:buChar char="•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Impacto deseado</a:t>
            </a:r>
            <a:endParaRPr sz="1400"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Font typeface="Lato"/>
              <a:buChar char="•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Propuesta de valor básica</a:t>
            </a:r>
            <a:endParaRPr sz="1400" dirty="0"/>
          </a:p>
        </p:txBody>
      </p:sp>
      <p:pic>
        <p:nvPicPr>
          <p:cNvPr id="816" name="Google Shape;816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07669" y="1847313"/>
            <a:ext cx="3904709" cy="23643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12">
            <a:extLst>
              <a:ext uri="{FF2B5EF4-FFF2-40B4-BE49-F238E27FC236}">
                <a16:creationId xmlns:a16="http://schemas.microsoft.com/office/drawing/2014/main" id="{77C98E7B-D139-4FFA-8560-4EBD4389D00B}"/>
              </a:ext>
            </a:extLst>
          </p:cNvPr>
          <p:cNvCxnSpPr>
            <a:cxnSpLocks/>
          </p:cNvCxnSpPr>
          <p:nvPr/>
        </p:nvCxnSpPr>
        <p:spPr>
          <a:xfrm>
            <a:off x="0" y="1072791"/>
            <a:ext cx="9144000" cy="0"/>
          </a:xfrm>
          <a:prstGeom prst="line">
            <a:avLst/>
          </a:prstGeom>
          <a:ln w="25400">
            <a:solidFill>
              <a:srgbClr val="52AE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ACA25D1B-C3E7-4510-B4A8-C73D41055E5A}"/>
              </a:ext>
            </a:extLst>
          </p:cNvPr>
          <p:cNvSpPr txBox="1"/>
          <p:nvPr/>
        </p:nvSpPr>
        <p:spPr>
          <a:xfrm>
            <a:off x="184416" y="488016"/>
            <a:ext cx="3572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dirty="0">
                <a:solidFill>
                  <a:srgbClr val="53AD32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HERRAMIENTAS</a:t>
            </a:r>
            <a:endParaRPr lang="es-PE" sz="3200" dirty="0">
              <a:solidFill>
                <a:srgbClr val="53AD32"/>
              </a:solidFill>
              <a:latin typeface="Futura LT Pro Book" panose="020B0802020204020204" pitchFamily="34" charset="0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78"/>
          <p:cNvSpPr txBox="1">
            <a:spLocks noGrp="1"/>
          </p:cNvSpPr>
          <p:nvPr>
            <p:ph type="body" idx="1"/>
          </p:nvPr>
        </p:nvSpPr>
        <p:spPr>
          <a:xfrm>
            <a:off x="683568" y="1592783"/>
            <a:ext cx="9205143" cy="3337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s-PE" sz="1400" b="1" dirty="0">
                <a:latin typeface="Lato"/>
                <a:ea typeface="Lato"/>
                <a:cs typeface="Lato"/>
                <a:sym typeface="Lato"/>
              </a:rPr>
              <a:t>ANUNCIOS</a:t>
            </a:r>
            <a:endParaRPr sz="1400" dirty="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SzPts val="1600"/>
              <a:buNone/>
            </a:pPr>
            <a:r>
              <a:rPr lang="es-PE" sz="1400" b="1" dirty="0">
                <a:latin typeface="Lato"/>
                <a:ea typeface="Lato"/>
                <a:cs typeface="Lato"/>
                <a:sym typeface="Lato"/>
              </a:rPr>
              <a:t>FALSOS</a:t>
            </a:r>
            <a:endParaRPr sz="1400" dirty="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SzPts val="1600"/>
              <a:buNone/>
            </a:pPr>
            <a:endParaRPr sz="1400" dirty="0">
              <a:latin typeface="Lato"/>
              <a:ea typeface="Lato"/>
              <a:cs typeface="Lato"/>
              <a:sym typeface="Lato"/>
            </a:endParaRPr>
          </a:p>
          <a:p>
            <a:pPr marL="337185" lvl="1" indent="0" algn="l" rtl="0">
              <a:spcBef>
                <a:spcPts val="320"/>
              </a:spcBef>
              <a:spcAft>
                <a:spcPts val="0"/>
              </a:spcAft>
              <a:buSzPts val="1600"/>
              <a:buFont typeface="Lato"/>
              <a:buNone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PROPÓSITO</a:t>
            </a:r>
            <a:endParaRPr sz="1400"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Font typeface="Lato"/>
              <a:buChar char="•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Contrastar mensaje</a:t>
            </a:r>
            <a:endParaRPr sz="1400"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Font typeface="Lato"/>
              <a:buChar char="•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Impacto deseado</a:t>
            </a:r>
            <a:endParaRPr sz="1400"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rgbClr val="3FB512"/>
              </a:buClr>
              <a:buSzPts val="1600"/>
              <a:buFont typeface="Lato"/>
              <a:buChar char="•"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Propuesta de valor básica</a:t>
            </a:r>
            <a:endParaRPr sz="1400" dirty="0"/>
          </a:p>
        </p:txBody>
      </p:sp>
      <p:pic>
        <p:nvPicPr>
          <p:cNvPr id="823" name="Google Shape;823;p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44008" y="1628030"/>
            <a:ext cx="3549736" cy="251250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12">
            <a:extLst>
              <a:ext uri="{FF2B5EF4-FFF2-40B4-BE49-F238E27FC236}">
                <a16:creationId xmlns:a16="http://schemas.microsoft.com/office/drawing/2014/main" id="{00E5D5B8-C9EB-490D-A2D1-6FBE6FCBD4A4}"/>
              </a:ext>
            </a:extLst>
          </p:cNvPr>
          <p:cNvCxnSpPr>
            <a:cxnSpLocks/>
          </p:cNvCxnSpPr>
          <p:nvPr/>
        </p:nvCxnSpPr>
        <p:spPr>
          <a:xfrm>
            <a:off x="0" y="1146113"/>
            <a:ext cx="9144000" cy="0"/>
          </a:xfrm>
          <a:prstGeom prst="line">
            <a:avLst/>
          </a:prstGeom>
          <a:ln w="25400">
            <a:solidFill>
              <a:srgbClr val="006C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B1B0D8B0-DC32-4201-827C-91F83C1F90CC}"/>
              </a:ext>
            </a:extLst>
          </p:cNvPr>
          <p:cNvSpPr txBox="1"/>
          <p:nvPr/>
        </p:nvSpPr>
        <p:spPr>
          <a:xfrm>
            <a:off x="184416" y="488016"/>
            <a:ext cx="3572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dirty="0">
                <a:solidFill>
                  <a:srgbClr val="006CB5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HERRAMIENTAS</a:t>
            </a:r>
            <a:endParaRPr lang="es-PE" sz="3200" dirty="0">
              <a:solidFill>
                <a:srgbClr val="006CB5"/>
              </a:solidFill>
              <a:latin typeface="Futura LT Pro Book" panose="020B0802020204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7"/>
          <p:cNvSpPr txBox="1">
            <a:spLocks noGrp="1"/>
          </p:cNvSpPr>
          <p:nvPr>
            <p:ph type="sldNum" idx="12"/>
          </p:nvPr>
        </p:nvSpPr>
        <p:spPr>
          <a:xfrm>
            <a:off x="8534401" y="5729287"/>
            <a:ext cx="587375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None/>
            </a:pPr>
            <a:fld id="{00000000-1234-1234-1234-123412341234}" type="slidenum">
              <a:rPr lang="es-PE" sz="12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8</a:t>
            </a:fld>
            <a:endParaRPr sz="12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257" name="Google Shape;257;p7"/>
          <p:cNvGrpSpPr/>
          <p:nvPr/>
        </p:nvGrpSpPr>
        <p:grpSpPr>
          <a:xfrm>
            <a:off x="401376" y="1734039"/>
            <a:ext cx="8629279" cy="2894447"/>
            <a:chOff x="5840" y="429288"/>
            <a:chExt cx="8629279" cy="2894447"/>
          </a:xfrm>
        </p:grpSpPr>
        <p:sp>
          <p:nvSpPr>
            <p:cNvPr id="258" name="Google Shape;258;p7"/>
            <p:cNvSpPr/>
            <p:nvPr/>
          </p:nvSpPr>
          <p:spPr>
            <a:xfrm>
              <a:off x="5840" y="429288"/>
              <a:ext cx="2522471" cy="1882971"/>
            </a:xfrm>
            <a:prstGeom prst="round2SameRect">
              <a:avLst>
                <a:gd name="adj1" fmla="val 8000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7"/>
            <p:cNvSpPr txBox="1"/>
            <p:nvPr/>
          </p:nvSpPr>
          <p:spPr>
            <a:xfrm>
              <a:off x="49960" y="473408"/>
              <a:ext cx="2434231" cy="18388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25" tIns="45700" rIns="15225" bIns="15225" anchor="t" anchorCtr="0">
              <a:noAutofit/>
            </a:bodyPr>
            <a:lstStyle/>
            <a:p>
              <a:pPr marL="114300" marR="0" lvl="1" indent="-114300" algn="just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72A5"/>
                </a:buClr>
                <a:buSzPts val="1200"/>
                <a:buFont typeface="Lato"/>
                <a:buChar char="•"/>
              </a:pPr>
              <a:r>
                <a:rPr lang="es-PE" b="0" i="0" u="none" strike="noStrike" cap="none" dirty="0">
                  <a:solidFill>
                    <a:srgbClr val="4372A5"/>
                  </a:solidFill>
                  <a:latin typeface="Lato"/>
                  <a:ea typeface="Lato"/>
                  <a:cs typeface="Lato"/>
                  <a:sym typeface="Lato"/>
                </a:rPr>
                <a:t>Antes: se llamaba </a:t>
              </a:r>
              <a:r>
                <a:rPr lang="es-PE" b="0" i="0" u="none" strike="noStrike" cap="none" dirty="0" err="1">
                  <a:solidFill>
                    <a:srgbClr val="4372A5"/>
                  </a:solidFill>
                  <a:latin typeface="Lato"/>
                  <a:ea typeface="Lato"/>
                  <a:cs typeface="Lato"/>
                  <a:sym typeface="Lato"/>
                </a:rPr>
                <a:t>Confinity</a:t>
              </a:r>
              <a:r>
                <a:rPr lang="es-PE" b="0" i="0" u="none" strike="noStrike" cap="none" dirty="0">
                  <a:solidFill>
                    <a:srgbClr val="4372A5"/>
                  </a:solidFill>
                  <a:latin typeface="Lato"/>
                  <a:ea typeface="Lato"/>
                  <a:cs typeface="Lato"/>
                  <a:sym typeface="Lato"/>
                </a:rPr>
                <a:t>, desarrollaba software de criptografía diseñado para el intercambio de dinero entre las Palm </a:t>
              </a:r>
              <a:r>
                <a:rPr lang="es-PE" b="0" i="0" u="none" strike="noStrike" cap="none" dirty="0" err="1">
                  <a:solidFill>
                    <a:srgbClr val="4372A5"/>
                  </a:solidFill>
                  <a:latin typeface="Lato"/>
                  <a:ea typeface="Lato"/>
                  <a:cs typeface="Lato"/>
                  <a:sym typeface="Lato"/>
                </a:rPr>
                <a:t>Pilot</a:t>
              </a:r>
              <a:r>
                <a:rPr lang="es-PE" b="0" i="0" u="none" strike="noStrike" cap="none" dirty="0">
                  <a:solidFill>
                    <a:srgbClr val="4372A5"/>
                  </a:solidFill>
                  <a:latin typeface="Lato"/>
                  <a:ea typeface="Lato"/>
                  <a:cs typeface="Lato"/>
                  <a:sym typeface="Lato"/>
                </a:rPr>
                <a:t>. No funcionó bien pero identificó la oportunidad que había en pagos online</a:t>
              </a:r>
              <a:endParaRPr b="0" i="0" u="none" strike="noStrike" cap="none" dirty="0">
                <a:solidFill>
                  <a:srgbClr val="4372A5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114300" marR="0" lvl="1" indent="-114300" algn="just" rtl="0">
                <a:lnSpc>
                  <a:spcPct val="90000"/>
                </a:lnSpc>
                <a:spcBef>
                  <a:spcPts val="180"/>
                </a:spcBef>
                <a:spcAft>
                  <a:spcPts val="0"/>
                </a:spcAft>
                <a:buClr>
                  <a:srgbClr val="4372A5"/>
                </a:buClr>
                <a:buSzPts val="1200"/>
                <a:buFont typeface="Lato"/>
                <a:buChar char="•"/>
              </a:pPr>
              <a:r>
                <a:rPr lang="es-PE" b="0" i="0" u="none" strike="noStrike" cap="none" dirty="0">
                  <a:solidFill>
                    <a:srgbClr val="4372A5"/>
                  </a:solidFill>
                  <a:latin typeface="Lato"/>
                  <a:ea typeface="Lato"/>
                  <a:cs typeface="Lato"/>
                  <a:sym typeface="Lato"/>
                </a:rPr>
                <a:t>Ahora: una de las marcas de referencia para el pago online</a:t>
              </a:r>
              <a:endParaRPr b="0" i="0" u="none" strike="noStrike" cap="none" dirty="0">
                <a:solidFill>
                  <a:srgbClr val="4372A5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60" name="Google Shape;260;p7"/>
            <p:cNvSpPr/>
            <p:nvPr/>
          </p:nvSpPr>
          <p:spPr>
            <a:xfrm>
              <a:off x="5840" y="2312260"/>
              <a:ext cx="2522471" cy="809677"/>
            </a:xfrm>
            <a:prstGeom prst="rect">
              <a:avLst/>
            </a:prstGeom>
            <a:solidFill>
              <a:schemeClr val="accen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7"/>
            <p:cNvSpPr txBox="1"/>
            <p:nvPr/>
          </p:nvSpPr>
          <p:spPr>
            <a:xfrm>
              <a:off x="5840" y="2312260"/>
              <a:ext cx="1776388" cy="8096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50" tIns="0" rIns="45700" bIns="0" anchor="ctr" anchorCtr="0">
              <a:noAutofit/>
            </a:bodyPr>
            <a:lstStyle/>
            <a:p>
              <a:pPr marL="0" marR="0" lvl="0" indent="0" algn="just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PE" sz="3600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Paypal</a:t>
              </a:r>
              <a:endParaRPr sz="36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62" name="Google Shape;262;p7"/>
            <p:cNvSpPr/>
            <p:nvPr/>
          </p:nvSpPr>
          <p:spPr>
            <a:xfrm>
              <a:off x="1853585" y="2440870"/>
              <a:ext cx="882865" cy="882865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 w="25400" cap="flat" cmpd="sng">
              <a:solidFill>
                <a:srgbClr val="DDEBCA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7"/>
            <p:cNvSpPr/>
            <p:nvPr/>
          </p:nvSpPr>
          <p:spPr>
            <a:xfrm>
              <a:off x="2955174" y="429288"/>
              <a:ext cx="2522471" cy="1882971"/>
            </a:xfrm>
            <a:prstGeom prst="round2SameRect">
              <a:avLst>
                <a:gd name="adj1" fmla="val 8000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7"/>
            <p:cNvSpPr txBox="1"/>
            <p:nvPr/>
          </p:nvSpPr>
          <p:spPr>
            <a:xfrm>
              <a:off x="2999294" y="473408"/>
              <a:ext cx="2434231" cy="18388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775" tIns="53325" rIns="17775" bIns="17775" anchor="t" anchorCtr="0">
              <a:noAutofit/>
            </a:bodyPr>
            <a:lstStyle/>
            <a:p>
              <a:pPr marL="114300" marR="0" lvl="1" indent="-114300" algn="just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72A5"/>
                </a:buClr>
                <a:buSzPts val="1400"/>
                <a:buFont typeface="Lato"/>
                <a:buChar char="•"/>
              </a:pPr>
              <a:r>
                <a:rPr lang="es-PE" b="0" i="0" u="none" strike="noStrike" cap="none">
                  <a:solidFill>
                    <a:srgbClr val="4372A5"/>
                  </a:solidFill>
                  <a:latin typeface="Lato"/>
                  <a:ea typeface="Lato"/>
                  <a:cs typeface="Lato"/>
                  <a:sym typeface="Lato"/>
                </a:rPr>
                <a:t>Antes: Denominado Odeo, un servicio que giraba en torno a contenidos de podcasting personal y compartir archivos de audio</a:t>
              </a:r>
              <a:endParaRPr b="0" i="0" u="none" strike="noStrike" cap="none">
                <a:solidFill>
                  <a:srgbClr val="4372A5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114300" marR="0" lvl="1" indent="-114300" algn="just" rtl="0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rgbClr val="4372A5"/>
                </a:buClr>
                <a:buSzPts val="1400"/>
                <a:buFont typeface="Lato"/>
                <a:buChar char="•"/>
              </a:pPr>
              <a:r>
                <a:rPr lang="es-PE" b="0" i="0" u="none" strike="noStrike" cap="none">
                  <a:solidFill>
                    <a:srgbClr val="4372A5"/>
                  </a:solidFill>
                  <a:latin typeface="Lato"/>
                  <a:ea typeface="Lato"/>
                  <a:cs typeface="Lato"/>
                  <a:sym typeface="Lato"/>
                </a:rPr>
                <a:t>Ahora: Es Twitter. Permite compartir mensajes de hasta 140 caracteres</a:t>
              </a:r>
              <a:endParaRPr b="0" i="0" u="none" strike="noStrike" cap="none">
                <a:solidFill>
                  <a:srgbClr val="4372A5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65" name="Google Shape;265;p7"/>
            <p:cNvSpPr/>
            <p:nvPr/>
          </p:nvSpPr>
          <p:spPr>
            <a:xfrm>
              <a:off x="2955174" y="2312260"/>
              <a:ext cx="2522471" cy="809677"/>
            </a:xfrm>
            <a:prstGeom prst="rect">
              <a:avLst/>
            </a:prstGeom>
            <a:solidFill>
              <a:schemeClr val="accen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7"/>
            <p:cNvSpPr txBox="1"/>
            <p:nvPr/>
          </p:nvSpPr>
          <p:spPr>
            <a:xfrm>
              <a:off x="2955174" y="2312260"/>
              <a:ext cx="1776388" cy="8096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50" tIns="0" rIns="45700" bIns="0" anchor="ctr" anchorCtr="0">
              <a:noAutofit/>
            </a:bodyPr>
            <a:lstStyle/>
            <a:p>
              <a:pPr marL="0" marR="0" lvl="0" indent="0" algn="just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PE" sz="360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Twitter</a:t>
              </a:r>
              <a:endParaRPr sz="3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67" name="Google Shape;267;p7"/>
            <p:cNvSpPr/>
            <p:nvPr/>
          </p:nvSpPr>
          <p:spPr>
            <a:xfrm>
              <a:off x="4802920" y="2440870"/>
              <a:ext cx="882865" cy="882865"/>
            </a:xfrm>
            <a:prstGeom prst="ellipse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 w="25400" cap="flat" cmpd="sng">
              <a:solidFill>
                <a:srgbClr val="DDEBCA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7"/>
            <p:cNvSpPr/>
            <p:nvPr/>
          </p:nvSpPr>
          <p:spPr>
            <a:xfrm>
              <a:off x="5904509" y="429288"/>
              <a:ext cx="2522471" cy="1882971"/>
            </a:xfrm>
            <a:prstGeom prst="round2SameRect">
              <a:avLst>
                <a:gd name="adj1" fmla="val 8000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7"/>
            <p:cNvSpPr txBox="1"/>
            <p:nvPr/>
          </p:nvSpPr>
          <p:spPr>
            <a:xfrm>
              <a:off x="5948629" y="473408"/>
              <a:ext cx="2434231" cy="18388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775" tIns="53325" rIns="17775" bIns="17775" anchor="t" anchorCtr="0">
              <a:noAutofit/>
            </a:bodyPr>
            <a:lstStyle/>
            <a:p>
              <a:pPr marL="114300" marR="0" lvl="1" indent="-114300" algn="just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72A5"/>
                </a:buClr>
                <a:buSzPts val="1400"/>
                <a:buFont typeface="Lato"/>
                <a:buChar char="•"/>
              </a:pPr>
              <a:r>
                <a:rPr lang="es-PE" b="0" i="0" u="none" strike="noStrike" cap="none">
                  <a:solidFill>
                    <a:srgbClr val="4372A5"/>
                  </a:solidFill>
                  <a:latin typeface="Lato"/>
                  <a:ea typeface="Lato"/>
                  <a:cs typeface="Lato"/>
                  <a:sym typeface="Lato"/>
                </a:rPr>
                <a:t>Antes: Juego de rol multijugador, llamado Neverending</a:t>
              </a:r>
              <a:endParaRPr b="0" i="0" u="none" strike="noStrike" cap="none">
                <a:solidFill>
                  <a:srgbClr val="4372A5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114300" marR="0" lvl="1" indent="-114300" algn="just" rtl="0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rgbClr val="4372A5"/>
                </a:buClr>
                <a:buSzPts val="1400"/>
                <a:buFont typeface="Lato"/>
                <a:buChar char="•"/>
              </a:pPr>
              <a:r>
                <a:rPr lang="es-PE" b="0" i="0" u="none" strike="noStrike" cap="none">
                  <a:solidFill>
                    <a:srgbClr val="4372A5"/>
                  </a:solidFill>
                  <a:latin typeface="Lato"/>
                  <a:ea typeface="Lato"/>
                  <a:cs typeface="Lato"/>
                  <a:sym typeface="Lato"/>
                </a:rPr>
                <a:t>Ahora: conocido site para compartir fotografías online</a:t>
              </a:r>
              <a:endParaRPr b="0" i="0" u="none" strike="noStrike" cap="none">
                <a:solidFill>
                  <a:srgbClr val="4372A5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0" name="Google Shape;270;p7"/>
            <p:cNvSpPr/>
            <p:nvPr/>
          </p:nvSpPr>
          <p:spPr>
            <a:xfrm>
              <a:off x="5904509" y="2312260"/>
              <a:ext cx="2522471" cy="809677"/>
            </a:xfrm>
            <a:prstGeom prst="rect">
              <a:avLst/>
            </a:prstGeom>
            <a:solidFill>
              <a:schemeClr val="accen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7"/>
            <p:cNvSpPr txBox="1"/>
            <p:nvPr/>
          </p:nvSpPr>
          <p:spPr>
            <a:xfrm>
              <a:off x="5904509" y="2312260"/>
              <a:ext cx="1776388" cy="8096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50" tIns="0" rIns="45700" bIns="0" anchor="ctr" anchorCtr="0">
              <a:noAutofit/>
            </a:bodyPr>
            <a:lstStyle/>
            <a:p>
              <a:pPr marL="0" marR="0" lvl="0" indent="0" algn="just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PE" sz="360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Flickr</a:t>
              </a:r>
              <a:endParaRPr sz="3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2" name="Google Shape;272;p7"/>
            <p:cNvSpPr/>
            <p:nvPr/>
          </p:nvSpPr>
          <p:spPr>
            <a:xfrm>
              <a:off x="7752254" y="2440870"/>
              <a:ext cx="882865" cy="882865"/>
            </a:xfrm>
            <a:prstGeom prst="ellipse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 w="25400" cap="flat" cmpd="sng">
              <a:solidFill>
                <a:srgbClr val="DDEBCA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0" name="Straight Connector 12">
            <a:extLst>
              <a:ext uri="{FF2B5EF4-FFF2-40B4-BE49-F238E27FC236}">
                <a16:creationId xmlns:a16="http://schemas.microsoft.com/office/drawing/2014/main" id="{22CA5EC4-A4F2-4828-ABB8-9927B1594A11}"/>
              </a:ext>
            </a:extLst>
          </p:cNvPr>
          <p:cNvCxnSpPr>
            <a:cxnSpLocks/>
          </p:cNvCxnSpPr>
          <p:nvPr/>
        </p:nvCxnSpPr>
        <p:spPr>
          <a:xfrm>
            <a:off x="-11430" y="1447221"/>
            <a:ext cx="9144000" cy="0"/>
          </a:xfrm>
          <a:prstGeom prst="line">
            <a:avLst/>
          </a:prstGeom>
          <a:ln w="25400">
            <a:solidFill>
              <a:srgbClr val="52AE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88BBB4E-D62B-4625-B2B1-5A3585B2142B}"/>
              </a:ext>
            </a:extLst>
          </p:cNvPr>
          <p:cNvSpPr txBox="1"/>
          <p:nvPr/>
        </p:nvSpPr>
        <p:spPr>
          <a:xfrm>
            <a:off x="133668" y="782780"/>
            <a:ext cx="8694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dirty="0">
                <a:solidFill>
                  <a:srgbClr val="53AD32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AGUNOS EJEMPLOS</a:t>
            </a:r>
            <a:endParaRPr lang="es-PE" sz="3200" dirty="0">
              <a:solidFill>
                <a:srgbClr val="53AD32"/>
              </a:solidFill>
              <a:latin typeface="Futura LT Pro Book" panose="020B0802020204020204" pitchFamily="34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79"/>
          <p:cNvSpPr txBox="1">
            <a:spLocks noGrp="1"/>
          </p:cNvSpPr>
          <p:nvPr>
            <p:ph type="body" idx="1"/>
          </p:nvPr>
        </p:nvSpPr>
        <p:spPr>
          <a:xfrm>
            <a:off x="611560" y="1927859"/>
            <a:ext cx="3960440" cy="2802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s-PE" sz="1400" b="1" dirty="0">
                <a:solidFill>
                  <a:srgbClr val="006CB5"/>
                </a:solidFill>
                <a:latin typeface="Lato"/>
                <a:ea typeface="Lato"/>
                <a:cs typeface="Lato"/>
                <a:sym typeface="Lato"/>
              </a:rPr>
              <a:t>STORYBOARDING</a:t>
            </a:r>
            <a:endParaRPr sz="1400" dirty="0">
              <a:solidFill>
                <a:srgbClr val="006CB5"/>
              </a:solidFill>
            </a:endParaRPr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SzPts val="1600"/>
              <a:buNone/>
            </a:pPr>
            <a:endParaRPr sz="1400" dirty="0">
              <a:latin typeface="Lato"/>
              <a:ea typeface="Lato"/>
              <a:cs typeface="Lato"/>
              <a:sym typeface="Lato"/>
            </a:endParaRPr>
          </a:p>
          <a:p>
            <a:pPr marL="337185" lvl="1" indent="0" algn="l" rtl="0">
              <a:spcBef>
                <a:spcPts val="320"/>
              </a:spcBef>
              <a:spcAft>
                <a:spcPts val="0"/>
              </a:spcAft>
              <a:buSzPts val="1600"/>
              <a:buFont typeface="Lato"/>
              <a:buNone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PROPÓSITO</a:t>
            </a:r>
            <a:endParaRPr sz="1400" dirty="0"/>
          </a:p>
          <a:p>
            <a:pPr marL="337185" lvl="1" indent="0" algn="l" rtl="0">
              <a:spcBef>
                <a:spcPts val="320"/>
              </a:spcBef>
              <a:spcAft>
                <a:spcPts val="0"/>
              </a:spcAft>
              <a:buSzPts val="1600"/>
              <a:buFont typeface="Lato"/>
              <a:buNone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Detallar la experiencia de la persona usuaria desde su perspectiva</a:t>
            </a:r>
            <a:endParaRPr sz="1400" dirty="0"/>
          </a:p>
        </p:txBody>
      </p:sp>
      <p:pic>
        <p:nvPicPr>
          <p:cNvPr id="830" name="Google Shape;830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25950" y="1491448"/>
            <a:ext cx="3823678" cy="1253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p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25950" y="2744911"/>
            <a:ext cx="3823678" cy="142703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12">
            <a:extLst>
              <a:ext uri="{FF2B5EF4-FFF2-40B4-BE49-F238E27FC236}">
                <a16:creationId xmlns:a16="http://schemas.microsoft.com/office/drawing/2014/main" id="{7C34F939-2B29-41D8-A3A9-43432809BBA1}"/>
              </a:ext>
            </a:extLst>
          </p:cNvPr>
          <p:cNvCxnSpPr>
            <a:cxnSpLocks/>
          </p:cNvCxnSpPr>
          <p:nvPr/>
        </p:nvCxnSpPr>
        <p:spPr>
          <a:xfrm>
            <a:off x="-64770" y="1072791"/>
            <a:ext cx="9144000" cy="0"/>
          </a:xfrm>
          <a:prstGeom prst="line">
            <a:avLst/>
          </a:prstGeom>
          <a:ln w="25400">
            <a:solidFill>
              <a:srgbClr val="52AE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B28E0A51-FB8F-4BEE-A1E3-D36BE7F4EAD4}"/>
              </a:ext>
            </a:extLst>
          </p:cNvPr>
          <p:cNvSpPr txBox="1"/>
          <p:nvPr/>
        </p:nvSpPr>
        <p:spPr>
          <a:xfrm>
            <a:off x="184416" y="488016"/>
            <a:ext cx="3572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dirty="0">
                <a:solidFill>
                  <a:srgbClr val="53AD32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HERRAMIENTAS</a:t>
            </a:r>
            <a:endParaRPr lang="es-PE" sz="3200" dirty="0">
              <a:solidFill>
                <a:srgbClr val="53AD32"/>
              </a:solidFill>
              <a:latin typeface="Futura LT Pro Book" panose="020B0802020204020204" pitchFamily="34" charset="0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80"/>
          <p:cNvSpPr txBox="1">
            <a:spLocks noGrp="1"/>
          </p:cNvSpPr>
          <p:nvPr>
            <p:ph type="body" idx="1"/>
          </p:nvPr>
        </p:nvSpPr>
        <p:spPr>
          <a:xfrm>
            <a:off x="462285" y="2164080"/>
            <a:ext cx="3980175" cy="2626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s-PE" sz="1400" b="1" dirty="0">
                <a:solidFill>
                  <a:srgbClr val="53AD32"/>
                </a:solidFill>
                <a:latin typeface="Lato"/>
                <a:ea typeface="Lato"/>
                <a:cs typeface="Lato"/>
                <a:sym typeface="Lato"/>
              </a:rPr>
              <a:t>REPRESENTACIÓN DE UN PAPEL</a:t>
            </a:r>
            <a:endParaRPr sz="1400" dirty="0">
              <a:solidFill>
                <a:srgbClr val="53AD32"/>
              </a:solidFill>
            </a:endParaRPr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SzPts val="1600"/>
              <a:buNone/>
            </a:pPr>
            <a:endParaRPr sz="1400" dirty="0">
              <a:latin typeface="Lato"/>
              <a:ea typeface="Lato"/>
              <a:cs typeface="Lato"/>
              <a:sym typeface="Lato"/>
            </a:endParaRPr>
          </a:p>
          <a:p>
            <a:pPr marL="337185" lvl="1" indent="0" algn="l" rtl="0">
              <a:spcBef>
                <a:spcPts val="320"/>
              </a:spcBef>
              <a:spcAft>
                <a:spcPts val="0"/>
              </a:spcAft>
              <a:buSzPts val="1600"/>
              <a:buFont typeface="Lato"/>
              <a:buNone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PROPÓSITO</a:t>
            </a:r>
            <a:endParaRPr sz="1400" dirty="0"/>
          </a:p>
          <a:p>
            <a:pPr marL="337185" lvl="1" indent="0" algn="l" rtl="0">
              <a:spcBef>
                <a:spcPts val="320"/>
              </a:spcBef>
              <a:spcAft>
                <a:spcPts val="0"/>
              </a:spcAft>
              <a:buSzPts val="1600"/>
              <a:buFont typeface="Lato"/>
              <a:buNone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Explorar </a:t>
            </a:r>
            <a:r>
              <a:rPr lang="es-PE" sz="1400" dirty="0" err="1">
                <a:latin typeface="Lato"/>
                <a:ea typeface="Lato"/>
                <a:cs typeface="Lato"/>
                <a:sym typeface="Lato"/>
              </a:rPr>
              <a:t>touchpoints</a:t>
            </a: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 (puntos de interacción con personas usuarias), despertar empatía desde puntos de vista diversos.</a:t>
            </a:r>
            <a:endParaRPr sz="1400" dirty="0"/>
          </a:p>
        </p:txBody>
      </p:sp>
      <p:pic>
        <p:nvPicPr>
          <p:cNvPr id="838" name="Google Shape;838;p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88024" y="1873627"/>
            <a:ext cx="3748842" cy="249569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12">
            <a:extLst>
              <a:ext uri="{FF2B5EF4-FFF2-40B4-BE49-F238E27FC236}">
                <a16:creationId xmlns:a16="http://schemas.microsoft.com/office/drawing/2014/main" id="{823E7726-8F1D-43A7-9E52-020AFA828BC0}"/>
              </a:ext>
            </a:extLst>
          </p:cNvPr>
          <p:cNvCxnSpPr>
            <a:cxnSpLocks/>
          </p:cNvCxnSpPr>
          <p:nvPr/>
        </p:nvCxnSpPr>
        <p:spPr>
          <a:xfrm>
            <a:off x="0" y="1146113"/>
            <a:ext cx="9144000" cy="0"/>
          </a:xfrm>
          <a:prstGeom prst="line">
            <a:avLst/>
          </a:prstGeom>
          <a:ln w="25400">
            <a:solidFill>
              <a:srgbClr val="006C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F26DA918-A1A1-4A6F-894D-CB51F5A96873}"/>
              </a:ext>
            </a:extLst>
          </p:cNvPr>
          <p:cNvSpPr txBox="1"/>
          <p:nvPr/>
        </p:nvSpPr>
        <p:spPr>
          <a:xfrm>
            <a:off x="184416" y="488016"/>
            <a:ext cx="3572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dirty="0">
                <a:solidFill>
                  <a:srgbClr val="006CB5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HERRAMIENTAS</a:t>
            </a:r>
            <a:endParaRPr lang="es-PE" sz="3200" dirty="0">
              <a:solidFill>
                <a:srgbClr val="006CB5"/>
              </a:solidFill>
              <a:latin typeface="Futura LT Pro Book" panose="020B0802020204020204" pitchFamily="34" charset="0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81"/>
          <p:cNvSpPr txBox="1">
            <a:spLocks noGrp="1"/>
          </p:cNvSpPr>
          <p:nvPr>
            <p:ph type="body" idx="1"/>
          </p:nvPr>
        </p:nvSpPr>
        <p:spPr>
          <a:xfrm>
            <a:off x="479425" y="1859280"/>
            <a:ext cx="3757295" cy="2839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s-PE" sz="1600" b="1" dirty="0">
                <a:solidFill>
                  <a:srgbClr val="006CB5"/>
                </a:solidFill>
                <a:latin typeface="Lato"/>
                <a:ea typeface="Lato"/>
                <a:cs typeface="Lato"/>
                <a:sym typeface="Lato"/>
              </a:rPr>
              <a:t>RECREAR ESPACIOS</a:t>
            </a:r>
            <a:endParaRPr dirty="0">
              <a:solidFill>
                <a:srgbClr val="006CB5"/>
              </a:solidFill>
            </a:endParaRPr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SzPts val="1600"/>
              <a:buNone/>
            </a:pPr>
            <a:endParaRPr sz="1600" dirty="0">
              <a:latin typeface="Lato"/>
              <a:ea typeface="Lato"/>
              <a:cs typeface="Lato"/>
              <a:sym typeface="Lato"/>
            </a:endParaRPr>
          </a:p>
          <a:p>
            <a:pPr marL="337185" lvl="1" indent="0" algn="l" rtl="0">
              <a:spcBef>
                <a:spcPts val="320"/>
              </a:spcBef>
              <a:spcAft>
                <a:spcPts val="0"/>
              </a:spcAft>
              <a:buSzPts val="1600"/>
              <a:buFont typeface="Lato"/>
              <a:buNone/>
            </a:pPr>
            <a:r>
              <a:rPr lang="es-PE" sz="1600" dirty="0">
                <a:latin typeface="Lato"/>
                <a:ea typeface="Lato"/>
                <a:cs typeface="Lato"/>
                <a:sym typeface="Lato"/>
              </a:rPr>
              <a:t>PROPÓSITO</a:t>
            </a:r>
            <a:endParaRPr dirty="0"/>
          </a:p>
          <a:p>
            <a:pPr marL="337185" lvl="1" indent="0" algn="l" rtl="0">
              <a:spcBef>
                <a:spcPts val="320"/>
              </a:spcBef>
              <a:spcAft>
                <a:spcPts val="0"/>
              </a:spcAft>
              <a:buSzPts val="1600"/>
              <a:buFont typeface="Lato"/>
              <a:buNone/>
            </a:pPr>
            <a:r>
              <a:rPr lang="es-PE" sz="1600" dirty="0">
                <a:latin typeface="Lato"/>
                <a:ea typeface="Lato"/>
                <a:cs typeface="Lato"/>
                <a:sym typeface="Lato"/>
              </a:rPr>
              <a:t>Generar experiencias, literales o metafóricas</a:t>
            </a:r>
            <a:endParaRPr dirty="0"/>
          </a:p>
        </p:txBody>
      </p:sp>
      <p:pic>
        <p:nvPicPr>
          <p:cNvPr id="845" name="Google Shape;845;p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4009" y="1592783"/>
            <a:ext cx="3661477" cy="26429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12">
            <a:extLst>
              <a:ext uri="{FF2B5EF4-FFF2-40B4-BE49-F238E27FC236}">
                <a16:creationId xmlns:a16="http://schemas.microsoft.com/office/drawing/2014/main" id="{160ACA6D-5F05-4D9A-BB29-ABCFAFAD71B8}"/>
              </a:ext>
            </a:extLst>
          </p:cNvPr>
          <p:cNvCxnSpPr>
            <a:cxnSpLocks/>
          </p:cNvCxnSpPr>
          <p:nvPr/>
        </p:nvCxnSpPr>
        <p:spPr>
          <a:xfrm>
            <a:off x="0" y="1283779"/>
            <a:ext cx="9144000" cy="0"/>
          </a:xfrm>
          <a:prstGeom prst="line">
            <a:avLst/>
          </a:prstGeom>
          <a:ln w="25400">
            <a:solidFill>
              <a:srgbClr val="52AE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9181CDF9-1F7E-4FEE-8D80-2AE1B31CC47F}"/>
              </a:ext>
            </a:extLst>
          </p:cNvPr>
          <p:cNvSpPr txBox="1"/>
          <p:nvPr/>
        </p:nvSpPr>
        <p:spPr>
          <a:xfrm>
            <a:off x="184416" y="488016"/>
            <a:ext cx="3572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dirty="0">
                <a:solidFill>
                  <a:srgbClr val="53AD32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HERRAMIENTAS</a:t>
            </a:r>
            <a:endParaRPr lang="es-PE" sz="3200" dirty="0">
              <a:solidFill>
                <a:srgbClr val="53AD32"/>
              </a:solidFill>
              <a:latin typeface="Futura LT Pro Book" panose="020B0802020204020204" pitchFamily="34" charset="0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82"/>
          <p:cNvSpPr txBox="1">
            <a:spLocks noGrp="1"/>
          </p:cNvSpPr>
          <p:nvPr>
            <p:ph type="body" idx="1"/>
          </p:nvPr>
        </p:nvSpPr>
        <p:spPr>
          <a:xfrm>
            <a:off x="479425" y="1844040"/>
            <a:ext cx="3795395" cy="285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s-PE" sz="1600" b="1" dirty="0">
                <a:solidFill>
                  <a:srgbClr val="53AD32"/>
                </a:solidFill>
                <a:latin typeface="Lato"/>
                <a:ea typeface="Lato"/>
                <a:cs typeface="Lato"/>
                <a:sym typeface="Lato"/>
              </a:rPr>
              <a:t>EVIDENCIAS</a:t>
            </a:r>
            <a:endParaRPr dirty="0">
              <a:solidFill>
                <a:srgbClr val="53AD32"/>
              </a:solidFill>
            </a:endParaRPr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SzPts val="1600"/>
              <a:buNone/>
            </a:pPr>
            <a:endParaRPr sz="1600" dirty="0">
              <a:latin typeface="Lato"/>
              <a:ea typeface="Lato"/>
              <a:cs typeface="Lato"/>
              <a:sym typeface="Lato"/>
            </a:endParaRPr>
          </a:p>
          <a:p>
            <a:pPr marL="337185" lvl="1" indent="0" algn="l" rtl="0">
              <a:spcBef>
                <a:spcPts val="320"/>
              </a:spcBef>
              <a:spcAft>
                <a:spcPts val="0"/>
              </a:spcAft>
              <a:buSzPts val="1600"/>
              <a:buFont typeface="Lato"/>
              <a:buNone/>
            </a:pPr>
            <a:r>
              <a:rPr lang="es-PE" sz="1600" dirty="0">
                <a:latin typeface="Lato"/>
                <a:ea typeface="Lato"/>
                <a:cs typeface="Lato"/>
                <a:sym typeface="Lato"/>
              </a:rPr>
              <a:t>PROPÓSITO</a:t>
            </a:r>
            <a:endParaRPr dirty="0"/>
          </a:p>
          <a:p>
            <a:pPr marL="337185" lvl="1" indent="0" algn="l" rtl="0">
              <a:spcBef>
                <a:spcPts val="320"/>
              </a:spcBef>
              <a:spcAft>
                <a:spcPts val="0"/>
              </a:spcAft>
              <a:buSzPts val="1600"/>
              <a:buFont typeface="Lato"/>
              <a:buNone/>
            </a:pPr>
            <a:r>
              <a:rPr lang="es-PE" sz="1600" dirty="0" err="1">
                <a:latin typeface="Lato"/>
                <a:ea typeface="Lato"/>
                <a:cs typeface="Lato"/>
                <a:sym typeface="Lato"/>
              </a:rPr>
              <a:t>Tangibilizar</a:t>
            </a:r>
            <a:r>
              <a:rPr lang="es-PE" sz="1600" dirty="0">
                <a:latin typeface="Lato"/>
                <a:ea typeface="Lato"/>
                <a:cs typeface="Lato"/>
                <a:sym typeface="Lato"/>
              </a:rPr>
              <a:t> en alta resolución la calidad estética de los puntos de la experiencia</a:t>
            </a:r>
            <a:endParaRPr dirty="0"/>
          </a:p>
        </p:txBody>
      </p:sp>
      <p:pic>
        <p:nvPicPr>
          <p:cNvPr id="852" name="Google Shape;852;p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64220" y="1776195"/>
            <a:ext cx="4044805" cy="24429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12">
            <a:extLst>
              <a:ext uri="{FF2B5EF4-FFF2-40B4-BE49-F238E27FC236}">
                <a16:creationId xmlns:a16="http://schemas.microsoft.com/office/drawing/2014/main" id="{DE4A455C-03FE-4276-B976-8B254CB1AB78}"/>
              </a:ext>
            </a:extLst>
          </p:cNvPr>
          <p:cNvCxnSpPr>
            <a:cxnSpLocks/>
          </p:cNvCxnSpPr>
          <p:nvPr/>
        </p:nvCxnSpPr>
        <p:spPr>
          <a:xfrm>
            <a:off x="0" y="1146113"/>
            <a:ext cx="9144000" cy="0"/>
          </a:xfrm>
          <a:prstGeom prst="line">
            <a:avLst/>
          </a:prstGeom>
          <a:ln w="25400">
            <a:solidFill>
              <a:srgbClr val="006C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77CE1CDA-B036-4C1E-9B77-102AC116D7BD}"/>
              </a:ext>
            </a:extLst>
          </p:cNvPr>
          <p:cNvSpPr txBox="1"/>
          <p:nvPr/>
        </p:nvSpPr>
        <p:spPr>
          <a:xfrm>
            <a:off x="184416" y="488016"/>
            <a:ext cx="3572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dirty="0">
                <a:solidFill>
                  <a:srgbClr val="006CB5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HERRAMIENTAS</a:t>
            </a:r>
            <a:endParaRPr lang="es-PE" sz="3200" dirty="0">
              <a:solidFill>
                <a:srgbClr val="006CB5"/>
              </a:solidFill>
              <a:latin typeface="Futura LT Pro Book" panose="020B0802020204020204" pitchFamily="34" charset="0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83"/>
          <p:cNvSpPr txBox="1">
            <a:spLocks noGrp="1"/>
          </p:cNvSpPr>
          <p:nvPr>
            <p:ph type="body" idx="1"/>
          </p:nvPr>
        </p:nvSpPr>
        <p:spPr>
          <a:xfrm>
            <a:off x="479424" y="1866899"/>
            <a:ext cx="8229600" cy="2919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s-PE" sz="1400" b="1" dirty="0">
                <a:latin typeface="Lato"/>
                <a:ea typeface="Lato"/>
                <a:cs typeface="Lato"/>
                <a:sym typeface="Lato"/>
              </a:rPr>
              <a:t>PROTOTIPADO 3D</a:t>
            </a:r>
            <a:endParaRPr sz="2400" dirty="0"/>
          </a:p>
        </p:txBody>
      </p:sp>
      <p:pic>
        <p:nvPicPr>
          <p:cNvPr id="859" name="Google Shape;859;p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03836" y="2024831"/>
            <a:ext cx="3980775" cy="2537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12">
            <a:extLst>
              <a:ext uri="{FF2B5EF4-FFF2-40B4-BE49-F238E27FC236}">
                <a16:creationId xmlns:a16="http://schemas.microsoft.com/office/drawing/2014/main" id="{A28EC5C7-5100-4906-A7FD-366F81E15D52}"/>
              </a:ext>
            </a:extLst>
          </p:cNvPr>
          <p:cNvCxnSpPr>
            <a:cxnSpLocks/>
          </p:cNvCxnSpPr>
          <p:nvPr/>
        </p:nvCxnSpPr>
        <p:spPr>
          <a:xfrm>
            <a:off x="-11430" y="1447221"/>
            <a:ext cx="9144000" cy="0"/>
          </a:xfrm>
          <a:prstGeom prst="line">
            <a:avLst/>
          </a:prstGeom>
          <a:ln w="25400">
            <a:solidFill>
              <a:srgbClr val="52AE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055988C3-7832-47CA-B91A-322D2F3762EF}"/>
              </a:ext>
            </a:extLst>
          </p:cNvPr>
          <p:cNvSpPr txBox="1"/>
          <p:nvPr/>
        </p:nvSpPr>
        <p:spPr>
          <a:xfrm>
            <a:off x="133668" y="782780"/>
            <a:ext cx="8694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b="1" dirty="0">
                <a:solidFill>
                  <a:srgbClr val="53AD32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REPRESENTACIÓN DE PRODUCTOS</a:t>
            </a:r>
            <a:endParaRPr lang="es-PE" sz="3200" dirty="0">
              <a:solidFill>
                <a:srgbClr val="53AD32"/>
              </a:solidFill>
              <a:latin typeface="Futura LT Pro Book" panose="020B0802020204020204" pitchFamily="34" charset="0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84"/>
          <p:cNvSpPr txBox="1">
            <a:spLocks noGrp="1"/>
          </p:cNvSpPr>
          <p:nvPr>
            <p:ph type="body" idx="1"/>
          </p:nvPr>
        </p:nvSpPr>
        <p:spPr>
          <a:xfrm>
            <a:off x="479425" y="2667000"/>
            <a:ext cx="8229600" cy="2031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s-PE" sz="1600" b="1" dirty="0">
                <a:latin typeface="Lato"/>
                <a:ea typeface="Lato"/>
                <a:cs typeface="Lato"/>
                <a:sym typeface="Lato"/>
              </a:rPr>
              <a:t>MATERIALES MOLDEABLES</a:t>
            </a:r>
            <a:endParaRPr dirty="0"/>
          </a:p>
        </p:txBody>
      </p:sp>
      <p:pic>
        <p:nvPicPr>
          <p:cNvPr id="866" name="Google Shape;866;p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81382" y="1869918"/>
            <a:ext cx="2920500" cy="1256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7" name="Google Shape;867;p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81382" y="3126253"/>
            <a:ext cx="2920500" cy="119193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12">
            <a:extLst>
              <a:ext uri="{FF2B5EF4-FFF2-40B4-BE49-F238E27FC236}">
                <a16:creationId xmlns:a16="http://schemas.microsoft.com/office/drawing/2014/main" id="{6A658559-DBDC-4C69-AD4C-101A492AE1DC}"/>
              </a:ext>
            </a:extLst>
          </p:cNvPr>
          <p:cNvCxnSpPr>
            <a:cxnSpLocks/>
          </p:cNvCxnSpPr>
          <p:nvPr/>
        </p:nvCxnSpPr>
        <p:spPr>
          <a:xfrm>
            <a:off x="0" y="1146113"/>
            <a:ext cx="9144000" cy="0"/>
          </a:xfrm>
          <a:prstGeom prst="line">
            <a:avLst/>
          </a:prstGeom>
          <a:ln w="25400">
            <a:solidFill>
              <a:srgbClr val="006C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A2E60EE1-FB9B-4D66-9749-543020AF76B2}"/>
              </a:ext>
            </a:extLst>
          </p:cNvPr>
          <p:cNvSpPr txBox="1"/>
          <p:nvPr/>
        </p:nvSpPr>
        <p:spPr>
          <a:xfrm>
            <a:off x="133668" y="569403"/>
            <a:ext cx="8694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b="1" dirty="0">
                <a:solidFill>
                  <a:srgbClr val="006CB5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REPRESENTACIÓN DE PRODUCTOS</a:t>
            </a:r>
            <a:endParaRPr lang="es-PE" sz="3200" dirty="0">
              <a:solidFill>
                <a:srgbClr val="006CB5"/>
              </a:solidFill>
              <a:latin typeface="Futura LT Pro Book" panose="020B0802020204020204" pitchFamily="34" charset="0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85"/>
          <p:cNvSpPr txBox="1">
            <a:spLocks noGrp="1"/>
          </p:cNvSpPr>
          <p:nvPr>
            <p:ph type="body" idx="1"/>
          </p:nvPr>
        </p:nvSpPr>
        <p:spPr>
          <a:xfrm>
            <a:off x="479425" y="1958340"/>
            <a:ext cx="3817500" cy="2740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s-PE" sz="1400" dirty="0">
                <a:solidFill>
                  <a:srgbClr val="006CB5"/>
                </a:solidFill>
                <a:latin typeface="Lato"/>
                <a:ea typeface="Lato"/>
                <a:cs typeface="Lato"/>
                <a:sym typeface="Lato"/>
              </a:rPr>
              <a:t>LEGO SERIOUS PLAY</a:t>
            </a:r>
            <a:endParaRPr sz="1400" dirty="0">
              <a:solidFill>
                <a:srgbClr val="006CB5"/>
              </a:solidFill>
            </a:endParaRPr>
          </a:p>
          <a:p>
            <a:pPr marL="0" lvl="0" indent="0" algn="just" rtl="0">
              <a:spcBef>
                <a:spcPts val="320"/>
              </a:spcBef>
              <a:spcAft>
                <a:spcPts val="0"/>
              </a:spcAft>
              <a:buSzPts val="1600"/>
              <a:buNone/>
            </a:pPr>
            <a:endParaRPr sz="1400"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just" rtl="0">
              <a:spcBef>
                <a:spcPts val="320"/>
              </a:spcBef>
              <a:spcAft>
                <a:spcPts val="0"/>
              </a:spcAft>
              <a:buSzPts val="1600"/>
              <a:buNone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«El valor de los prototipos reside no en tanto en los modelos per se, sino en las interacciones a las que invitan»</a:t>
            </a:r>
            <a:endParaRPr sz="1400" dirty="0"/>
          </a:p>
          <a:p>
            <a:pPr marL="0" lvl="0" indent="0" algn="just" rtl="0">
              <a:spcBef>
                <a:spcPts val="320"/>
              </a:spcBef>
              <a:spcAft>
                <a:spcPts val="0"/>
              </a:spcAft>
              <a:buSzPts val="1600"/>
              <a:buNone/>
            </a:pPr>
            <a:endParaRPr sz="1400"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just" rtl="0">
              <a:spcBef>
                <a:spcPts val="320"/>
              </a:spcBef>
              <a:spcAft>
                <a:spcPts val="0"/>
              </a:spcAft>
              <a:buSzPts val="1600"/>
              <a:buNone/>
            </a:pPr>
            <a:r>
              <a:rPr lang="es-PE" sz="1400" dirty="0">
                <a:latin typeface="Lato"/>
                <a:ea typeface="Lato"/>
                <a:cs typeface="Lato"/>
                <a:sym typeface="Lato"/>
              </a:rPr>
              <a:t>Michael </a:t>
            </a:r>
            <a:r>
              <a:rPr lang="es-PE" sz="1400" dirty="0" err="1">
                <a:latin typeface="Lato"/>
                <a:ea typeface="Lato"/>
                <a:cs typeface="Lato"/>
                <a:sym typeface="Lato"/>
              </a:rPr>
              <a:t>Schrage</a:t>
            </a:r>
            <a:endParaRPr sz="1400"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just" rtl="0">
              <a:spcBef>
                <a:spcPts val="320"/>
              </a:spcBef>
              <a:spcAft>
                <a:spcPts val="0"/>
              </a:spcAft>
              <a:buSzPts val="1600"/>
              <a:buNone/>
            </a:pPr>
            <a:endParaRPr sz="1400" dirty="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74" name="Google Shape;874;p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76001" y="1645160"/>
            <a:ext cx="3717000" cy="153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5" name="Google Shape;875;p8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76001" y="3185060"/>
            <a:ext cx="3717000" cy="1539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12">
            <a:extLst>
              <a:ext uri="{FF2B5EF4-FFF2-40B4-BE49-F238E27FC236}">
                <a16:creationId xmlns:a16="http://schemas.microsoft.com/office/drawing/2014/main" id="{EACA34EC-FA01-45FD-8F3D-9DC0FDB850B5}"/>
              </a:ext>
            </a:extLst>
          </p:cNvPr>
          <p:cNvCxnSpPr>
            <a:cxnSpLocks/>
          </p:cNvCxnSpPr>
          <p:nvPr/>
        </p:nvCxnSpPr>
        <p:spPr>
          <a:xfrm>
            <a:off x="-11430" y="1447221"/>
            <a:ext cx="9144000" cy="0"/>
          </a:xfrm>
          <a:prstGeom prst="line">
            <a:avLst/>
          </a:prstGeom>
          <a:ln w="25400">
            <a:solidFill>
              <a:srgbClr val="52AE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35440C61-6B79-4B5C-A759-36C11E357CC1}"/>
              </a:ext>
            </a:extLst>
          </p:cNvPr>
          <p:cNvSpPr txBox="1"/>
          <p:nvPr/>
        </p:nvSpPr>
        <p:spPr>
          <a:xfrm>
            <a:off x="133668" y="782780"/>
            <a:ext cx="8694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b="1" dirty="0">
                <a:solidFill>
                  <a:srgbClr val="53AD32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REPRESENTACIÓN DE PRODUCTOS</a:t>
            </a:r>
            <a:endParaRPr lang="es-PE" sz="3200" dirty="0">
              <a:solidFill>
                <a:srgbClr val="53AD32"/>
              </a:solidFill>
              <a:latin typeface="Futura LT Pro Book" panose="020B0802020204020204" pitchFamily="34" charset="0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408;p33">
            <a:extLst>
              <a:ext uri="{FF2B5EF4-FFF2-40B4-BE49-F238E27FC236}">
                <a16:creationId xmlns:a16="http://schemas.microsoft.com/office/drawing/2014/main" id="{D55695F6-4EFF-43D5-8A54-E49A46CA7AC6}"/>
              </a:ext>
            </a:extLst>
          </p:cNvPr>
          <p:cNvSpPr txBox="1"/>
          <p:nvPr/>
        </p:nvSpPr>
        <p:spPr>
          <a:xfrm>
            <a:off x="2119605" y="856293"/>
            <a:ext cx="5046959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8000" b="1" dirty="0">
                <a:solidFill>
                  <a:srgbClr val="53AD32"/>
                </a:solidFill>
                <a:latin typeface="Futura LT Pro Book" panose="020B0802020204020204" pitchFamily="34" charset="0"/>
                <a:ea typeface="Calibri"/>
                <a:cs typeface="Calibri"/>
                <a:sym typeface="Calibri"/>
              </a:rPr>
              <a:t>GRACIAS</a:t>
            </a:r>
            <a:endParaRPr sz="8000" b="1" dirty="0">
              <a:solidFill>
                <a:srgbClr val="53AD32"/>
              </a:solidFill>
              <a:latin typeface="Futura LT Pro Book" panose="020B0802020204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11;p34">
            <a:extLst>
              <a:ext uri="{FF2B5EF4-FFF2-40B4-BE49-F238E27FC236}">
                <a16:creationId xmlns:a16="http://schemas.microsoft.com/office/drawing/2014/main" id="{128C906C-FBA0-4EE7-A138-8F7FB6284A0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8478" y="3861529"/>
            <a:ext cx="2251614" cy="756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;p34">
            <a:extLst>
              <a:ext uri="{FF2B5EF4-FFF2-40B4-BE49-F238E27FC236}">
                <a16:creationId xmlns:a16="http://schemas.microsoft.com/office/drawing/2014/main" id="{9C04FAF4-5E7F-4D8B-B5FD-E12321C7F0D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9370" t="28761" r="26066" b="25143"/>
          <a:stretch/>
        </p:blipFill>
        <p:spPr>
          <a:xfrm>
            <a:off x="3376552" y="3737084"/>
            <a:ext cx="1746421" cy="1015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3;p34">
            <a:extLst>
              <a:ext uri="{FF2B5EF4-FFF2-40B4-BE49-F238E27FC236}">
                <a16:creationId xmlns:a16="http://schemas.microsoft.com/office/drawing/2014/main" id="{E1FD6F40-74AE-4E0E-928C-D8377905B53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2941" t="38600" r="17257" b="28608"/>
          <a:stretch/>
        </p:blipFill>
        <p:spPr>
          <a:xfrm>
            <a:off x="5699471" y="3734823"/>
            <a:ext cx="3292129" cy="86984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07CA2B9E-388E-4C9E-B971-6588E095F063}"/>
              </a:ext>
            </a:extLst>
          </p:cNvPr>
          <p:cNvSpPr txBox="1"/>
          <p:nvPr/>
        </p:nvSpPr>
        <p:spPr>
          <a:xfrm>
            <a:off x="498274" y="3541656"/>
            <a:ext cx="16213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b="1" i="1" dirty="0">
                <a:solidFill>
                  <a:schemeClr val="tx2">
                    <a:lumMod val="75000"/>
                  </a:schemeClr>
                </a:solidFill>
                <a:latin typeface="Lato Hairline" panose="020F0502020204030203" pitchFamily="34" charset="0"/>
                <a:ea typeface="Lato Hairline" panose="020F0502020204030203" pitchFamily="34" charset="0"/>
                <a:cs typeface="Lato Hairline" panose="020F0502020204030203" pitchFamily="34" charset="0"/>
              </a:rPr>
              <a:t>Organizan: 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303EF19-DDA5-4CB1-9319-42ECEF961427}"/>
              </a:ext>
            </a:extLst>
          </p:cNvPr>
          <p:cNvSpPr txBox="1"/>
          <p:nvPr/>
        </p:nvSpPr>
        <p:spPr>
          <a:xfrm>
            <a:off x="5890767" y="3466336"/>
            <a:ext cx="16213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b="1" i="1" dirty="0">
                <a:solidFill>
                  <a:schemeClr val="tx2">
                    <a:lumMod val="75000"/>
                  </a:schemeClr>
                </a:solidFill>
                <a:latin typeface="Lato Hairline" panose="020F0502020204030203" pitchFamily="34" charset="0"/>
                <a:ea typeface="Lato Hairline" panose="020F0502020204030203" pitchFamily="34" charset="0"/>
                <a:cs typeface="Lato Hairline" panose="020F0502020204030203" pitchFamily="34" charset="0"/>
              </a:rPr>
              <a:t>Financia: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8"/>
          <p:cNvSpPr txBox="1">
            <a:spLocks noGrp="1"/>
          </p:cNvSpPr>
          <p:nvPr>
            <p:ph type="sldNum" idx="12"/>
          </p:nvPr>
        </p:nvSpPr>
        <p:spPr>
          <a:xfrm>
            <a:off x="8534401" y="5729287"/>
            <a:ext cx="587375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None/>
            </a:pPr>
            <a:fld id="{00000000-1234-1234-1234-123412341234}" type="slidenum">
              <a:rPr lang="es-PE" sz="12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9</a:t>
            </a:fld>
            <a:endParaRPr sz="12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80" name="Google Shape;280;p8"/>
          <p:cNvSpPr/>
          <p:nvPr/>
        </p:nvSpPr>
        <p:spPr>
          <a:xfrm>
            <a:off x="2972265" y="2569276"/>
            <a:ext cx="1230597" cy="1102070"/>
          </a:xfrm>
          <a:custGeom>
            <a:avLst/>
            <a:gdLst/>
            <a:ahLst/>
            <a:cxnLst/>
            <a:rect l="l" t="t" r="r" b="b"/>
            <a:pathLst>
              <a:path w="1747520" h="1280160" extrusionOk="0">
                <a:moveTo>
                  <a:pt x="873760" y="0"/>
                </a:moveTo>
                <a:cubicBezTo>
                  <a:pt x="1356324" y="0"/>
                  <a:pt x="1747520" y="286574"/>
                  <a:pt x="1747520" y="640080"/>
                </a:cubicBezTo>
                <a:cubicBezTo>
                  <a:pt x="1747520" y="993586"/>
                  <a:pt x="1356324" y="1280160"/>
                  <a:pt x="873760" y="1280160"/>
                </a:cubicBezTo>
                <a:cubicBezTo>
                  <a:pt x="391196" y="1280160"/>
                  <a:pt x="0" y="993586"/>
                  <a:pt x="0" y="640080"/>
                </a:cubicBezTo>
                <a:cubicBezTo>
                  <a:pt x="0" y="286574"/>
                  <a:pt x="391196" y="0"/>
                  <a:pt x="873760" y="0"/>
                </a:cubicBezTo>
                <a:close/>
              </a:path>
            </a:pathLst>
          </a:custGeom>
          <a:solidFill>
            <a:schemeClr val="lt1"/>
          </a:solidFill>
          <a:ln w="25400" cap="flat" cmpd="sng">
            <a:solidFill>
              <a:srgbClr val="0093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Creación de cliente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1" name="Google Shape;281;p8"/>
          <p:cNvSpPr/>
          <p:nvPr/>
        </p:nvSpPr>
        <p:spPr>
          <a:xfrm>
            <a:off x="4873264" y="2663610"/>
            <a:ext cx="1225753" cy="1089413"/>
          </a:xfrm>
          <a:custGeom>
            <a:avLst/>
            <a:gdLst/>
            <a:ahLst/>
            <a:cxnLst/>
            <a:rect l="l" t="t" r="r" b="b"/>
            <a:pathLst>
              <a:path w="1747520" h="1280160" extrusionOk="0">
                <a:moveTo>
                  <a:pt x="873760" y="0"/>
                </a:moveTo>
                <a:cubicBezTo>
                  <a:pt x="1356324" y="0"/>
                  <a:pt x="1747520" y="286574"/>
                  <a:pt x="1747520" y="640080"/>
                </a:cubicBezTo>
                <a:cubicBezTo>
                  <a:pt x="1747520" y="993586"/>
                  <a:pt x="1356324" y="1280160"/>
                  <a:pt x="873760" y="1280160"/>
                </a:cubicBezTo>
                <a:cubicBezTo>
                  <a:pt x="391196" y="1280160"/>
                  <a:pt x="0" y="993586"/>
                  <a:pt x="0" y="640080"/>
                </a:cubicBezTo>
                <a:cubicBezTo>
                  <a:pt x="0" y="286574"/>
                  <a:pt x="391196" y="0"/>
                  <a:pt x="873760" y="0"/>
                </a:cubicBezTo>
                <a:close/>
              </a:path>
            </a:pathLst>
          </a:custGeom>
          <a:solidFill>
            <a:schemeClr val="lt1"/>
          </a:solidFill>
          <a:ln w="25400" cap="flat" cmpd="sng">
            <a:solidFill>
              <a:srgbClr val="0093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Construcción de la compañia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2" name="Google Shape;282;p8"/>
          <p:cNvSpPr/>
          <p:nvPr/>
        </p:nvSpPr>
        <p:spPr>
          <a:xfrm>
            <a:off x="3075382" y="2279663"/>
            <a:ext cx="526513" cy="498447"/>
          </a:xfrm>
          <a:prstGeom prst="ellipse">
            <a:avLst/>
          </a:prstGeom>
          <a:solidFill>
            <a:srgbClr val="3FB512"/>
          </a:solidFill>
          <a:ln w="25400" cap="flat" cmpd="sng">
            <a:solidFill>
              <a:srgbClr val="3FB51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3</a:t>
            </a:r>
            <a:endParaRPr/>
          </a:p>
        </p:txBody>
      </p:sp>
      <p:sp>
        <p:nvSpPr>
          <p:cNvPr id="283" name="Google Shape;283;p8"/>
          <p:cNvSpPr/>
          <p:nvPr/>
        </p:nvSpPr>
        <p:spPr>
          <a:xfrm>
            <a:off x="5516174" y="2292847"/>
            <a:ext cx="536140" cy="528326"/>
          </a:xfrm>
          <a:prstGeom prst="ellipse">
            <a:avLst/>
          </a:prstGeom>
          <a:solidFill>
            <a:srgbClr val="3FB512"/>
          </a:solidFill>
          <a:ln w="25400" cap="flat" cmpd="sng">
            <a:solidFill>
              <a:srgbClr val="3FB51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4</a:t>
            </a:r>
            <a:endParaRPr/>
          </a:p>
        </p:txBody>
      </p:sp>
      <p:cxnSp>
        <p:nvCxnSpPr>
          <p:cNvPr id="284" name="Google Shape;284;p8"/>
          <p:cNvCxnSpPr/>
          <p:nvPr/>
        </p:nvCxnSpPr>
        <p:spPr>
          <a:xfrm>
            <a:off x="4202862" y="3099658"/>
            <a:ext cx="647700" cy="0"/>
          </a:xfrm>
          <a:prstGeom prst="straightConnector1">
            <a:avLst/>
          </a:prstGeom>
          <a:noFill/>
          <a:ln w="9525" cap="flat" cmpd="sng">
            <a:solidFill>
              <a:srgbClr val="003065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85" name="Google Shape;285;p8"/>
          <p:cNvSpPr txBox="1"/>
          <p:nvPr/>
        </p:nvSpPr>
        <p:spPr>
          <a:xfrm>
            <a:off x="0" y="1520746"/>
            <a:ext cx="3168352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FB512"/>
              </a:buClr>
              <a:buSzPts val="1400"/>
              <a:buFont typeface="Lato"/>
              <a:buAutoNum type="arabicPeriod"/>
            </a:pPr>
            <a:r>
              <a:rPr lang="es-P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Generar demanda del producto o servicio para enviársela a nuestros canales de venta 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FB512"/>
              </a:buClr>
              <a:buSzPts val="1400"/>
              <a:buFont typeface="Lato"/>
              <a:buAutoNum type="arabicPeriod"/>
            </a:pPr>
            <a:r>
              <a:rPr lang="es-P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Desplegar marketing y ventas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FB512"/>
              </a:buClr>
              <a:buSzPts val="1400"/>
              <a:buFont typeface="Lato"/>
              <a:buAutoNum type="arabicPeriod"/>
            </a:pPr>
            <a:r>
              <a:rPr lang="es-P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Pasar de </a:t>
            </a:r>
            <a:r>
              <a:rPr lang="es-PE" dirty="0" err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early</a:t>
            </a:r>
            <a:r>
              <a:rPr lang="es-P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s-PE" dirty="0" err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adopters</a:t>
            </a:r>
            <a:r>
              <a:rPr lang="es-P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a clientes más generales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86" name="Google Shape;286;p8"/>
          <p:cNvSpPr txBox="1"/>
          <p:nvPr/>
        </p:nvSpPr>
        <p:spPr>
          <a:xfrm>
            <a:off x="6237604" y="1507447"/>
            <a:ext cx="2884172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FB512"/>
              </a:buClr>
              <a:buSzPts val="1400"/>
              <a:buFont typeface="Lato"/>
              <a:buAutoNum type="arabicPeriod"/>
            </a:pPr>
            <a:r>
              <a:rPr lang="es-P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Construcción de la organización en diferentes áreas: ventas, marketing, desarrollo de negocios, etc.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FB512"/>
              </a:buClr>
              <a:buSzPts val="1400"/>
              <a:buFont typeface="Lato"/>
              <a:buAutoNum type="arabicPeriod"/>
            </a:pPr>
            <a:r>
              <a:rPr lang="es-P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La empresa cambiará el foco al cliente por la orientación a la tarea que cada departamento tiene encomendada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FB512"/>
              </a:buClr>
              <a:buSzPts val="1400"/>
              <a:buFont typeface="Lato"/>
              <a:buAutoNum type="arabicPeriod"/>
            </a:pPr>
            <a:r>
              <a:rPr lang="es-P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Explotar el éxito temprano en el mercado ya delimitado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87" name="Google Shape;287;p8"/>
          <p:cNvSpPr txBox="1"/>
          <p:nvPr/>
        </p:nvSpPr>
        <p:spPr>
          <a:xfrm>
            <a:off x="2699792" y="3974683"/>
            <a:ext cx="3744416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rebuchet MS"/>
              <a:buNone/>
            </a:pPr>
            <a:endParaRPr dirty="0">
              <a:solidFill>
                <a:srgbClr val="006CB5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93D6"/>
              </a:buClr>
              <a:buSzPts val="1600"/>
              <a:buFont typeface="Lato"/>
              <a:buNone/>
            </a:pPr>
            <a:r>
              <a:rPr lang="es-PE" b="1" dirty="0">
                <a:solidFill>
                  <a:srgbClr val="006CB5"/>
                </a:solidFill>
                <a:latin typeface="Lato"/>
                <a:ea typeface="Lato"/>
                <a:cs typeface="Lato"/>
                <a:sym typeface="Lato"/>
              </a:rPr>
              <a:t>Para esto si necesitamos un plan de negocio</a:t>
            </a:r>
            <a:endParaRPr dirty="0">
              <a:solidFill>
                <a:srgbClr val="006CB5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6CB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12" name="Straight Connector 12">
            <a:extLst>
              <a:ext uri="{FF2B5EF4-FFF2-40B4-BE49-F238E27FC236}">
                <a16:creationId xmlns:a16="http://schemas.microsoft.com/office/drawing/2014/main" id="{12E45EF2-CC43-4941-AE0C-2C02052D16C7}"/>
              </a:ext>
            </a:extLst>
          </p:cNvPr>
          <p:cNvCxnSpPr>
            <a:cxnSpLocks/>
          </p:cNvCxnSpPr>
          <p:nvPr/>
        </p:nvCxnSpPr>
        <p:spPr>
          <a:xfrm>
            <a:off x="0" y="1146113"/>
            <a:ext cx="9144000" cy="0"/>
          </a:xfrm>
          <a:prstGeom prst="line">
            <a:avLst/>
          </a:prstGeom>
          <a:ln w="25400">
            <a:solidFill>
              <a:srgbClr val="006C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FDCC9D2-D6BC-4769-BFEE-BF4E65380984}"/>
              </a:ext>
            </a:extLst>
          </p:cNvPr>
          <p:cNvSpPr txBox="1"/>
          <p:nvPr/>
        </p:nvSpPr>
        <p:spPr>
          <a:xfrm>
            <a:off x="22224" y="568056"/>
            <a:ext cx="86264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dirty="0">
                <a:solidFill>
                  <a:srgbClr val="006CB5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EJECUCIÓN DEL MODELO DE NEGOCIO</a:t>
            </a:r>
            <a:endParaRPr lang="es-PE" sz="3200" dirty="0">
              <a:solidFill>
                <a:srgbClr val="006CB5"/>
              </a:solidFill>
              <a:latin typeface="Futura LT Pro Book" panose="020B0802020204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res_ACF_ESP">
  <a:themeElements>
    <a:clrScheme name="">
      <a:dk1>
        <a:srgbClr val="003366"/>
      </a:dk1>
      <a:lt1>
        <a:srgbClr val="FFFFFF"/>
      </a:lt1>
      <a:dk2>
        <a:srgbClr val="006666"/>
      </a:dk2>
      <a:lt2>
        <a:srgbClr val="003366"/>
      </a:lt2>
      <a:accent1>
        <a:srgbClr val="99CC00"/>
      </a:accent1>
      <a:accent2>
        <a:srgbClr val="CC6600"/>
      </a:accent2>
      <a:accent3>
        <a:srgbClr val="FFFFFF"/>
      </a:accent3>
      <a:accent4>
        <a:srgbClr val="002A56"/>
      </a:accent4>
      <a:accent5>
        <a:srgbClr val="CAE2AA"/>
      </a:accent5>
      <a:accent6>
        <a:srgbClr val="B95C00"/>
      </a:accent6>
      <a:hlink>
        <a:srgbClr val="0033CC"/>
      </a:hlink>
      <a:folHlink>
        <a:srgbClr val="D6009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Pres_ACF_ESP">
  <a:themeElements>
    <a:clrScheme name="">
      <a:dk1>
        <a:srgbClr val="003366"/>
      </a:dk1>
      <a:lt1>
        <a:srgbClr val="FFFFFF"/>
      </a:lt1>
      <a:dk2>
        <a:srgbClr val="006666"/>
      </a:dk2>
      <a:lt2>
        <a:srgbClr val="003366"/>
      </a:lt2>
      <a:accent1>
        <a:srgbClr val="99CC00"/>
      </a:accent1>
      <a:accent2>
        <a:srgbClr val="CC6600"/>
      </a:accent2>
      <a:accent3>
        <a:srgbClr val="FFFFFF"/>
      </a:accent3>
      <a:accent4>
        <a:srgbClr val="002A56"/>
      </a:accent4>
      <a:accent5>
        <a:srgbClr val="CAE2AA"/>
      </a:accent5>
      <a:accent6>
        <a:srgbClr val="B95C00"/>
      </a:accent6>
      <a:hlink>
        <a:srgbClr val="0033CC"/>
      </a:hlink>
      <a:folHlink>
        <a:srgbClr val="D6009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Pres_ACF_ESP">
  <a:themeElements>
    <a:clrScheme name="">
      <a:dk1>
        <a:srgbClr val="003366"/>
      </a:dk1>
      <a:lt1>
        <a:srgbClr val="FFFFFF"/>
      </a:lt1>
      <a:dk2>
        <a:srgbClr val="006666"/>
      </a:dk2>
      <a:lt2>
        <a:srgbClr val="003366"/>
      </a:lt2>
      <a:accent1>
        <a:srgbClr val="99CC00"/>
      </a:accent1>
      <a:accent2>
        <a:srgbClr val="CC6600"/>
      </a:accent2>
      <a:accent3>
        <a:srgbClr val="FFFFFF"/>
      </a:accent3>
      <a:accent4>
        <a:srgbClr val="002A56"/>
      </a:accent4>
      <a:accent5>
        <a:srgbClr val="CAE2AA"/>
      </a:accent5>
      <a:accent6>
        <a:srgbClr val="B95C00"/>
      </a:accent6>
      <a:hlink>
        <a:srgbClr val="0033CC"/>
      </a:hlink>
      <a:folHlink>
        <a:srgbClr val="D6009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3697</Words>
  <Application>Microsoft Office PowerPoint</Application>
  <PresentationFormat>Personalizado</PresentationFormat>
  <Paragraphs>577</Paragraphs>
  <Slides>87</Slides>
  <Notes>87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87</vt:i4>
      </vt:variant>
    </vt:vector>
  </HeadingPairs>
  <TitlesOfParts>
    <vt:vector size="100" baseType="lpstr">
      <vt:lpstr>Arial</vt:lpstr>
      <vt:lpstr>Calibri</vt:lpstr>
      <vt:lpstr>Futura LT Pro Book</vt:lpstr>
      <vt:lpstr>Lato</vt:lpstr>
      <vt:lpstr>Lato Hairline</vt:lpstr>
      <vt:lpstr>Noto Sans Symbols</vt:lpstr>
      <vt:lpstr>Poppins Black</vt:lpstr>
      <vt:lpstr>Times New Roman</vt:lpstr>
      <vt:lpstr>Trebuchet MS</vt:lpstr>
      <vt:lpstr>Verdana</vt:lpstr>
      <vt:lpstr>Pres_ACF_ESP</vt:lpstr>
      <vt:lpstr>2_Pres_ACF_ESP</vt:lpstr>
      <vt:lpstr>1_Pres_ACF_ESP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Sidney</dc:creator>
  <cp:lastModifiedBy>RODOLFO ALVA CORDOVA</cp:lastModifiedBy>
  <cp:revision>10</cp:revision>
  <dcterms:modified xsi:type="dcterms:W3CDTF">2021-05-13T05:44:54Z</dcterms:modified>
</cp:coreProperties>
</file>