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  <p:sldMasterId id="2147483685" r:id="rId6"/>
    <p:sldMasterId id="2147483672" r:id="rId7"/>
  </p:sldMasterIdLst>
  <p:notesMasterIdLst>
    <p:notesMasterId r:id="rId30"/>
  </p:notesMasterIdLst>
  <p:handoutMasterIdLst>
    <p:handoutMasterId r:id="rId31"/>
  </p:handoutMasterIdLst>
  <p:sldIdLst>
    <p:sldId id="335" r:id="rId8"/>
    <p:sldId id="336" r:id="rId9"/>
    <p:sldId id="339" r:id="rId10"/>
    <p:sldId id="338" r:id="rId11"/>
    <p:sldId id="337" r:id="rId12"/>
    <p:sldId id="341" r:id="rId13"/>
    <p:sldId id="347" r:id="rId14"/>
    <p:sldId id="340" r:id="rId15"/>
    <p:sldId id="342" r:id="rId16"/>
    <p:sldId id="343" r:id="rId17"/>
    <p:sldId id="344" r:id="rId18"/>
    <p:sldId id="345" r:id="rId19"/>
    <p:sldId id="348" r:id="rId20"/>
    <p:sldId id="349" r:id="rId21"/>
    <p:sldId id="353" r:id="rId22"/>
    <p:sldId id="352" r:id="rId23"/>
    <p:sldId id="351" r:id="rId24"/>
    <p:sldId id="350" r:id="rId25"/>
    <p:sldId id="354" r:id="rId26"/>
    <p:sldId id="355" r:id="rId27"/>
    <p:sldId id="356" r:id="rId28"/>
    <p:sldId id="357" r:id="rId29"/>
  </p:sldIdLst>
  <p:sldSz cx="9144000" cy="5057775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F67B00"/>
    <a:srgbClr val="53AD32"/>
    <a:srgbClr val="000000"/>
    <a:srgbClr val="3FB512"/>
    <a:srgbClr val="4372A5"/>
    <a:srgbClr val="F7B512"/>
    <a:srgbClr val="0093D6"/>
    <a:srgbClr val="BB2F80"/>
    <a:srgbClr val="007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53" autoAdjust="0"/>
    <p:restoredTop sz="84524" autoAdjust="0"/>
  </p:normalViewPr>
  <p:slideViewPr>
    <p:cSldViewPr>
      <p:cViewPr varScale="1">
        <p:scale>
          <a:sx n="62" d="100"/>
          <a:sy n="62" d="100"/>
        </p:scale>
        <p:origin x="90" y="1002"/>
      </p:cViewPr>
      <p:guideLst>
        <p:guide orient="horz" pos="1593"/>
        <p:guide pos="288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72C731-B535-457C-ADAD-7C6C71BB77C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9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925" y="744538"/>
            <a:ext cx="67294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3B8E32-7235-4F1C-9120-B5A01B3DA99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50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1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441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4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72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36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2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358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3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339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4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33423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5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27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6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689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7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308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8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60383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9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9577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0579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92945"/>
            <a:ext cx="2057400" cy="421949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92945"/>
            <a:ext cx="6019800" cy="421949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0D2-4D7D-42CD-9BE9-64BFDC782FD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63969"/>
            <a:ext cx="8229600" cy="421949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3A81-BF8A-4F71-A1A7-22507F47ACB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2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4" y="59294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74544"/>
            <a:ext cx="4038600" cy="33378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74544"/>
            <a:ext cx="4038600" cy="16121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199105"/>
            <a:ext cx="4038600" cy="1613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13AA-3696-48BB-97FF-61D6A2BCA5F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4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6994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250089"/>
            <a:ext cx="7772400" cy="10045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43701"/>
            <a:ext cx="7772400" cy="1106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3C1-F489-4F3A-9716-2968B5898CA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4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734822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3503-55FF-45B9-9478-9FEEBE6C79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3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191" y="596331"/>
            <a:ext cx="8229600" cy="8429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8191" y="1525932"/>
            <a:ext cx="4040188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191" y="1997756"/>
            <a:ext cx="4040188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7" y="1525932"/>
            <a:ext cx="4041775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7" y="1997756"/>
            <a:ext cx="4041775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65A1-A5A3-44CF-B3DD-ED705996ADC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7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61707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D71B-0239-442F-9009-4E04B4C08EE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7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7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047" y="572512"/>
            <a:ext cx="3008313" cy="857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572512"/>
            <a:ext cx="5111750" cy="4316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8047" y="1429524"/>
            <a:ext cx="3008313" cy="34596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8F35-E942-4138-B0CB-A89ECA99559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8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250089"/>
            <a:ext cx="7772400" cy="10045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43701"/>
            <a:ext cx="7772400" cy="1106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3C1-F489-4F3A-9716-2968B5898CA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241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853992"/>
            <a:ext cx="5486400" cy="417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765471"/>
            <a:ext cx="5486400" cy="3034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271961"/>
            <a:ext cx="5486400" cy="593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D5FE-FF5D-4C24-83E1-57BEDB8D1BC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3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6" y="665619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9425" y="1474544"/>
            <a:ext cx="8229600" cy="33378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1192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92945"/>
            <a:ext cx="2057400" cy="421949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92945"/>
            <a:ext cx="6019800" cy="421949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0D2-4D7D-42CD-9BE9-64BFDC782FD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44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63969"/>
            <a:ext cx="8229600" cy="421949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3A81-BF8A-4F71-A1A7-22507F47ACB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2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4" y="59294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74544"/>
            <a:ext cx="4038600" cy="33378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74544"/>
            <a:ext cx="4038600" cy="16121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199105"/>
            <a:ext cx="4038600" cy="1613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13AA-3696-48BB-97FF-61D6A2BCA5F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84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69941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250089"/>
            <a:ext cx="7772400" cy="10045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43701"/>
            <a:ext cx="7772400" cy="1106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3C1-F489-4F3A-9716-2968B5898CA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4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734822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3503-55FF-45B9-9478-9FEEBE6C79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3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191" y="596331"/>
            <a:ext cx="8229600" cy="8429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8191" y="1525932"/>
            <a:ext cx="4040188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191" y="1997756"/>
            <a:ext cx="4040188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7" y="1525932"/>
            <a:ext cx="4041775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7" y="1997756"/>
            <a:ext cx="4041775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65A1-A5A3-44CF-B3DD-ED705996ADC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73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61707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D71B-0239-442F-9009-4E04B4C08EE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7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734822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3503-55FF-45B9-9478-9FEEBE6C79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930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77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047" y="572512"/>
            <a:ext cx="3008313" cy="857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572512"/>
            <a:ext cx="5111750" cy="4316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8047" y="1429524"/>
            <a:ext cx="3008313" cy="34596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8F35-E942-4138-B0CB-A89ECA99559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89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853992"/>
            <a:ext cx="5486400" cy="417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765471"/>
            <a:ext cx="5486400" cy="3034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271961"/>
            <a:ext cx="5486400" cy="593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D5FE-FF5D-4C24-83E1-57BEDB8D1BC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34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6" y="665619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9425" y="1474544"/>
            <a:ext cx="8229600" cy="33378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11923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92945"/>
            <a:ext cx="2057400" cy="421949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92945"/>
            <a:ext cx="6019800" cy="421949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0D2-4D7D-42CD-9BE9-64BFDC782FD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44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63969"/>
            <a:ext cx="8229600" cy="421949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3A81-BF8A-4F71-A1A7-22507F47ACB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27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4" y="59294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74544"/>
            <a:ext cx="4038600" cy="33378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74544"/>
            <a:ext cx="4038600" cy="16121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199105"/>
            <a:ext cx="4038600" cy="1613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13AA-3696-48BB-97FF-61D6A2BCA5F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8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191" y="596331"/>
            <a:ext cx="8229600" cy="8429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8191" y="1525932"/>
            <a:ext cx="4040188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191" y="1997756"/>
            <a:ext cx="4040188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7" y="1525932"/>
            <a:ext cx="4041775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7" y="1997756"/>
            <a:ext cx="4041775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65A1-A5A3-44CF-B3DD-ED705996ADC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61707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D71B-0239-442F-9009-4E04B4C08EE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1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5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047" y="572512"/>
            <a:ext cx="3008313" cy="857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572512"/>
            <a:ext cx="5111750" cy="4316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8047" y="1429524"/>
            <a:ext cx="3008313" cy="34596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8F35-E942-4138-B0CB-A89ECA99559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5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853992"/>
            <a:ext cx="5486400" cy="417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765471"/>
            <a:ext cx="5486400" cy="3034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271961"/>
            <a:ext cx="5486400" cy="593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D5FE-FF5D-4C24-83E1-57BEDB8D1BC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40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6" y="665619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9425" y="1474544"/>
            <a:ext cx="8229600" cy="33378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050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9426" y="551633"/>
            <a:ext cx="8207375" cy="7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BE2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Title Futura Hevy 32 pt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60558"/>
            <a:ext cx="8229600" cy="3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Text in Trebuchet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anose="05000000000000000000" pitchFamily="2" charset="2"/>
        <a:buChar char="§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.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­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9426" y="551633"/>
            <a:ext cx="8207375" cy="7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BE2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Title Futura Hevy 32 pt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60558"/>
            <a:ext cx="8229600" cy="3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Text in Trebuchet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7DB5EA-B008-401B-B7E3-90B97A6D0E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-175305"/>
            <a:ext cx="1722985" cy="7149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21F55B-8793-44F9-A8F5-B33BB8B588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5383"/>
            <a:ext cx="1722985" cy="4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anose="05000000000000000000" pitchFamily="2" charset="2"/>
        <a:buChar char="§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.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­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9426" y="551633"/>
            <a:ext cx="8207375" cy="7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BE2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Title Futura Hevy 32 pt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60558"/>
            <a:ext cx="8229600" cy="3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Text in Trebuchet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7DB5EA-B008-401B-B7E3-90B97A6D0E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-175305"/>
            <a:ext cx="1722985" cy="7149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21F55B-8793-44F9-A8F5-B33BB8B588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5383"/>
            <a:ext cx="1722985" cy="4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anose="05000000000000000000" pitchFamily="2" charset="2"/>
        <a:buChar char="§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.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­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9i9nRiUj7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FD545BBB-3C79-4433-8245-83C1E32A737B}"/>
              </a:ext>
            </a:extLst>
          </p:cNvPr>
          <p:cNvSpPr txBox="1"/>
          <p:nvPr/>
        </p:nvSpPr>
        <p:spPr>
          <a:xfrm>
            <a:off x="210706" y="860271"/>
            <a:ext cx="7457638" cy="13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sz="54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AMBIENTE Y CAMBIO CLIMÁTICO</a:t>
            </a:r>
            <a:endParaRPr lang="es-PE" sz="5400" b="1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87FBC18-4D9A-4484-AEC0-FD613CE504BD}"/>
              </a:ext>
            </a:extLst>
          </p:cNvPr>
          <p:cNvGrpSpPr/>
          <p:nvPr/>
        </p:nvGrpSpPr>
        <p:grpSpPr>
          <a:xfrm>
            <a:off x="431263" y="2592503"/>
            <a:ext cx="2880616" cy="585930"/>
            <a:chOff x="969854" y="2906521"/>
            <a:chExt cx="2251614" cy="58593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80364E0-92F0-4859-A3C4-E362BFA1B559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400"/>
            </a:p>
          </p:txBody>
        </p:sp>
        <p:sp>
          <p:nvSpPr>
            <p:cNvPr id="8" name="Google Shape;67;p1">
              <a:extLst>
                <a:ext uri="{FF2B5EF4-FFF2-40B4-BE49-F238E27FC236}">
                  <a16:creationId xmlns:a16="http://schemas.microsoft.com/office/drawing/2014/main" id="{9CF71F73-6A37-4AC7-8449-41D551062F93}"/>
                </a:ext>
              </a:extLst>
            </p:cNvPr>
            <p:cNvSpPr txBox="1"/>
            <p:nvPr/>
          </p:nvSpPr>
          <p:spPr>
            <a:xfrm>
              <a:off x="969854" y="2928757"/>
              <a:ext cx="225161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#25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Google Shape;11;p34">
            <a:extLst>
              <a:ext uri="{FF2B5EF4-FFF2-40B4-BE49-F238E27FC236}">
                <a16:creationId xmlns:a16="http://schemas.microsoft.com/office/drawing/2014/main" id="{12382AD4-F1CC-4B66-9707-8CD9B04B46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132" y="4031431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;p34">
            <a:extLst>
              <a:ext uri="{FF2B5EF4-FFF2-40B4-BE49-F238E27FC236}">
                <a16:creationId xmlns:a16="http://schemas.microsoft.com/office/drawing/2014/main" id="{0F3F8EA3-1589-4D61-99C8-7046EF51F3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401209" y="388918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4">
            <a:extLst>
              <a:ext uri="{FF2B5EF4-FFF2-40B4-BE49-F238E27FC236}">
                <a16:creationId xmlns:a16="http://schemas.microsoft.com/office/drawing/2014/main" id="{450A7906-2D4B-4DEE-A075-0BA79F52A5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724128" y="396224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7420A3F-5E94-4202-8CBB-6DC1BBDBA937}"/>
              </a:ext>
            </a:extLst>
          </p:cNvPr>
          <p:cNvSpPr txBox="1"/>
          <p:nvPr/>
        </p:nvSpPr>
        <p:spPr>
          <a:xfrm>
            <a:off x="522931" y="369375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73E13D9-BD11-496E-872F-8C8E77247E50}"/>
              </a:ext>
            </a:extLst>
          </p:cNvPr>
          <p:cNvSpPr txBox="1"/>
          <p:nvPr/>
        </p:nvSpPr>
        <p:spPr>
          <a:xfrm>
            <a:off x="5915424" y="369375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32" y="685209"/>
            <a:ext cx="792088" cy="78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2 Rectángulo"/>
          <p:cNvSpPr/>
          <p:nvPr/>
        </p:nvSpPr>
        <p:spPr>
          <a:xfrm>
            <a:off x="197424" y="802170"/>
            <a:ext cx="6480721" cy="336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006CB5"/>
                </a:solidFill>
                <a:latin typeface="Lato Medium"/>
              </a:rPr>
              <a:t>Océanos</a:t>
            </a:r>
          </a:p>
          <a:p>
            <a:pPr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006CB5"/>
                </a:solidFill>
                <a:latin typeface="Lato Medium"/>
              </a:rPr>
              <a:t>Ecosistemas terrestres y de agua dulce</a:t>
            </a:r>
          </a:p>
          <a:p>
            <a:pPr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r>
              <a:rPr lang="es-ES" sz="1600" dirty="0">
                <a:solidFill>
                  <a:srgbClr val="006CB5"/>
                </a:solidFill>
                <a:latin typeface="Lato Medium"/>
              </a:rPr>
              <a:t>Sistemas de producción</a:t>
            </a:r>
          </a:p>
          <a:p>
            <a:r>
              <a:rPr lang="es-ES" sz="1600" dirty="0">
                <a:solidFill>
                  <a:srgbClr val="006CB5"/>
                </a:solidFill>
                <a:latin typeface="Lato Medium"/>
              </a:rPr>
              <a:t>de alimentos</a:t>
            </a:r>
          </a:p>
          <a:p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006CB5"/>
                </a:solidFill>
                <a:latin typeface="Lato Medium"/>
              </a:rPr>
              <a:t>Energía                                           Seguridad</a:t>
            </a:r>
          </a:p>
        </p:txBody>
      </p:sp>
      <p:pic>
        <p:nvPicPr>
          <p:cNvPr id="7" name="Picture 2" descr="http://1.bp.blogspot.com/-qzz58rfR5pQ/TpGym7JO9VI/AAAAAAAAAAY/r19BRwwZM0Q/s300/101789_deta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7" b="22827"/>
          <a:stretch/>
        </p:blipFill>
        <p:spPr bwMode="auto">
          <a:xfrm>
            <a:off x="1187624" y="1935386"/>
            <a:ext cx="1008112" cy="6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48" y="3793011"/>
            <a:ext cx="536061" cy="8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43" y="2744911"/>
            <a:ext cx="780591" cy="76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183039"/>
            <a:ext cx="720080" cy="6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7 Rectángulo"/>
          <p:cNvSpPr/>
          <p:nvPr/>
        </p:nvSpPr>
        <p:spPr>
          <a:xfrm>
            <a:off x="4542748" y="766815"/>
            <a:ext cx="42707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1600" dirty="0">
                <a:solidFill>
                  <a:srgbClr val="006CB5"/>
                </a:solidFill>
                <a:latin typeface="Lato Medium"/>
              </a:rPr>
              <a:t>Recursos hídricos</a:t>
            </a:r>
          </a:p>
          <a:p>
            <a:pPr algn="r"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 algn="r"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 algn="r"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 algn="r">
              <a:lnSpc>
                <a:spcPct val="150000"/>
              </a:lnSpc>
            </a:pPr>
            <a:r>
              <a:rPr lang="es-ES" sz="1600" dirty="0">
                <a:solidFill>
                  <a:srgbClr val="006CB5"/>
                </a:solidFill>
                <a:latin typeface="Lato Medium"/>
              </a:rPr>
              <a:t>Sistemas costeros y de baja altitud</a:t>
            </a:r>
          </a:p>
          <a:p>
            <a:pPr algn="r"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 algn="r"/>
            <a:r>
              <a:rPr lang="es-ES" sz="1600" dirty="0">
                <a:solidFill>
                  <a:srgbClr val="006CB5"/>
                </a:solidFill>
                <a:latin typeface="Lato Medium"/>
              </a:rPr>
              <a:t>Áreas urbanas</a:t>
            </a:r>
          </a:p>
          <a:p>
            <a:pPr algn="r"/>
            <a:r>
              <a:rPr lang="es-ES" sz="1600" dirty="0">
                <a:solidFill>
                  <a:srgbClr val="006CB5"/>
                </a:solidFill>
                <a:latin typeface="Lato Medium"/>
              </a:rPr>
              <a:t>y rurales</a:t>
            </a:r>
          </a:p>
          <a:p>
            <a:pPr algn="r">
              <a:lnSpc>
                <a:spcPct val="150000"/>
              </a:lnSpc>
            </a:pPr>
            <a:endParaRPr lang="es-ES" sz="1600" dirty="0">
              <a:solidFill>
                <a:srgbClr val="006CB5"/>
              </a:solidFill>
              <a:latin typeface="Lato Medium"/>
            </a:endParaRPr>
          </a:p>
          <a:p>
            <a:pPr algn="r">
              <a:lnSpc>
                <a:spcPct val="150000"/>
              </a:lnSpc>
            </a:pPr>
            <a:r>
              <a:rPr lang="es-ES" sz="1600" dirty="0">
                <a:solidFill>
                  <a:srgbClr val="006CB5"/>
                </a:solidFill>
                <a:latin typeface="Lato Medium"/>
              </a:rPr>
              <a:t>Salud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65" y="802170"/>
            <a:ext cx="664712" cy="55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26" y="1664791"/>
            <a:ext cx="820818" cy="6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83" y="2792765"/>
            <a:ext cx="733073" cy="69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6" y="3712402"/>
            <a:ext cx="862603" cy="71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94A8F95-C1C2-4A11-BF09-0AAFE63AB97D}"/>
              </a:ext>
            </a:extLst>
          </p:cNvPr>
          <p:cNvSpPr txBox="1"/>
          <p:nvPr/>
        </p:nvSpPr>
        <p:spPr>
          <a:xfrm>
            <a:off x="7308304" y="4780776"/>
            <a:ext cx="220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solidFill>
                  <a:srgbClr val="000000"/>
                </a:solidFill>
                <a:latin typeface="Lato Medium"/>
              </a:rPr>
              <a:t>Tomado de COP 20</a:t>
            </a:r>
          </a:p>
        </p:txBody>
      </p:sp>
    </p:spTree>
    <p:extLst>
      <p:ext uri="{BB962C8B-B14F-4D97-AF65-F5344CB8AC3E}">
        <p14:creationId xmlns:p14="http://schemas.microsoft.com/office/powerpoint/2010/main" val="174592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D483D41-2328-441B-93FC-3D15B58BD718}"/>
              </a:ext>
            </a:extLst>
          </p:cNvPr>
          <p:cNvGrpSpPr/>
          <p:nvPr/>
        </p:nvGrpSpPr>
        <p:grpSpPr>
          <a:xfrm>
            <a:off x="1272820" y="1790747"/>
            <a:ext cx="6745055" cy="2991917"/>
            <a:chOff x="-1932" y="2599437"/>
            <a:chExt cx="5460281" cy="24324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24" y="2779736"/>
              <a:ext cx="531715" cy="41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63" y="3970839"/>
              <a:ext cx="615320" cy="665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089" y="3488543"/>
              <a:ext cx="634355" cy="528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16 CuadroTexto"/>
            <p:cNvSpPr txBox="1"/>
            <p:nvPr/>
          </p:nvSpPr>
          <p:spPr>
            <a:xfrm>
              <a:off x="134940" y="3221149"/>
              <a:ext cx="1294085" cy="37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4372A5"/>
                  </a:solidFill>
                  <a:latin typeface="Lato Medium"/>
                </a:rPr>
                <a:t>Mayor frecuencia de sequías</a:t>
              </a:r>
            </a:p>
          </p:txBody>
        </p:sp>
        <p:sp>
          <p:nvSpPr>
            <p:cNvPr id="10" name="17 CuadroTexto"/>
            <p:cNvSpPr txBox="1"/>
            <p:nvPr/>
          </p:nvSpPr>
          <p:spPr>
            <a:xfrm>
              <a:off x="-1932" y="4656540"/>
              <a:ext cx="1512167" cy="37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4372A5"/>
                  </a:solidFill>
                  <a:latin typeface="Lato Medium"/>
                </a:rPr>
                <a:t>Menor calidad de agua potable</a:t>
              </a:r>
            </a:p>
          </p:txBody>
        </p:sp>
        <p:sp>
          <p:nvSpPr>
            <p:cNvPr id="11" name="18 CuadroTexto"/>
            <p:cNvSpPr txBox="1"/>
            <p:nvPr/>
          </p:nvSpPr>
          <p:spPr>
            <a:xfrm>
              <a:off x="2051720" y="4076276"/>
              <a:ext cx="1203923" cy="37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4372A5"/>
                  </a:solidFill>
                  <a:latin typeface="Lato Medium"/>
                </a:rPr>
                <a:t>Recursos hídricos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201" y="2599437"/>
              <a:ext cx="843469" cy="461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21 CuadroTexto"/>
            <p:cNvSpPr txBox="1"/>
            <p:nvPr/>
          </p:nvSpPr>
          <p:spPr>
            <a:xfrm>
              <a:off x="3718069" y="3101697"/>
              <a:ext cx="1530776" cy="37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4372A5"/>
                  </a:solidFill>
                  <a:latin typeface="Lato Medium"/>
                </a:rPr>
                <a:t>Reducción de aguas superficiales</a:t>
              </a:r>
            </a:p>
          </p:txBody>
        </p:sp>
        <p:sp>
          <p:nvSpPr>
            <p:cNvPr id="14" name="22 CuadroTexto"/>
            <p:cNvSpPr txBox="1"/>
            <p:nvPr/>
          </p:nvSpPr>
          <p:spPr>
            <a:xfrm>
              <a:off x="3830148" y="4539193"/>
              <a:ext cx="1628201" cy="375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4372A5"/>
                  </a:solidFill>
                  <a:latin typeface="Lato Medium"/>
                </a:rPr>
                <a:t>Reducción de aguas subterráneas</a:t>
              </a:r>
            </a:p>
          </p:txBody>
        </p:sp>
        <p:cxnSp>
          <p:nvCxnSpPr>
            <p:cNvPr id="17" name="25 Conector recto de flecha"/>
            <p:cNvCxnSpPr/>
            <p:nvPr/>
          </p:nvCxnSpPr>
          <p:spPr>
            <a:xfrm flipV="1">
              <a:off x="3183916" y="3221149"/>
              <a:ext cx="646231" cy="501318"/>
            </a:xfrm>
            <a:prstGeom prst="straightConnector1">
              <a:avLst/>
            </a:prstGeom>
            <a:ln w="12700">
              <a:solidFill>
                <a:srgbClr val="F7B51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533" y="4006800"/>
              <a:ext cx="740933" cy="4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95BCFCC-8996-410D-B8C6-A591B59AD159}"/>
              </a:ext>
            </a:extLst>
          </p:cNvPr>
          <p:cNvSpPr txBox="1"/>
          <p:nvPr/>
        </p:nvSpPr>
        <p:spPr>
          <a:xfrm>
            <a:off x="7498975" y="4749775"/>
            <a:ext cx="220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Lato Medium"/>
              </a:rPr>
              <a:t>Tomado de COP 20</a:t>
            </a:r>
          </a:p>
        </p:txBody>
      </p:sp>
      <p:cxnSp>
        <p:nvCxnSpPr>
          <p:cNvPr id="35" name="25 Conector recto de flecha"/>
          <p:cNvCxnSpPr/>
          <p:nvPr/>
        </p:nvCxnSpPr>
        <p:spPr>
          <a:xfrm>
            <a:off x="5215757" y="3701397"/>
            <a:ext cx="891495" cy="484494"/>
          </a:xfrm>
          <a:prstGeom prst="straightConnector1">
            <a:avLst/>
          </a:prstGeom>
          <a:ln w="12700">
            <a:solidFill>
              <a:srgbClr val="F7B51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 Rectángulo"/>
          <p:cNvSpPr/>
          <p:nvPr/>
        </p:nvSpPr>
        <p:spPr>
          <a:xfrm>
            <a:off x="750738" y="1509636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>
                <a:solidFill>
                  <a:srgbClr val="F67B00"/>
                </a:solidFill>
                <a:latin typeface="Lato Medium"/>
              </a:rPr>
              <a:t>RECURSOS HÍDRICOS</a:t>
            </a:r>
            <a:endParaRPr lang="es-ES" sz="1600" u="sng" dirty="0">
              <a:solidFill>
                <a:srgbClr val="F67B00"/>
              </a:solidFill>
              <a:latin typeface="Lato Medium"/>
            </a:endParaRPr>
          </a:p>
        </p:txBody>
      </p:sp>
      <p:sp>
        <p:nvSpPr>
          <p:cNvPr id="56" name="Rectángulo redondeado 55"/>
          <p:cNvSpPr/>
          <p:nvPr/>
        </p:nvSpPr>
        <p:spPr bwMode="auto">
          <a:xfrm>
            <a:off x="4034396" y="2893607"/>
            <a:ext cx="1158572" cy="1240894"/>
          </a:xfrm>
          <a:prstGeom prst="roundRect">
            <a:avLst/>
          </a:prstGeom>
          <a:noFill/>
          <a:ln w="9525" cap="flat" cmpd="sng" algn="ctr">
            <a:solidFill>
              <a:srgbClr val="0093D6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7" name="Rectángulo redondeado 56"/>
          <p:cNvSpPr/>
          <p:nvPr/>
        </p:nvSpPr>
        <p:spPr bwMode="auto">
          <a:xfrm>
            <a:off x="6006568" y="1790747"/>
            <a:ext cx="1642201" cy="1240894"/>
          </a:xfrm>
          <a:prstGeom prst="roundRect">
            <a:avLst/>
          </a:prstGeom>
          <a:noFill/>
          <a:ln w="9525" cap="flat" cmpd="sng" algn="ctr">
            <a:solidFill>
              <a:srgbClr val="0093D6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9" name="Rectángulo redondeado 58"/>
          <p:cNvSpPr/>
          <p:nvPr/>
        </p:nvSpPr>
        <p:spPr bwMode="auto">
          <a:xfrm>
            <a:off x="6107252" y="3456035"/>
            <a:ext cx="1642201" cy="1240894"/>
          </a:xfrm>
          <a:prstGeom prst="roundRect">
            <a:avLst/>
          </a:prstGeom>
          <a:noFill/>
          <a:ln w="9525" cap="flat" cmpd="sng" algn="ctr">
            <a:solidFill>
              <a:srgbClr val="0093D6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9" name="Rectángulo redondeado 68"/>
          <p:cNvSpPr/>
          <p:nvPr/>
        </p:nvSpPr>
        <p:spPr bwMode="auto">
          <a:xfrm>
            <a:off x="1361974" y="1942317"/>
            <a:ext cx="1769105" cy="1240894"/>
          </a:xfrm>
          <a:prstGeom prst="roundRect">
            <a:avLst/>
          </a:prstGeom>
          <a:noFill/>
          <a:ln w="9525" cap="flat" cmpd="sng" algn="ctr">
            <a:solidFill>
              <a:srgbClr val="0093D6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0" name="Rectángulo redondeado 69"/>
          <p:cNvSpPr/>
          <p:nvPr/>
        </p:nvSpPr>
        <p:spPr bwMode="auto">
          <a:xfrm>
            <a:off x="1315527" y="3440723"/>
            <a:ext cx="1782558" cy="1366183"/>
          </a:xfrm>
          <a:prstGeom prst="roundRect">
            <a:avLst/>
          </a:prstGeom>
          <a:noFill/>
          <a:ln w="9525" cap="flat" cmpd="sng" algn="ctr">
            <a:solidFill>
              <a:srgbClr val="0093D6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71" name="25 Conector recto de flecha"/>
          <p:cNvCxnSpPr/>
          <p:nvPr/>
        </p:nvCxnSpPr>
        <p:spPr>
          <a:xfrm flipH="1">
            <a:off x="3131722" y="3701397"/>
            <a:ext cx="891279" cy="538880"/>
          </a:xfrm>
          <a:prstGeom prst="straightConnector1">
            <a:avLst/>
          </a:prstGeom>
          <a:ln w="12700">
            <a:solidFill>
              <a:srgbClr val="F7B51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25 Conector recto de flecha"/>
          <p:cNvCxnSpPr/>
          <p:nvPr/>
        </p:nvCxnSpPr>
        <p:spPr>
          <a:xfrm flipH="1" flipV="1">
            <a:off x="3158682" y="2626151"/>
            <a:ext cx="869680" cy="602146"/>
          </a:xfrm>
          <a:prstGeom prst="straightConnector1">
            <a:avLst/>
          </a:prstGeom>
          <a:ln w="12700">
            <a:solidFill>
              <a:srgbClr val="F7B51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7C063373-8715-4842-B082-FC9BA538EA12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33A9A50-4E27-4F9E-9CFF-E1DFC852E116}"/>
              </a:ext>
            </a:extLst>
          </p:cNvPr>
          <p:cNvSpPr txBox="1"/>
          <p:nvPr/>
        </p:nvSpPr>
        <p:spPr>
          <a:xfrm>
            <a:off x="235666" y="384569"/>
            <a:ext cx="8362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cap="all" dirty="0">
                <a:solidFill>
                  <a:srgbClr val="006CB5"/>
                </a:solidFill>
                <a:latin typeface="Futura LT Pro Book" panose="020B0802020204020204" pitchFamily="34" charset="0"/>
              </a:rPr>
              <a:t>IMPACTOS DEL EL CAMBIO CLIMÁTICO EN DIFERENTES SISTEMAS</a:t>
            </a:r>
          </a:p>
        </p:txBody>
      </p:sp>
    </p:spTree>
    <p:extLst>
      <p:ext uri="{BB962C8B-B14F-4D97-AF65-F5344CB8AC3E}">
        <p14:creationId xmlns:p14="http://schemas.microsoft.com/office/powerpoint/2010/main" val="152056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 redondeado"/>
          <p:cNvSpPr/>
          <p:nvPr/>
        </p:nvSpPr>
        <p:spPr>
          <a:xfrm>
            <a:off x="2489328" y="3167349"/>
            <a:ext cx="2108119" cy="1278524"/>
          </a:xfrm>
          <a:prstGeom prst="roundRect">
            <a:avLst/>
          </a:prstGeom>
          <a:solidFill>
            <a:srgbClr val="F67B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Lato Medium"/>
              </a:rPr>
              <a:t>Bosques: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Lato Medium"/>
              </a:rPr>
              <a:t>Carbono almacenado en la biósfera terrestre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79708" y="3320975"/>
            <a:ext cx="1584176" cy="971272"/>
          </a:xfrm>
          <a:prstGeom prst="roundRect">
            <a:avLst/>
          </a:prstGeom>
          <a:solidFill>
            <a:srgbClr val="3FB512"/>
          </a:solidFill>
          <a:ln>
            <a:solidFill>
              <a:srgbClr val="3FB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Lato Medium"/>
              </a:rPr>
              <a:t>Cambio de uso de tierra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234044" y="3320975"/>
            <a:ext cx="1588358" cy="971272"/>
          </a:xfrm>
          <a:prstGeom prst="roundRect">
            <a:avLst/>
          </a:prstGeom>
          <a:solidFill>
            <a:srgbClr val="F6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Lato Medium"/>
              </a:rPr>
              <a:t>Liberación de carbono a la atmósfera</a:t>
            </a:r>
          </a:p>
        </p:txBody>
      </p:sp>
      <p:sp>
        <p:nvSpPr>
          <p:cNvPr id="8" name="8 Rectángulo redondeado"/>
          <p:cNvSpPr/>
          <p:nvPr/>
        </p:nvSpPr>
        <p:spPr>
          <a:xfrm>
            <a:off x="5177141" y="3320975"/>
            <a:ext cx="1477210" cy="971272"/>
          </a:xfrm>
          <a:prstGeom prst="roundRect">
            <a:avLst/>
          </a:prstGeom>
          <a:solidFill>
            <a:srgbClr val="3FB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Lato Medium"/>
              </a:rPr>
              <a:t>Mayor mortalidad de árboles</a:t>
            </a:r>
          </a:p>
        </p:txBody>
      </p:sp>
      <p:sp>
        <p:nvSpPr>
          <p:cNvPr id="9" name="9 Rectángulo redondeado"/>
          <p:cNvSpPr/>
          <p:nvPr/>
        </p:nvSpPr>
        <p:spPr>
          <a:xfrm>
            <a:off x="2699792" y="1821149"/>
            <a:ext cx="1687190" cy="697491"/>
          </a:xfrm>
          <a:prstGeom prst="roundRect">
            <a:avLst/>
          </a:prstGeom>
          <a:solidFill>
            <a:srgbClr val="F6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Lato Medium"/>
              </a:rPr>
              <a:t>Cambio climático</a:t>
            </a:r>
          </a:p>
        </p:txBody>
      </p:sp>
      <p:sp>
        <p:nvSpPr>
          <p:cNvPr id="10" name="10 Cheurón"/>
          <p:cNvSpPr/>
          <p:nvPr/>
        </p:nvSpPr>
        <p:spPr>
          <a:xfrm>
            <a:off x="2016380" y="3446121"/>
            <a:ext cx="366202" cy="696297"/>
          </a:xfrm>
          <a:prstGeom prst="chevron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CB5"/>
              </a:solidFill>
            </a:endParaRPr>
          </a:p>
        </p:txBody>
      </p:sp>
      <p:sp>
        <p:nvSpPr>
          <p:cNvPr id="11" name="11 Triángulo isósceles"/>
          <p:cNvSpPr/>
          <p:nvPr/>
        </p:nvSpPr>
        <p:spPr>
          <a:xfrm rot="10800000">
            <a:off x="2699791" y="2624600"/>
            <a:ext cx="1687189" cy="390397"/>
          </a:xfrm>
          <a:prstGeom prst="triangle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CB5"/>
              </a:solidFill>
            </a:endParaRPr>
          </a:p>
        </p:txBody>
      </p:sp>
      <p:cxnSp>
        <p:nvCxnSpPr>
          <p:cNvPr id="12" name="16 Conector angular"/>
          <p:cNvCxnSpPr/>
          <p:nvPr/>
        </p:nvCxnSpPr>
        <p:spPr>
          <a:xfrm rot="16200000" flipV="1">
            <a:off x="5687030" y="908409"/>
            <a:ext cx="1092050" cy="3590337"/>
          </a:xfrm>
          <a:prstGeom prst="bentConnector2">
            <a:avLst/>
          </a:prstGeom>
          <a:ln>
            <a:noFill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7 Cheurón"/>
          <p:cNvSpPr/>
          <p:nvPr/>
        </p:nvSpPr>
        <p:spPr>
          <a:xfrm>
            <a:off x="4704193" y="3446121"/>
            <a:ext cx="366202" cy="696297"/>
          </a:xfrm>
          <a:prstGeom prst="chevron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CB5"/>
              </a:solidFill>
            </a:endParaRPr>
          </a:p>
        </p:txBody>
      </p:sp>
      <p:sp>
        <p:nvSpPr>
          <p:cNvPr id="14" name="18 Cheurón"/>
          <p:cNvSpPr/>
          <p:nvPr/>
        </p:nvSpPr>
        <p:spPr>
          <a:xfrm>
            <a:off x="6761097" y="3446121"/>
            <a:ext cx="366202" cy="696297"/>
          </a:xfrm>
          <a:prstGeom prst="chevron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CB5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C2F616-F553-4EC0-A1D2-AF0ECBED74DE}"/>
              </a:ext>
            </a:extLst>
          </p:cNvPr>
          <p:cNvSpPr txBox="1"/>
          <p:nvPr/>
        </p:nvSpPr>
        <p:spPr>
          <a:xfrm>
            <a:off x="7452320" y="4630832"/>
            <a:ext cx="220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Lato Medium"/>
              </a:rPr>
              <a:t>Tomado de COP 20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A608132E-B296-4F87-A610-7EA67E54D38C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D574E22-AADA-49EF-83B7-2EDE03FC837A}"/>
              </a:ext>
            </a:extLst>
          </p:cNvPr>
          <p:cNvSpPr txBox="1"/>
          <p:nvPr/>
        </p:nvSpPr>
        <p:spPr>
          <a:xfrm>
            <a:off x="252977" y="437628"/>
            <a:ext cx="8902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kern="0" dirty="0">
                <a:solidFill>
                  <a:srgbClr val="53AD32"/>
                </a:solidFill>
                <a:latin typeface="Futura LT Pro Book" panose="020B0802020204020204" pitchFamily="34" charset="0"/>
              </a:rPr>
              <a:t>ECOSISTEMAS TERRESTRES Y DE AGUA DULCE: </a:t>
            </a:r>
          </a:p>
          <a:p>
            <a:pPr algn="just"/>
            <a:endParaRPr lang="es-ES" sz="3200" kern="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9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0" y="0"/>
            <a:ext cx="9130129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81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637220" y="1733495"/>
            <a:ext cx="8229600" cy="111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anose="05000000000000000000" pitchFamily="2" charset="2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None/>
              <a:defRPr sz="1800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None/>
              <a:defRPr sz="1600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s-ES" sz="1400" b="1" u="sng" kern="0" dirty="0">
                <a:solidFill>
                  <a:srgbClr val="4372A5"/>
                </a:solidFill>
                <a:latin typeface="Lato Medium"/>
              </a:rPr>
              <a:t>SISTEMAS COSTEROS Y ÁREAS DE BAJA ALTITUD</a:t>
            </a:r>
          </a:p>
          <a:p>
            <a:pPr algn="just"/>
            <a:r>
              <a:rPr lang="es-ES" sz="1400" kern="0" dirty="0">
                <a:latin typeface="Lato Medium"/>
              </a:rPr>
              <a:t>Inundaciones,  hundimiento y erosión costera. Esto se incrementará conforme crezca la población, el desarrollo económico y la urbanización.</a:t>
            </a:r>
          </a:p>
          <a:p>
            <a:pPr algn="just"/>
            <a:endParaRPr lang="es-ES" sz="1400" kern="0" dirty="0"/>
          </a:p>
        </p:txBody>
      </p:sp>
      <p:sp>
        <p:nvSpPr>
          <p:cNvPr id="5" name="1 CuadroTexto"/>
          <p:cNvSpPr txBox="1"/>
          <p:nvPr/>
        </p:nvSpPr>
        <p:spPr>
          <a:xfrm>
            <a:off x="721739" y="4111265"/>
            <a:ext cx="164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rgbClr val="3FB512"/>
                </a:solidFill>
                <a:latin typeface="Lato Medium"/>
              </a:rPr>
              <a:t>Erosión</a:t>
            </a:r>
            <a:r>
              <a:rPr lang="es-PE" sz="1400" b="1" dirty="0">
                <a:solidFill>
                  <a:srgbClr val="4372A5"/>
                </a:solidFill>
                <a:latin typeface="Lato Medium"/>
              </a:rPr>
              <a:t> </a:t>
            </a:r>
            <a:r>
              <a:rPr lang="es-PE" sz="1400" b="1" dirty="0">
                <a:solidFill>
                  <a:srgbClr val="3FB512"/>
                </a:solidFill>
                <a:latin typeface="Lato Medium"/>
              </a:rPr>
              <a:t>Costera</a:t>
            </a:r>
          </a:p>
        </p:txBody>
      </p:sp>
      <p:sp>
        <p:nvSpPr>
          <p:cNvPr id="6" name="9 CuadroTexto"/>
          <p:cNvSpPr txBox="1"/>
          <p:nvPr/>
        </p:nvSpPr>
        <p:spPr>
          <a:xfrm>
            <a:off x="3413873" y="3895822"/>
            <a:ext cx="1646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rgbClr val="3FB512"/>
                </a:solidFill>
                <a:latin typeface="Lato Medium"/>
              </a:rPr>
              <a:t>Sistemas Costeros y áreas de baja altitud</a:t>
            </a:r>
          </a:p>
        </p:txBody>
      </p:sp>
      <p:sp>
        <p:nvSpPr>
          <p:cNvPr id="7" name="10 CuadroTexto"/>
          <p:cNvSpPr txBox="1"/>
          <p:nvPr/>
        </p:nvSpPr>
        <p:spPr>
          <a:xfrm>
            <a:off x="6106007" y="3997683"/>
            <a:ext cx="268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rgbClr val="3FB512"/>
                </a:solidFill>
                <a:latin typeface="Lato Medium"/>
              </a:rPr>
              <a:t>Inundaciones por elevaciones del nivel del mar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83" y="2737266"/>
            <a:ext cx="1003181" cy="104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14 Conector recto de flecha"/>
          <p:cNvCxnSpPr/>
          <p:nvPr/>
        </p:nvCxnSpPr>
        <p:spPr>
          <a:xfrm>
            <a:off x="5148064" y="3536999"/>
            <a:ext cx="1078036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16" y="2737266"/>
            <a:ext cx="1405869" cy="104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73" y="2515380"/>
            <a:ext cx="1473104" cy="128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4 Conector recto de flecha"/>
          <p:cNvCxnSpPr/>
          <p:nvPr/>
        </p:nvCxnSpPr>
        <p:spPr>
          <a:xfrm>
            <a:off x="2195736" y="3536999"/>
            <a:ext cx="1078036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3CBA8C-0604-43B8-B47E-7E92D494250E}"/>
              </a:ext>
            </a:extLst>
          </p:cNvPr>
          <p:cNvSpPr txBox="1"/>
          <p:nvPr/>
        </p:nvSpPr>
        <p:spPr>
          <a:xfrm>
            <a:off x="7447054" y="4750582"/>
            <a:ext cx="220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Lato Medium"/>
              </a:rPr>
              <a:t>Tomado de COP 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09DF50-BE06-4031-A7C8-5B2F9168914E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137372-B080-4E92-BC1D-A91A975D480E}"/>
              </a:ext>
            </a:extLst>
          </p:cNvPr>
          <p:cNvSpPr txBox="1"/>
          <p:nvPr/>
        </p:nvSpPr>
        <p:spPr>
          <a:xfrm>
            <a:off x="251520" y="319605"/>
            <a:ext cx="8434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cap="all" dirty="0">
                <a:solidFill>
                  <a:srgbClr val="53AD32"/>
                </a:solidFill>
                <a:latin typeface="Futura LT Pro Book" panose="020B0802020204020204" pitchFamily="34" charset="0"/>
              </a:rPr>
              <a:t>IMPACTOS DEL EL CAMBIO CLIMÁTICO EN DIFERENTES SISTEMAS</a:t>
            </a:r>
          </a:p>
        </p:txBody>
      </p:sp>
    </p:spTree>
    <p:extLst>
      <p:ext uri="{BB962C8B-B14F-4D97-AF65-F5344CB8AC3E}">
        <p14:creationId xmlns:p14="http://schemas.microsoft.com/office/powerpoint/2010/main" val="149955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98" y="2193701"/>
            <a:ext cx="2092615" cy="20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PAOLA\Diseño\Freelos\COP20\PNGS_CON_ELEMENTOS_GRAFICOS_PPT-2014-08-08\PNGS CON ELEMENTOS GRAFICOS PPT\cyan_d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71" y="2006931"/>
            <a:ext cx="331092" cy="3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PAOLA\Diseño\Freelos\COP20\PNGS_CON_ELEMENTOS_GRAFICOS_PPT-2014-08-08\PNGS CON ELEMENTOS GRAFICOS PPT\cyan_d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2" y="2731588"/>
            <a:ext cx="331092" cy="3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AOLA\Diseño\Freelos\COP20\PNGS_CON_ELEMENTOS_GRAFICOS_PPT-2014-08-08\PNGS CON ELEMENTOS GRAFICOS PPT\cyan_d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40" y="3361438"/>
            <a:ext cx="331092" cy="3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AOLA\Diseño\Freelos\COP20\PNGS_CON_ELEMENTOS_GRAFICOS_PPT-2014-08-08\PNGS CON ELEMENTOS GRAFICOS PPT\cyan_d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17" y="3780538"/>
            <a:ext cx="331092" cy="3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3260110" y="4277814"/>
            <a:ext cx="237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3FB512"/>
                </a:solidFill>
                <a:latin typeface="Lato Medium"/>
              </a:rPr>
              <a:t>Migración de peces a altas latitudes</a:t>
            </a:r>
            <a:endParaRPr lang="es-PE" sz="1400" b="1" dirty="0">
              <a:solidFill>
                <a:srgbClr val="3FB512"/>
              </a:solidFill>
              <a:latin typeface="Lato Medium"/>
            </a:endParaRPr>
          </a:p>
        </p:txBody>
      </p:sp>
      <p:sp>
        <p:nvSpPr>
          <p:cNvPr id="8" name="15 Flecha derecha"/>
          <p:cNvSpPr/>
          <p:nvPr/>
        </p:nvSpPr>
        <p:spPr>
          <a:xfrm rot="16200000">
            <a:off x="4294728" y="1808961"/>
            <a:ext cx="289676" cy="347959"/>
          </a:xfrm>
          <a:prstGeom prst="rightArrow">
            <a:avLst/>
          </a:prstGeom>
          <a:solidFill>
            <a:srgbClr val="4372A5"/>
          </a:solidFill>
          <a:ln>
            <a:solidFill>
              <a:srgbClr val="4372A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Rectángulo"/>
          <p:cNvSpPr/>
          <p:nvPr/>
        </p:nvSpPr>
        <p:spPr>
          <a:xfrm>
            <a:off x="4677634" y="1622291"/>
            <a:ext cx="33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4372A5"/>
                </a:solidFill>
              </a:rPr>
              <a:t>T°</a:t>
            </a:r>
            <a:endParaRPr lang="es-PE" b="1" dirty="0">
              <a:solidFill>
                <a:srgbClr val="4372A5"/>
              </a:solidFill>
            </a:endParaRPr>
          </a:p>
        </p:txBody>
      </p:sp>
      <p:sp>
        <p:nvSpPr>
          <p:cNvPr id="12" name="7 Rectángulo"/>
          <p:cNvSpPr/>
          <p:nvPr/>
        </p:nvSpPr>
        <p:spPr>
          <a:xfrm>
            <a:off x="321658" y="1540368"/>
            <a:ext cx="4355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F67B00"/>
                </a:solidFill>
                <a:latin typeface="Lato Medium"/>
              </a:rPr>
              <a:t>SISTEMAS MARINOS </a:t>
            </a:r>
            <a:endParaRPr lang="es-ES" sz="1800" dirty="0">
              <a:solidFill>
                <a:srgbClr val="F67B00"/>
              </a:solidFill>
              <a:latin typeface="Lato Medium"/>
            </a:endParaRPr>
          </a:p>
          <a:p>
            <a:endParaRPr lang="es-ES" dirty="0">
              <a:solidFill>
                <a:srgbClr val="F67B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B4BA9D-358F-41D8-B260-DD1B11786E28}"/>
              </a:ext>
            </a:extLst>
          </p:cNvPr>
          <p:cNvSpPr txBox="1"/>
          <p:nvPr/>
        </p:nvSpPr>
        <p:spPr>
          <a:xfrm>
            <a:off x="7380312" y="4780776"/>
            <a:ext cx="220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Lato Medium"/>
              </a:rPr>
              <a:t>Tomado de COP 20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C2A16568-29D5-409B-A881-3439B7C613BF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A636AA-8BA5-46FE-8291-D89225B4B867}"/>
              </a:ext>
            </a:extLst>
          </p:cNvPr>
          <p:cNvSpPr txBox="1"/>
          <p:nvPr/>
        </p:nvSpPr>
        <p:spPr>
          <a:xfrm>
            <a:off x="118068" y="311792"/>
            <a:ext cx="8362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cap="all" dirty="0">
                <a:solidFill>
                  <a:srgbClr val="006CB5"/>
                </a:solidFill>
                <a:latin typeface="Futura LT Pro Book" panose="020B0802020204020204" pitchFamily="34" charset="0"/>
              </a:rPr>
              <a:t>IMPACTOS DEL EL CAMBIO CLIMÁTICO EN DIFERENTES SISTEMAS</a:t>
            </a:r>
          </a:p>
        </p:txBody>
      </p:sp>
    </p:spTree>
    <p:extLst>
      <p:ext uri="{BB962C8B-B14F-4D97-AF65-F5344CB8AC3E}">
        <p14:creationId xmlns:p14="http://schemas.microsoft.com/office/powerpoint/2010/main" val="107868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37031" r="22247" b="33438"/>
          <a:stretch>
            <a:fillRect/>
          </a:stretch>
        </p:blipFill>
        <p:spPr bwMode="auto">
          <a:xfrm>
            <a:off x="899592" y="1808807"/>
            <a:ext cx="74888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2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1282" r="19479" b="6250"/>
          <a:stretch>
            <a:fillRect/>
          </a:stretch>
        </p:blipFill>
        <p:spPr bwMode="auto">
          <a:xfrm>
            <a:off x="-13712" y="30271"/>
            <a:ext cx="9157712" cy="502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77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37031" r="28334" b="23594"/>
          <a:stretch>
            <a:fillRect/>
          </a:stretch>
        </p:blipFill>
        <p:spPr bwMode="auto">
          <a:xfrm>
            <a:off x="1331640" y="1376759"/>
            <a:ext cx="64087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896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096"/>
            <a:ext cx="9144000" cy="509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61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057" y="2574750"/>
            <a:ext cx="5526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rgbClr val="000000"/>
                </a:solidFill>
                <a:latin typeface="Lato Medium"/>
              </a:rPr>
              <a:t>1. Comprensión del Ambiente </a:t>
            </a:r>
          </a:p>
          <a:p>
            <a:r>
              <a:rPr lang="es-PE" sz="1400" dirty="0">
                <a:solidFill>
                  <a:srgbClr val="000000"/>
                </a:solidFill>
                <a:latin typeface="Lato Medium"/>
              </a:rPr>
              <a:t>2. ¿Qué es el cambio climático?</a:t>
            </a:r>
          </a:p>
          <a:p>
            <a:r>
              <a:rPr lang="es-PE" sz="1400" dirty="0">
                <a:solidFill>
                  <a:srgbClr val="000000"/>
                </a:solidFill>
                <a:latin typeface="Lato Medium"/>
              </a:rPr>
              <a:t>3. ¿Cómo se manifiesta el Cambio Climático</a:t>
            </a:r>
          </a:p>
        </p:txBody>
      </p:sp>
      <p:pic>
        <p:nvPicPr>
          <p:cNvPr id="8194" name="Picture 2" descr="Resultado de imagen para AMB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86" y="1592783"/>
            <a:ext cx="3747714" cy="34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CFDEFBA-A582-4484-BA6F-D90C8159654F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31D5DA7-F0B7-435A-9146-155015D71B31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AMBIENTE Y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1106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ool\Pictures\contaminacion_Lima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88" r="32281"/>
          <a:stretch>
            <a:fillRect/>
          </a:stretch>
        </p:blipFill>
        <p:spPr bwMode="auto">
          <a:xfrm>
            <a:off x="0" y="926648"/>
            <a:ext cx="4283968" cy="332398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157976" y="4267937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>
                <a:solidFill>
                  <a:srgbClr val="006CB5"/>
                </a:solidFill>
                <a:latin typeface="Futura LT Pro Book" panose="020B0802020204020204" pitchFamily="34" charset="0"/>
                <a:cs typeface="Helvetica" pitchFamily="34" charset="0"/>
              </a:rPr>
              <a:t>LA</a:t>
            </a:r>
            <a:r>
              <a:rPr lang="es-PE" sz="3200" dirty="0">
                <a:solidFill>
                  <a:srgbClr val="000000"/>
                </a:solidFill>
                <a:latin typeface="Futura LT Pro Book" panose="020B0802020204020204" pitchFamily="34" charset="0"/>
                <a:cs typeface="Helvetica" pitchFamily="34" charset="0"/>
              </a:rPr>
              <a:t> </a:t>
            </a:r>
            <a:r>
              <a:rPr lang="es-PE" sz="3200" dirty="0">
                <a:solidFill>
                  <a:srgbClr val="006CB5"/>
                </a:solidFill>
                <a:latin typeface="Futura LT Pro Book" panose="020B0802020204020204" pitchFamily="34" charset="0"/>
                <a:cs typeface="Helvetica" pitchFamily="34" charset="0"/>
              </a:rPr>
              <a:t>VISIÓN</a:t>
            </a:r>
          </a:p>
        </p:txBody>
      </p:sp>
      <p:sp>
        <p:nvSpPr>
          <p:cNvPr id="7" name="4 Rectángulo"/>
          <p:cNvSpPr/>
          <p:nvPr/>
        </p:nvSpPr>
        <p:spPr>
          <a:xfrm>
            <a:off x="4572000" y="1066948"/>
            <a:ext cx="43924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i="1" dirty="0">
                <a:solidFill>
                  <a:srgbClr val="00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mundo en donde la salud ya no se vea obstaculizada por los efectos del cambio climático</a:t>
            </a:r>
            <a:r>
              <a:rPr lang="es-PE" sz="4000" b="1" i="1" dirty="0">
                <a:solidFill>
                  <a:srgbClr val="00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49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7031" r="27781" b="34422"/>
          <a:stretch>
            <a:fillRect/>
          </a:stretch>
        </p:blipFill>
        <p:spPr bwMode="auto">
          <a:xfrm>
            <a:off x="1763688" y="1808807"/>
            <a:ext cx="59046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06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08;p33">
            <a:extLst>
              <a:ext uri="{FF2B5EF4-FFF2-40B4-BE49-F238E27FC236}">
                <a16:creationId xmlns:a16="http://schemas.microsoft.com/office/drawing/2014/main" id="{949F0AA3-67E4-419D-8949-FFF5EF23EE9F}"/>
              </a:ext>
            </a:extLst>
          </p:cNvPr>
          <p:cNvSpPr txBox="1"/>
          <p:nvPr/>
        </p:nvSpPr>
        <p:spPr>
          <a:xfrm>
            <a:off x="2048520" y="1016719"/>
            <a:ext cx="50469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80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1;p34">
            <a:extLst>
              <a:ext uri="{FF2B5EF4-FFF2-40B4-BE49-F238E27FC236}">
                <a16:creationId xmlns:a16="http://schemas.microsoft.com/office/drawing/2014/main" id="{4F1881A1-E92E-45AD-B7C9-D9E999EFE7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393" y="4049149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;p34">
            <a:extLst>
              <a:ext uri="{FF2B5EF4-FFF2-40B4-BE49-F238E27FC236}">
                <a16:creationId xmlns:a16="http://schemas.microsoft.com/office/drawing/2014/main" id="{1AA02240-B7AD-498C-BFF2-88715A8EAF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370" t="28761" r="26066" b="25143"/>
          <a:stretch/>
        </p:blipFill>
        <p:spPr>
          <a:xfrm>
            <a:off x="3305467" y="392470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;p34">
            <a:extLst>
              <a:ext uri="{FF2B5EF4-FFF2-40B4-BE49-F238E27FC236}">
                <a16:creationId xmlns:a16="http://schemas.microsoft.com/office/drawing/2014/main" id="{F33278DA-43D6-4DC5-9470-AB0773AB2F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41" t="38600" r="17257" b="28608"/>
          <a:stretch/>
        </p:blipFill>
        <p:spPr>
          <a:xfrm>
            <a:off x="5628386" y="392244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A82069B-D771-44D7-9A4D-F5B2E2E8630E}"/>
              </a:ext>
            </a:extLst>
          </p:cNvPr>
          <p:cNvSpPr txBox="1"/>
          <p:nvPr/>
        </p:nvSpPr>
        <p:spPr>
          <a:xfrm>
            <a:off x="427189" y="3741372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176AAD-5EDE-4185-A37C-51ADBA583FD7}"/>
              </a:ext>
            </a:extLst>
          </p:cNvPr>
          <p:cNvSpPr txBox="1"/>
          <p:nvPr/>
        </p:nvSpPr>
        <p:spPr>
          <a:xfrm>
            <a:off x="5819682" y="361466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  <p:extLst>
      <p:ext uri="{BB962C8B-B14F-4D97-AF65-F5344CB8AC3E}">
        <p14:creationId xmlns:p14="http://schemas.microsoft.com/office/powerpoint/2010/main" val="143207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pic>
        <p:nvPicPr>
          <p:cNvPr id="5" name="Imagen 3" descr="video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79" y="1880815"/>
            <a:ext cx="2016224" cy="2060202"/>
          </a:xfrm>
          <a:prstGeom prst="rect">
            <a:avLst/>
          </a:prstGeom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33FC5CF7-8714-425A-AEC8-AF600505E909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7EAAC900-1FB5-4D44-B3EF-F3919CD44257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1. COMPRENSIÓN DEL AMBIENTE</a:t>
            </a:r>
          </a:p>
        </p:txBody>
      </p:sp>
    </p:spTree>
    <p:extLst>
      <p:ext uri="{BB962C8B-B14F-4D97-AF65-F5344CB8AC3E}">
        <p14:creationId xmlns:p14="http://schemas.microsoft.com/office/powerpoint/2010/main" val="4790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2" y="1542530"/>
            <a:ext cx="77631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“…un cambio de clima atribuido directa o indirectamente a la </a:t>
            </a:r>
            <a:r>
              <a:rPr lang="es-ES" sz="1400" b="1" dirty="0">
                <a:solidFill>
                  <a:srgbClr val="3FB51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actividad humana 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</a:t>
            </a:r>
            <a:r>
              <a:rPr lang="es-ES" sz="1400" b="1" dirty="0">
                <a:solidFill>
                  <a:srgbClr val="3FB51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altera la composición de la atmósfera mundial 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que se suma a la variabilidad natural del clima observada durante períodos comparables.”</a:t>
            </a:r>
          </a:p>
          <a:p>
            <a:pPr algn="r">
              <a:spcBef>
                <a:spcPct val="50000"/>
              </a:spcBef>
            </a:pPr>
            <a:r>
              <a:rPr lang="es-E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(Naciones Unidas, 1992).</a:t>
            </a:r>
          </a:p>
        </p:txBody>
      </p:sp>
      <p:cxnSp>
        <p:nvCxnSpPr>
          <p:cNvPr id="5" name="Conector recto de flecha 15"/>
          <p:cNvCxnSpPr/>
          <p:nvPr/>
        </p:nvCxnSpPr>
        <p:spPr>
          <a:xfrm>
            <a:off x="2854946" y="2535838"/>
            <a:ext cx="2988332" cy="0"/>
          </a:xfrm>
          <a:prstGeom prst="straightConnector1">
            <a:avLst/>
          </a:prstGeom>
          <a:ln cmpd="dbl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441174" y="4079369"/>
            <a:ext cx="4365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Lato Medium"/>
              </a:rPr>
              <a:t>Incremento de gases de efecto </a:t>
            </a:r>
          </a:p>
          <a:p>
            <a:pPr algn="ctr"/>
            <a:r>
              <a:rPr lang="es-ES" sz="1400" dirty="0">
                <a:solidFill>
                  <a:srgbClr val="000000"/>
                </a:solidFill>
                <a:latin typeface="Lato Medium"/>
              </a:rPr>
              <a:t>invernadero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15217" y="4032363"/>
            <a:ext cx="1919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" sz="1400" b="0" dirty="0">
                <a:solidFill>
                  <a:srgbClr val="000000"/>
                </a:solidFill>
                <a:latin typeface="Lato Medium"/>
              </a:rPr>
              <a:t>Cambios en el clima global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23928" y="4032363"/>
            <a:ext cx="2003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" sz="1400" b="0" dirty="0">
                <a:solidFill>
                  <a:srgbClr val="000000"/>
                </a:solidFill>
                <a:latin typeface="Lato Medium"/>
              </a:rPr>
              <a:t>Altera la composición </a:t>
            </a:r>
          </a:p>
          <a:p>
            <a:pPr algn="ctr"/>
            <a:r>
              <a:rPr lang="es-ES" sz="1400" b="0" dirty="0">
                <a:solidFill>
                  <a:srgbClr val="000000"/>
                </a:solidFill>
                <a:latin typeface="Lato Medium"/>
              </a:rPr>
              <a:t>de la atmósfera global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85" y="2672442"/>
            <a:ext cx="1411547" cy="125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15" y="2658768"/>
            <a:ext cx="1326589" cy="132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82" y="2622273"/>
            <a:ext cx="1038412" cy="130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E43DEF-C0C7-4C2E-BBDF-4591BAFD642E}"/>
              </a:ext>
            </a:extLst>
          </p:cNvPr>
          <p:cNvSpPr txBox="1"/>
          <p:nvPr/>
        </p:nvSpPr>
        <p:spPr>
          <a:xfrm>
            <a:off x="7433766" y="4731424"/>
            <a:ext cx="220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b="1" dirty="0">
                <a:solidFill>
                  <a:srgbClr val="4372A5"/>
                </a:solidFill>
                <a:latin typeface="Lato Medium"/>
              </a:rPr>
              <a:t>Tomado de COP 20 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A585CA2A-156E-4C0F-9983-C259869A2998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A64309-505D-466E-BC62-613E4967A405}"/>
              </a:ext>
            </a:extLst>
          </p:cNvPr>
          <p:cNvSpPr txBox="1"/>
          <p:nvPr/>
        </p:nvSpPr>
        <p:spPr>
          <a:xfrm>
            <a:off x="241569" y="789127"/>
            <a:ext cx="776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2. ¿QUÉ ES EL CAMBIO CLIMÁTICO?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6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pic>
        <p:nvPicPr>
          <p:cNvPr id="3" name="Picture 2" descr="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985"/>
            <a:ext cx="9144000" cy="507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hord 5"/>
          <p:cNvSpPr/>
          <p:nvPr/>
        </p:nvSpPr>
        <p:spPr bwMode="auto">
          <a:xfrm rot="14207417">
            <a:off x="-584749" y="-493389"/>
            <a:ext cx="1511300" cy="1412875"/>
          </a:xfrm>
          <a:prstGeom prst="chord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5" name="Straight Arrow Connector 7"/>
          <p:cNvCxnSpPr>
            <a:cxnSpLocks noChangeShapeType="1"/>
          </p:cNvCxnSpPr>
          <p:nvPr/>
        </p:nvCxnSpPr>
        <p:spPr bwMode="auto">
          <a:xfrm>
            <a:off x="827088" y="836613"/>
            <a:ext cx="2305050" cy="223202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prstDash val="solid"/>
            <a:round/>
            <a:headEnd/>
            <a:tailEnd type="arrow" w="med" len="med"/>
          </a:ln>
        </p:spPr>
      </p:cxnSp>
      <p:cxnSp>
        <p:nvCxnSpPr>
          <p:cNvPr id="6" name="Straight Arrow Connector 13"/>
          <p:cNvCxnSpPr>
            <a:cxnSpLocks noChangeShapeType="1"/>
          </p:cNvCxnSpPr>
          <p:nvPr/>
        </p:nvCxnSpPr>
        <p:spPr bwMode="auto">
          <a:xfrm>
            <a:off x="395288" y="1196975"/>
            <a:ext cx="2376487" cy="2303463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prstDash val="solid"/>
            <a:round/>
            <a:headEnd/>
            <a:tailEnd type="arrow" w="med" len="med"/>
          </a:ln>
        </p:spPr>
      </p:cxnSp>
      <p:cxnSp>
        <p:nvCxnSpPr>
          <p:cNvPr id="7" name="Straight Arrow Connector 14"/>
          <p:cNvCxnSpPr>
            <a:cxnSpLocks noChangeShapeType="1"/>
          </p:cNvCxnSpPr>
          <p:nvPr/>
        </p:nvCxnSpPr>
        <p:spPr bwMode="auto">
          <a:xfrm>
            <a:off x="1187450" y="260350"/>
            <a:ext cx="2520950" cy="23764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3905399" y="323600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Lato Medium"/>
              </a:rPr>
              <a:t>El sol calienta la tierra, radiando energía en forma de luz</a:t>
            </a:r>
            <a:endParaRPr lang="en-US" sz="1400" dirty="0">
              <a:solidFill>
                <a:schemeClr val="bg1"/>
              </a:solidFill>
              <a:latin typeface="Lato Medium"/>
            </a:endParaRPr>
          </a:p>
          <a:p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91815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6425" t="29413" r="19391" b="12594"/>
          <a:stretch/>
        </p:blipFill>
        <p:spPr>
          <a:xfrm>
            <a:off x="0" y="0"/>
            <a:ext cx="9144000" cy="507420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296639"/>
            <a:ext cx="40203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  <a:latin typeface="Lato Medium"/>
              </a:rPr>
              <a:t>Un tercio de la energía radiada desde el sol es reflejada al espacio. </a:t>
            </a:r>
          </a:p>
          <a:p>
            <a:pPr defTabSz="457200" eaLnBrk="0" hangingPunct="0"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  <a:latin typeface="Lato Medium"/>
              </a:rPr>
              <a:t>El restante lo toma la tierra, quien la refleja en forma de calor</a:t>
            </a:r>
          </a:p>
          <a:p>
            <a:pPr defTabSz="457200" eaLnBrk="0" hangingPunct="0">
              <a:spcBef>
                <a:spcPct val="50000"/>
              </a:spcBef>
            </a:pPr>
            <a:endParaRPr lang="es-ES" sz="1400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79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6425" t="29413" r="19391" b="12594"/>
          <a:stretch/>
        </p:blipFill>
        <p:spPr>
          <a:xfrm>
            <a:off x="0" y="0"/>
            <a:ext cx="9144000" cy="507420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3468" y="119284"/>
            <a:ext cx="42885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  <a:latin typeface="Lato Medium"/>
              </a:rPr>
              <a:t>La mayor parte de esta radiación es admitida por los océanos , la tierra y absorbida por la atmósfera, incluyendo las nubes y re-radiada.  </a:t>
            </a:r>
          </a:p>
          <a:p>
            <a:pPr defTabSz="457200" eaLnBrk="0" hangingPunct="0">
              <a:spcBef>
                <a:spcPct val="50000"/>
              </a:spcBef>
            </a:pPr>
            <a:r>
              <a:rPr lang="es-ES" sz="1400" b="1" dirty="0">
                <a:solidFill>
                  <a:schemeClr val="bg1"/>
                </a:solidFill>
                <a:latin typeface="Lato Medium"/>
              </a:rPr>
              <a:t>ESTE ES EL LLAMADO EFECTO INVERNADERO</a:t>
            </a:r>
          </a:p>
          <a:p>
            <a:pPr defTabSz="457200" eaLnBrk="0" hangingPunct="0">
              <a:spcBef>
                <a:spcPct val="50000"/>
              </a:spcBef>
            </a:pPr>
            <a:endParaRPr lang="es-ES" sz="1400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037" t="29530" r="19136" b="12394"/>
          <a:stretch/>
        </p:blipFill>
        <p:spPr>
          <a:xfrm>
            <a:off x="0" y="-1"/>
            <a:ext cx="9143999" cy="505777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440655"/>
            <a:ext cx="374441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  <a:latin typeface="Lato Medium"/>
              </a:rPr>
              <a:t>Cuando aumenta la concentración de los gases que generan el efecto invernadero, la atmósfera retiene más calor.</a:t>
            </a:r>
          </a:p>
          <a:p>
            <a:pPr defTabSz="457200" eaLnBrk="0" hangingPunct="0"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  <a:latin typeface="Lato Medium"/>
                <a:ea typeface="MS PGothic" pitchFamily="34" charset="-128"/>
              </a:rPr>
              <a:t>El resultado es el aumento de la temperatura promedio del mundo (calentamiento global) y cambios particulares en el clima a raíz de este fenómeno (cambio climático).</a:t>
            </a:r>
          </a:p>
        </p:txBody>
      </p:sp>
    </p:spTree>
    <p:extLst>
      <p:ext uri="{BB962C8B-B14F-4D97-AF65-F5344CB8AC3E}">
        <p14:creationId xmlns:p14="http://schemas.microsoft.com/office/powerpoint/2010/main" val="234788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4574273" y="2548784"/>
            <a:ext cx="201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  <a:latin typeface="Lato Medium"/>
              </a:rPr>
              <a:t>Cambios en la precipitación global</a:t>
            </a:r>
          </a:p>
        </p:txBody>
      </p:sp>
      <p:sp>
        <p:nvSpPr>
          <p:cNvPr id="20" name="12 CuadroTexto"/>
          <p:cNvSpPr txBox="1"/>
          <p:nvPr/>
        </p:nvSpPr>
        <p:spPr>
          <a:xfrm>
            <a:off x="2271377" y="2564972"/>
            <a:ext cx="201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  <a:latin typeface="Lato Medium"/>
              </a:rPr>
              <a:t>Cambios en la temperatura global</a:t>
            </a:r>
          </a:p>
        </p:txBody>
      </p:sp>
      <p:sp>
        <p:nvSpPr>
          <p:cNvPr id="21" name="6 Rectángulo redondeado"/>
          <p:cNvSpPr/>
          <p:nvPr/>
        </p:nvSpPr>
        <p:spPr>
          <a:xfrm>
            <a:off x="2294407" y="1629175"/>
            <a:ext cx="1892423" cy="1574091"/>
          </a:xfrm>
          <a:prstGeom prst="roundRect">
            <a:avLst/>
          </a:prstGeom>
          <a:noFill/>
          <a:ln w="28575">
            <a:solidFill>
              <a:srgbClr val="3FB51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18 Rectángulo redondeado"/>
          <p:cNvSpPr/>
          <p:nvPr/>
        </p:nvSpPr>
        <p:spPr>
          <a:xfrm>
            <a:off x="4603486" y="1649823"/>
            <a:ext cx="2019743" cy="1553443"/>
          </a:xfrm>
          <a:prstGeom prst="roundRect">
            <a:avLst/>
          </a:prstGeom>
          <a:noFill/>
          <a:ln w="28575">
            <a:solidFill>
              <a:srgbClr val="3FB51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22" y="1725641"/>
            <a:ext cx="385920" cy="8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65" y="1812552"/>
            <a:ext cx="906536" cy="7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13 CuadroTexto"/>
          <p:cNvSpPr txBox="1"/>
          <p:nvPr/>
        </p:nvSpPr>
        <p:spPr>
          <a:xfrm>
            <a:off x="1336260" y="4260220"/>
            <a:ext cx="198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  <a:latin typeface="Lato Medium"/>
              </a:rPr>
              <a:t>Cambios en</a:t>
            </a:r>
          </a:p>
          <a:p>
            <a:pPr algn="ctr"/>
            <a:r>
              <a:rPr lang="es-ES" sz="1200" b="1" dirty="0">
                <a:solidFill>
                  <a:srgbClr val="000000"/>
                </a:solidFill>
                <a:latin typeface="Lato Medium"/>
              </a:rPr>
              <a:t>los océanos</a:t>
            </a:r>
          </a:p>
        </p:txBody>
      </p:sp>
      <p:sp>
        <p:nvSpPr>
          <p:cNvPr id="26" name="14 CuadroTexto"/>
          <p:cNvSpPr txBox="1"/>
          <p:nvPr/>
        </p:nvSpPr>
        <p:spPr>
          <a:xfrm>
            <a:off x="3496191" y="4272412"/>
            <a:ext cx="217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  <a:latin typeface="Lato Medium"/>
              </a:rPr>
              <a:t>Derretimiento de glaciares</a:t>
            </a:r>
          </a:p>
        </p:txBody>
      </p:sp>
      <p:sp>
        <p:nvSpPr>
          <p:cNvPr id="27" name="15 CuadroTexto"/>
          <p:cNvSpPr txBox="1"/>
          <p:nvPr/>
        </p:nvSpPr>
        <p:spPr>
          <a:xfrm>
            <a:off x="5743062" y="4367942"/>
            <a:ext cx="1918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  <a:latin typeface="Lato Medium"/>
              </a:rPr>
              <a:t>Eventos extremos</a:t>
            </a:r>
          </a:p>
        </p:txBody>
      </p:sp>
      <p:sp>
        <p:nvSpPr>
          <p:cNvPr id="28" name="19 Rectángulo redondeado"/>
          <p:cNvSpPr/>
          <p:nvPr/>
        </p:nvSpPr>
        <p:spPr>
          <a:xfrm>
            <a:off x="1378343" y="3336711"/>
            <a:ext cx="1905271" cy="1568440"/>
          </a:xfrm>
          <a:prstGeom prst="roundRect">
            <a:avLst/>
          </a:prstGeom>
          <a:noFill/>
          <a:ln w="28575">
            <a:solidFill>
              <a:srgbClr val="3FB51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0 Rectángulo redondeado"/>
          <p:cNvSpPr/>
          <p:nvPr/>
        </p:nvSpPr>
        <p:spPr>
          <a:xfrm>
            <a:off x="3481642" y="3367108"/>
            <a:ext cx="1957050" cy="1538043"/>
          </a:xfrm>
          <a:prstGeom prst="roundRect">
            <a:avLst/>
          </a:prstGeom>
          <a:noFill/>
          <a:ln w="28575">
            <a:solidFill>
              <a:srgbClr val="3FB51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1 Rectángulo redondeado"/>
          <p:cNvSpPr/>
          <p:nvPr/>
        </p:nvSpPr>
        <p:spPr>
          <a:xfrm>
            <a:off x="5669265" y="3333094"/>
            <a:ext cx="1910453" cy="1572057"/>
          </a:xfrm>
          <a:prstGeom prst="roundRect">
            <a:avLst/>
          </a:prstGeom>
          <a:noFill/>
          <a:ln w="28575">
            <a:solidFill>
              <a:srgbClr val="3FB51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90" y="3451840"/>
            <a:ext cx="1026915" cy="6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38" y="3442289"/>
            <a:ext cx="865334" cy="88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78" y="3445252"/>
            <a:ext cx="1235378" cy="63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2689B642-9130-4302-B7AB-DC2E337C70EE}"/>
              </a:ext>
            </a:extLst>
          </p:cNvPr>
          <p:cNvSpPr txBox="1"/>
          <p:nvPr/>
        </p:nvSpPr>
        <p:spPr>
          <a:xfrm>
            <a:off x="7573257" y="4780776"/>
            <a:ext cx="220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solidFill>
                  <a:srgbClr val="4372A5"/>
                </a:solidFill>
                <a:latin typeface="Lato Medium"/>
              </a:rPr>
              <a:t>Tomado de COP 20</a:t>
            </a:r>
          </a:p>
        </p:txBody>
      </p:sp>
      <p:cxnSp>
        <p:nvCxnSpPr>
          <p:cNvPr id="35" name="Straight Connector 12">
            <a:extLst>
              <a:ext uri="{FF2B5EF4-FFF2-40B4-BE49-F238E27FC236}">
                <a16:creationId xmlns:a16="http://schemas.microsoft.com/office/drawing/2014/main" id="{44A10FAF-C64A-4B25-83A3-B507095576D2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3D705D7-7001-40C4-8BF4-24FC95A032CC}"/>
              </a:ext>
            </a:extLst>
          </p:cNvPr>
          <p:cNvSpPr txBox="1"/>
          <p:nvPr/>
        </p:nvSpPr>
        <p:spPr>
          <a:xfrm>
            <a:off x="286335" y="410706"/>
            <a:ext cx="8362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</a:rPr>
              <a:t>2. ¿CÓMO SE MANIFIESTA EL CAMBIO CLIMÁTICO?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89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res_ACF_ES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ACF_ES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res_ACF_ES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ACF_ES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res_ACF_ES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ACF_ES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9c62a22c-cb76-48dc-acff-7f03cd5e6885">XU7H42U2DFTR-1016678286-5406</_dlc_DocId>
    <_dlc_DocIdUrl xmlns="9c62a22c-cb76-48dc-acff-7f03cd5e6885">
      <Url>https://nohungerforum.sharepoint.com/hq/dase/_layouts/15/DocIdRedir.aspx?ID=XU7H42U2DFTR-1016678286-5406</Url>
      <Description>XU7H42U2DFTR-1016678286-5406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E031424AFF4DA062AF16F9294AE5" ma:contentTypeVersion="36" ma:contentTypeDescription="Create a new document." ma:contentTypeScope="" ma:versionID="0395944d76520cdcc19710c7fcaf9ead">
  <xsd:schema xmlns:xsd="http://www.w3.org/2001/XMLSchema" xmlns:xs="http://www.w3.org/2001/XMLSchema" xmlns:p="http://schemas.microsoft.com/office/2006/metadata/properties" xmlns:ns2="9c62a22c-cb76-48dc-acff-7f03cd5e6885" xmlns:ns3="http://schemas.microsoft.com/sharepoint/v4" xmlns:ns4="55217500-79d8-4f67-8091-83ef745a6ede" targetNamespace="http://schemas.microsoft.com/office/2006/metadata/properties" ma:root="true" ma:fieldsID="acc17b4230748a72f15ed84ec4dd5a3e" ns2:_="" ns3:_="" ns4:_="">
    <xsd:import namespace="9c62a22c-cb76-48dc-acff-7f03cd5e6885"/>
    <xsd:import namespace="http://schemas.microsoft.com/sharepoint/v4"/>
    <xsd:import namespace="55217500-79d8-4f67-8091-83ef745a6e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2:_dlc_DocId" minOccurs="0"/>
                <xsd:element ref="ns2:_dlc_DocIdUrl" minOccurs="0"/>
                <xsd:element ref="ns2:_dlc_DocIdPersistId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2a22c-cb76-48dc-acff-7f03cd5e68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17500-79d8-4f67-8091-83ef745a6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6D6210-79EA-41BD-9DEB-7A3CC0DC81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113B1D-6037-49A6-8156-7E4A67F75EFA}">
  <ds:schemaRefs>
    <ds:schemaRef ds:uri="http://purl.org/dc/elements/1.1/"/>
    <ds:schemaRef ds:uri="http://www.w3.org/XML/1998/namespace"/>
    <ds:schemaRef ds:uri="55217500-79d8-4f67-8091-83ef745a6ed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9c62a22c-cb76-48dc-acff-7f03cd5e6885"/>
    <ds:schemaRef ds:uri="http://purl.org/dc/dcmitype/"/>
    <ds:schemaRef ds:uri="http://schemas.openxmlformats.org/package/2006/metadata/core-properties"/>
    <ds:schemaRef ds:uri="http://schemas.microsoft.com/sharepoint/v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972D7C6-DB00-464E-8CCE-171E44A4A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2a22c-cb76-48dc-acff-7f03cd5e6885"/>
    <ds:schemaRef ds:uri="http://schemas.microsoft.com/sharepoint/v4"/>
    <ds:schemaRef ds:uri="55217500-79d8-4f67-8091-83ef745a6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0E6DF8D-51C1-46EF-91C3-90801C438DB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Settings\DONETTI\Bureau\Pres_ACF_ESP.pot</Template>
  <TotalTime>15384</TotalTime>
  <Words>495</Words>
  <Application>Microsoft Office PowerPoint</Application>
  <PresentationFormat>Personalizado</PresentationFormat>
  <Paragraphs>108</Paragraphs>
  <Slides>22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Calibri</vt:lpstr>
      <vt:lpstr>Calibri Light</vt:lpstr>
      <vt:lpstr>Futura LT Pro Book</vt:lpstr>
      <vt:lpstr>Futura-Heavy</vt:lpstr>
      <vt:lpstr>Lato</vt:lpstr>
      <vt:lpstr>Lato Hairline</vt:lpstr>
      <vt:lpstr>Lato Medium</vt:lpstr>
      <vt:lpstr>Times New Roman</vt:lpstr>
      <vt:lpstr>Trebuchet MS</vt:lpstr>
      <vt:lpstr>Verdana</vt:lpstr>
      <vt:lpstr>Wingdings</vt:lpstr>
      <vt:lpstr>Pres_ACF_ESP</vt:lpstr>
      <vt:lpstr>2_Pres_ACF_ESP</vt:lpstr>
      <vt:lpstr>1_Pres_ACF_ESP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para añadir el título</dc:title>
  <dc:creator>TERZA RIMA</dc:creator>
  <cp:lastModifiedBy>RODOLFO ALVA CORDOVA</cp:lastModifiedBy>
  <cp:revision>749</cp:revision>
  <cp:lastPrinted>2015-03-10T15:17:43Z</cp:lastPrinted>
  <dcterms:created xsi:type="dcterms:W3CDTF">2006-02-13T17:18:03Z</dcterms:created>
  <dcterms:modified xsi:type="dcterms:W3CDTF">2021-05-13T05:54:39Z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0x0101008C95E031424AFF4DA062AF16F9294AE5</vt:lpwstr>
  </property>
  <property fmtid="{D5CDD505-2E9C-101B-9397-08002B2CF9AE}" pid="3" name="_dlc_DocIdItemGuid">
    <vt:lpwstr>e1b68982-a8f2-433a-8440-e807944a3aae</vt:lpwstr>
  </property>
</Properties>
</file>