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  <p:sldMasterId id="2147483685" r:id="rId6"/>
    <p:sldMasterId id="2147483672" r:id="rId7"/>
  </p:sldMasterIdLst>
  <p:notesMasterIdLst>
    <p:notesMasterId r:id="rId40"/>
  </p:notesMasterIdLst>
  <p:handoutMasterIdLst>
    <p:handoutMasterId r:id="rId41"/>
  </p:handoutMasterIdLst>
  <p:sldIdLst>
    <p:sldId id="335" r:id="rId8"/>
    <p:sldId id="336" r:id="rId9"/>
    <p:sldId id="367" r:id="rId10"/>
    <p:sldId id="337" r:id="rId11"/>
    <p:sldId id="338" r:id="rId12"/>
    <p:sldId id="340" r:id="rId13"/>
    <p:sldId id="339" r:id="rId14"/>
    <p:sldId id="341" r:id="rId15"/>
    <p:sldId id="342" r:id="rId16"/>
    <p:sldId id="345" r:id="rId17"/>
    <p:sldId id="346" r:id="rId18"/>
    <p:sldId id="347" r:id="rId19"/>
    <p:sldId id="351" r:id="rId20"/>
    <p:sldId id="348" r:id="rId21"/>
    <p:sldId id="349" r:id="rId22"/>
    <p:sldId id="350" r:id="rId23"/>
    <p:sldId id="353" r:id="rId24"/>
    <p:sldId id="352" r:id="rId25"/>
    <p:sldId id="354" r:id="rId26"/>
    <p:sldId id="357" r:id="rId27"/>
    <p:sldId id="356" r:id="rId28"/>
    <p:sldId id="355" r:id="rId29"/>
    <p:sldId id="360" r:id="rId30"/>
    <p:sldId id="359" r:id="rId31"/>
    <p:sldId id="358" r:id="rId32"/>
    <p:sldId id="361" r:id="rId33"/>
    <p:sldId id="362" r:id="rId34"/>
    <p:sldId id="363" r:id="rId35"/>
    <p:sldId id="364" r:id="rId36"/>
    <p:sldId id="365" r:id="rId37"/>
    <p:sldId id="366" r:id="rId38"/>
    <p:sldId id="368" r:id="rId39"/>
  </p:sldIdLst>
  <p:sldSz cx="9144000" cy="5057775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5"/>
    <a:srgbClr val="EE8E00"/>
    <a:srgbClr val="52AE32"/>
    <a:srgbClr val="000000"/>
    <a:srgbClr val="4372A5"/>
    <a:srgbClr val="F7B512"/>
    <a:srgbClr val="0093D6"/>
    <a:srgbClr val="3FB512"/>
    <a:srgbClr val="BB2F80"/>
    <a:srgbClr val="007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12" autoAdjust="0"/>
    <p:restoredTop sz="84325" autoAdjust="0"/>
  </p:normalViewPr>
  <p:slideViewPr>
    <p:cSldViewPr>
      <p:cViewPr varScale="1">
        <p:scale>
          <a:sx n="61" d="100"/>
          <a:sy n="61" d="100"/>
        </p:scale>
        <p:origin x="90" y="1014"/>
      </p:cViewPr>
      <p:guideLst>
        <p:guide orient="horz" pos="1593"/>
        <p:guide pos="288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AF39D-FF0E-4418-8169-1BED926528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A9FEFE-FCAD-4E6A-9DD5-378CEF404740}">
      <dgm:prSet phldrT="[Texto]" custT="1"/>
      <dgm:spPr>
        <a:solidFill>
          <a:srgbClr val="EE8E00"/>
        </a:solidFill>
      </dgm:spPr>
      <dgm:t>
        <a:bodyPr/>
        <a:lstStyle/>
        <a:p>
          <a:endParaRPr lang="es-ES" sz="140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r>
            <a:rPr lang="es-E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 capaz de construir un discurso sintético en el que se comunique de manera creíble y empática la propuesta de valor que representa el producto o servicio.</a:t>
          </a:r>
        </a:p>
        <a:p>
          <a:endParaRPr lang="es-ES" sz="140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057779C-E247-49EC-897A-EF1D50193E84}" type="parTrans" cxnId="{AF8C1848-CEC7-461C-9817-94C91FF44886}">
      <dgm:prSet/>
      <dgm:spPr/>
      <dgm:t>
        <a:bodyPr/>
        <a:lstStyle/>
        <a:p>
          <a:endParaRPr lang="es-ES"/>
        </a:p>
      </dgm:t>
    </dgm:pt>
    <dgm:pt modelId="{FF56B3F4-7C64-4260-8E62-30CB270F50FD}" type="sibTrans" cxnId="{AF8C1848-CEC7-461C-9817-94C91FF44886}">
      <dgm:prSet/>
      <dgm:spPr>
        <a:solidFill>
          <a:srgbClr val="000000"/>
        </a:solidFill>
      </dgm:spPr>
      <dgm:t>
        <a:bodyPr/>
        <a:lstStyle/>
        <a:p>
          <a:endParaRPr lang="es-ES">
            <a:solidFill>
              <a:srgbClr val="4372A5"/>
            </a:solidFill>
          </a:endParaRPr>
        </a:p>
      </dgm:t>
    </dgm:pt>
    <dgm:pt modelId="{CFB3C18C-97D0-44EF-9517-161AAF97B3D6}">
      <dgm:prSet phldrT="[Texto]" custT="1"/>
      <dgm:spPr>
        <a:solidFill>
          <a:srgbClr val="EE8E00"/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Mejorar el discurso mediante una sistemática de validación</a:t>
          </a:r>
        </a:p>
      </dgm:t>
    </dgm:pt>
    <dgm:pt modelId="{DEC5E785-2CF1-424C-B30A-B126F35C9371}" type="parTrans" cxnId="{3E42F435-C69E-46BD-B567-261C9D3B9B49}">
      <dgm:prSet/>
      <dgm:spPr/>
      <dgm:t>
        <a:bodyPr/>
        <a:lstStyle/>
        <a:p>
          <a:endParaRPr lang="es-ES"/>
        </a:p>
      </dgm:t>
    </dgm:pt>
    <dgm:pt modelId="{FEB28D38-B954-4892-A15A-9E239D9256CF}" type="sibTrans" cxnId="{3E42F435-C69E-46BD-B567-261C9D3B9B49}">
      <dgm:prSet/>
      <dgm:spPr/>
      <dgm:t>
        <a:bodyPr/>
        <a:lstStyle/>
        <a:p>
          <a:endParaRPr lang="es-ES"/>
        </a:p>
      </dgm:t>
    </dgm:pt>
    <dgm:pt modelId="{02A8EDEA-497D-4163-82C4-0987EEE25743}" type="pres">
      <dgm:prSet presAssocID="{DC5AF39D-FF0E-4418-8169-1BED926528C2}" presName="Name0" presStyleCnt="0">
        <dgm:presLayoutVars>
          <dgm:dir/>
          <dgm:resizeHandles val="exact"/>
        </dgm:presLayoutVars>
      </dgm:prSet>
      <dgm:spPr/>
    </dgm:pt>
    <dgm:pt modelId="{C62526B6-78FD-42F7-96E2-F69AC59B5ADB}" type="pres">
      <dgm:prSet presAssocID="{51A9FEFE-FCAD-4E6A-9DD5-378CEF404740}" presName="node" presStyleLbl="node1" presStyleIdx="0" presStyleCnt="2" custScaleY="82200">
        <dgm:presLayoutVars>
          <dgm:bulletEnabled val="1"/>
        </dgm:presLayoutVars>
      </dgm:prSet>
      <dgm:spPr/>
    </dgm:pt>
    <dgm:pt modelId="{8DB11BDE-5C35-4EB3-931C-61CC21CA5F53}" type="pres">
      <dgm:prSet presAssocID="{FF56B3F4-7C64-4260-8E62-30CB270F50FD}" presName="sibTrans" presStyleLbl="sibTrans2D1" presStyleIdx="0" presStyleCnt="1"/>
      <dgm:spPr/>
    </dgm:pt>
    <dgm:pt modelId="{0894882A-2F79-4975-B209-68D2D1555057}" type="pres">
      <dgm:prSet presAssocID="{FF56B3F4-7C64-4260-8E62-30CB270F50FD}" presName="connectorText" presStyleLbl="sibTrans2D1" presStyleIdx="0" presStyleCnt="1"/>
      <dgm:spPr/>
    </dgm:pt>
    <dgm:pt modelId="{D6C8AB11-7B1C-41CB-94BA-954E7FEC1DB7}" type="pres">
      <dgm:prSet presAssocID="{CFB3C18C-97D0-44EF-9517-161AAF97B3D6}" presName="node" presStyleLbl="node1" presStyleIdx="1" presStyleCnt="2" custScaleX="86793" custScaleY="82549">
        <dgm:presLayoutVars>
          <dgm:bulletEnabled val="1"/>
        </dgm:presLayoutVars>
      </dgm:prSet>
      <dgm:spPr/>
    </dgm:pt>
  </dgm:ptLst>
  <dgm:cxnLst>
    <dgm:cxn modelId="{AE4A332A-DD1B-4CDA-B05B-663E1E394E27}" type="presOf" srcId="{FF56B3F4-7C64-4260-8E62-30CB270F50FD}" destId="{0894882A-2F79-4975-B209-68D2D1555057}" srcOrd="1" destOrd="0" presId="urn:microsoft.com/office/officeart/2005/8/layout/process1"/>
    <dgm:cxn modelId="{3E42F435-C69E-46BD-B567-261C9D3B9B49}" srcId="{DC5AF39D-FF0E-4418-8169-1BED926528C2}" destId="{CFB3C18C-97D0-44EF-9517-161AAF97B3D6}" srcOrd="1" destOrd="0" parTransId="{DEC5E785-2CF1-424C-B30A-B126F35C9371}" sibTransId="{FEB28D38-B954-4892-A15A-9E239D9256CF}"/>
    <dgm:cxn modelId="{B5EBBE42-9C28-4113-99C9-72E30EDF839C}" type="presOf" srcId="{DC5AF39D-FF0E-4418-8169-1BED926528C2}" destId="{02A8EDEA-497D-4163-82C4-0987EEE25743}" srcOrd="0" destOrd="0" presId="urn:microsoft.com/office/officeart/2005/8/layout/process1"/>
    <dgm:cxn modelId="{AF8C1848-CEC7-461C-9817-94C91FF44886}" srcId="{DC5AF39D-FF0E-4418-8169-1BED926528C2}" destId="{51A9FEFE-FCAD-4E6A-9DD5-378CEF404740}" srcOrd="0" destOrd="0" parTransId="{7057779C-E247-49EC-897A-EF1D50193E84}" sibTransId="{FF56B3F4-7C64-4260-8E62-30CB270F50FD}"/>
    <dgm:cxn modelId="{186F24AB-9156-4C82-A647-5497B076F39E}" type="presOf" srcId="{FF56B3F4-7C64-4260-8E62-30CB270F50FD}" destId="{8DB11BDE-5C35-4EB3-931C-61CC21CA5F53}" srcOrd="0" destOrd="0" presId="urn:microsoft.com/office/officeart/2005/8/layout/process1"/>
    <dgm:cxn modelId="{476B99D1-CECC-4461-B72C-1760AEB265D8}" type="presOf" srcId="{51A9FEFE-FCAD-4E6A-9DD5-378CEF404740}" destId="{C62526B6-78FD-42F7-96E2-F69AC59B5ADB}" srcOrd="0" destOrd="0" presId="urn:microsoft.com/office/officeart/2005/8/layout/process1"/>
    <dgm:cxn modelId="{C93462F1-BD58-4D16-9188-2DFCE5F0C020}" type="presOf" srcId="{CFB3C18C-97D0-44EF-9517-161AAF97B3D6}" destId="{D6C8AB11-7B1C-41CB-94BA-954E7FEC1DB7}" srcOrd="0" destOrd="0" presId="urn:microsoft.com/office/officeart/2005/8/layout/process1"/>
    <dgm:cxn modelId="{3C289408-00CB-48AA-BF98-A6CF0DB73F5E}" type="presParOf" srcId="{02A8EDEA-497D-4163-82C4-0987EEE25743}" destId="{C62526B6-78FD-42F7-96E2-F69AC59B5ADB}" srcOrd="0" destOrd="0" presId="urn:microsoft.com/office/officeart/2005/8/layout/process1"/>
    <dgm:cxn modelId="{78D26419-AF14-4079-9E4C-E96D8F911D4A}" type="presParOf" srcId="{02A8EDEA-497D-4163-82C4-0987EEE25743}" destId="{8DB11BDE-5C35-4EB3-931C-61CC21CA5F53}" srcOrd="1" destOrd="0" presId="urn:microsoft.com/office/officeart/2005/8/layout/process1"/>
    <dgm:cxn modelId="{26469B3A-DA7F-4245-A8F3-376A69FDE572}" type="presParOf" srcId="{8DB11BDE-5C35-4EB3-931C-61CC21CA5F53}" destId="{0894882A-2F79-4975-B209-68D2D1555057}" srcOrd="0" destOrd="0" presId="urn:microsoft.com/office/officeart/2005/8/layout/process1"/>
    <dgm:cxn modelId="{A7CC8C80-72B6-41A2-9BE8-F0C0E761CD55}" type="presParOf" srcId="{02A8EDEA-497D-4163-82C4-0987EEE25743}" destId="{D6C8AB11-7B1C-41CB-94BA-954E7FEC1D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526B6-78FD-42F7-96E2-F69AC59B5ADB}">
      <dsp:nvSpPr>
        <dsp:cNvPr id="0" name=""/>
        <dsp:cNvSpPr/>
      </dsp:nvSpPr>
      <dsp:spPr>
        <a:xfrm>
          <a:off x="3064" y="1220210"/>
          <a:ext cx="2685211" cy="1623579"/>
        </a:xfrm>
        <a:prstGeom prst="roundRect">
          <a:avLst>
            <a:gd name="adj" fmla="val 10000"/>
          </a:avLst>
        </a:prstGeom>
        <a:solidFill>
          <a:srgbClr val="EE8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Ser capaz de construir un discurso sintético en el que se comunique de manera creíble y empática la propuesta de valor que representa el producto o servicio.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solidFill>
              <a:schemeClr val="bg1"/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50617" y="1267763"/>
        <a:ext cx="2590105" cy="1528473"/>
      </dsp:txXfrm>
    </dsp:sp>
    <dsp:sp modelId="{8DB11BDE-5C35-4EB3-931C-61CC21CA5F53}">
      <dsp:nvSpPr>
        <dsp:cNvPr id="0" name=""/>
        <dsp:cNvSpPr/>
      </dsp:nvSpPr>
      <dsp:spPr>
        <a:xfrm>
          <a:off x="2956796" y="1699033"/>
          <a:ext cx="569264" cy="665932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rgbClr val="4372A5"/>
            </a:solidFill>
          </a:endParaRPr>
        </a:p>
      </dsp:txBody>
      <dsp:txXfrm>
        <a:off x="2956796" y="1832219"/>
        <a:ext cx="398485" cy="399560"/>
      </dsp:txXfrm>
    </dsp:sp>
    <dsp:sp modelId="{D6C8AB11-7B1C-41CB-94BA-954E7FEC1DB7}">
      <dsp:nvSpPr>
        <dsp:cNvPr id="0" name=""/>
        <dsp:cNvSpPr/>
      </dsp:nvSpPr>
      <dsp:spPr>
        <a:xfrm>
          <a:off x="3762360" y="1216763"/>
          <a:ext cx="2330575" cy="1630473"/>
        </a:xfrm>
        <a:prstGeom prst="roundRect">
          <a:avLst>
            <a:gd name="adj" fmla="val 10000"/>
          </a:avLst>
        </a:prstGeom>
        <a:solidFill>
          <a:srgbClr val="EE8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Mejorar el discurso mediante una sistemática de validación</a:t>
          </a:r>
        </a:p>
      </dsp:txBody>
      <dsp:txXfrm>
        <a:off x="3810115" y="1264518"/>
        <a:ext cx="2235065" cy="1534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72C731-B535-457C-ADAD-7C6C71BB77C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39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925" y="744538"/>
            <a:ext cx="67294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8" tIns="47774" rIns="95548" bIns="47774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3B8E32-7235-4F1C-9120-B5A01B3DA99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50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CB8A4-B99B-4327-A05C-B02F73856762}" type="slidenum">
              <a:rPr lang="fr-FR" altLang="es-ES" sz="1400"/>
              <a:pPr>
                <a:spcBef>
                  <a:spcPct val="0"/>
                </a:spcBef>
              </a:pPr>
              <a:t>1</a:t>
            </a:fld>
            <a:endParaRPr lang="fr-FR" altLang="es-ES" sz="14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744538"/>
            <a:ext cx="6729413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441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0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75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1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126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349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14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8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85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27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7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7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7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5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67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80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B8E32-7235-4F1C-9120-B5A01B3DA99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24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0579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92945"/>
            <a:ext cx="2057400" cy="421949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92945"/>
            <a:ext cx="6019800" cy="421949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0D2-4D7D-42CD-9BE9-64BFDC782F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3969"/>
            <a:ext cx="8229600" cy="421949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3A81-BF8A-4F71-A1A7-22507F47AC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2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4" y="59294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74544"/>
            <a:ext cx="4038600" cy="33378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74544"/>
            <a:ext cx="4038600" cy="16121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199105"/>
            <a:ext cx="4038600" cy="1613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13AA-3696-48BB-97FF-61D6A2BCA5F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4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99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250089"/>
            <a:ext cx="7772400" cy="1004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43701"/>
            <a:ext cx="7772400" cy="1106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C1-F489-4F3A-9716-2968B5898CA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4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734822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3503-55FF-45B9-9478-9FEEBE6C79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3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191" y="596331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8191" y="1525932"/>
            <a:ext cx="4040188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191" y="1997756"/>
            <a:ext cx="4040188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7" y="1525932"/>
            <a:ext cx="4041775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7" y="1997756"/>
            <a:ext cx="4041775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65A1-A5A3-44CF-B3DD-ED705996AD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7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61707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D71B-0239-442F-9009-4E04B4C08E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7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047" y="572512"/>
            <a:ext cx="3008313" cy="857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572512"/>
            <a:ext cx="5111750" cy="4316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8047" y="1429524"/>
            <a:ext cx="3008313" cy="34596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8F35-E942-4138-B0CB-A89ECA99559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8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250089"/>
            <a:ext cx="7772400" cy="1004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43701"/>
            <a:ext cx="7772400" cy="1106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C1-F489-4F3A-9716-2968B5898CA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241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853992"/>
            <a:ext cx="5486400" cy="417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765471"/>
            <a:ext cx="5486400" cy="3034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271961"/>
            <a:ext cx="5486400" cy="593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5FE-FF5D-4C24-83E1-57BEDB8D1B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3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6" y="665619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9425" y="1474544"/>
            <a:ext cx="8229600" cy="33378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1192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92945"/>
            <a:ext cx="2057400" cy="421949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92945"/>
            <a:ext cx="6019800" cy="421949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0D2-4D7D-42CD-9BE9-64BFDC782F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44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3969"/>
            <a:ext cx="8229600" cy="421949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3A81-BF8A-4F71-A1A7-22507F47AC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2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4" y="59294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74544"/>
            <a:ext cx="4038600" cy="33378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74544"/>
            <a:ext cx="4038600" cy="16121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199105"/>
            <a:ext cx="4038600" cy="1613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13AA-3696-48BB-97FF-61D6A2BCA5F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84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9941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250089"/>
            <a:ext cx="7772400" cy="10045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43701"/>
            <a:ext cx="7772400" cy="1106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C1-F489-4F3A-9716-2968B5898CA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4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734822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3503-55FF-45B9-9478-9FEEBE6C79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3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191" y="596331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8191" y="1525932"/>
            <a:ext cx="4040188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191" y="1997756"/>
            <a:ext cx="4040188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7" y="1525932"/>
            <a:ext cx="4041775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7" y="1997756"/>
            <a:ext cx="4041775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65A1-A5A3-44CF-B3DD-ED705996AD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73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61707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D71B-0239-442F-9009-4E04B4C08E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7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734822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6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087" y="1458013"/>
            <a:ext cx="4038600" cy="33378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3503-55FF-45B9-9478-9FEEBE6C79C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30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77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047" y="572512"/>
            <a:ext cx="3008313" cy="857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572512"/>
            <a:ext cx="5111750" cy="4316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8047" y="1429524"/>
            <a:ext cx="3008313" cy="34596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8F35-E942-4138-B0CB-A89ECA99559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089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853992"/>
            <a:ext cx="5486400" cy="417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765471"/>
            <a:ext cx="5486400" cy="3034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271961"/>
            <a:ext cx="5486400" cy="593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5FE-FF5D-4C24-83E1-57BEDB8D1B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34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6" y="665619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9425" y="1474544"/>
            <a:ext cx="8229600" cy="33378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11923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92945"/>
            <a:ext cx="2057400" cy="421949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92945"/>
            <a:ext cx="6019800" cy="421949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B0D2-4D7D-42CD-9BE9-64BFDC782FD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44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3969"/>
            <a:ext cx="8229600" cy="421949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3A81-BF8A-4F71-A1A7-22507F47ACB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27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4" y="59294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74544"/>
            <a:ext cx="4038600" cy="333789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474544"/>
            <a:ext cx="4038600" cy="16121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199105"/>
            <a:ext cx="4038600" cy="1613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13AA-3696-48BB-97FF-61D6A2BCA5F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8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191" y="596331"/>
            <a:ext cx="8229600" cy="8429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8191" y="1525932"/>
            <a:ext cx="4040188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191" y="1997756"/>
            <a:ext cx="4040188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6017" y="1525932"/>
            <a:ext cx="4041775" cy="471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6017" y="1997756"/>
            <a:ext cx="4041775" cy="291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65A1-A5A3-44CF-B3DD-ED705996AD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6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617075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D71B-0239-442F-9009-4E04B4C08E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1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5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047" y="572512"/>
            <a:ext cx="3008313" cy="857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572512"/>
            <a:ext cx="5111750" cy="4316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8047" y="1429524"/>
            <a:ext cx="3008313" cy="34596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8F35-E942-4138-B0CB-A89ECA99559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5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853992"/>
            <a:ext cx="5486400" cy="4179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765471"/>
            <a:ext cx="5486400" cy="3034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271961"/>
            <a:ext cx="5486400" cy="593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1" y="4889182"/>
            <a:ext cx="587375" cy="20254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D5FE-FF5D-4C24-83E1-57BEDB8D1B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40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6" y="665619"/>
            <a:ext cx="8207375" cy="74344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9425" y="1474544"/>
            <a:ext cx="8229600" cy="333789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050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9426" y="551633"/>
            <a:ext cx="8207375" cy="7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BE2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 Futura Hevy 32 pt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60558"/>
            <a:ext cx="8229600" cy="3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Text in Trebuchet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anose="05000000000000000000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.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­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9426" y="551633"/>
            <a:ext cx="8207375" cy="7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BE2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 Futura Hevy 32 pt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60558"/>
            <a:ext cx="8229600" cy="3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Text in Trebuchet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7DB5EA-B008-401B-B7E3-90B97A6D0E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-175305"/>
            <a:ext cx="1722985" cy="7149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21F55B-8793-44F9-A8F5-B33BB8B588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5383"/>
            <a:ext cx="1722985" cy="4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anose="05000000000000000000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.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­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9426" y="551633"/>
            <a:ext cx="8207375" cy="7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BE2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Title Futura Hevy 32 pt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360558"/>
            <a:ext cx="8229600" cy="333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Text in Trebuchet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7DB5EA-B008-401B-B7E3-90B97A6D0E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-175305"/>
            <a:ext cx="1722985" cy="7149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C21F55B-8793-44F9-A8F5-B33BB8B588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5383"/>
            <a:ext cx="1722985" cy="4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CC6600"/>
          </a:solidFill>
          <a:latin typeface="Futura-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Wingdings" panose="05000000000000000000" pitchFamily="2" charset="2"/>
        <a:buChar char="§"/>
        <a:defRPr sz="2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.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Font typeface="Verdana" panose="020B0604030504040204" pitchFamily="34" charset="0"/>
        <a:buChar char="­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Font typeface="Verdana" pitchFamily="34" charset="0"/>
        <a:buChar char="­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VCBBgT3Xf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FkQJwoy2y-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TO9EabvUVY&amp;t=394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ixa.com/es/-/elevator-pitch-tienes-veinte-segundo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TO9EabvUV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4401" y="5729287"/>
            <a:ext cx="587375" cy="27463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rgbClr val="99CC00"/>
              </a:buClr>
              <a:buFont typeface="Wingdings" panose="05000000000000000000" pitchFamily="2" charset="2"/>
              <a:buChar char="§"/>
              <a:defRPr sz="2500">
                <a:solidFill>
                  <a:srgbClr val="00000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CC00"/>
              </a:buClr>
              <a:buChar char="•"/>
              <a:defRPr sz="2400">
                <a:solidFill>
                  <a:srgbClr val="00000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–"/>
              <a:defRPr sz="2000">
                <a:solidFill>
                  <a:srgbClr val="00000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.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Verdana" panose="020B0604030504040204" pitchFamily="34" charset="0"/>
              <a:buChar char="­"/>
              <a:defRPr>
                <a:solidFill>
                  <a:srgbClr val="00000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9D4761-07B4-40FC-872D-87744F0D306B}" type="slidenum">
              <a:rPr lang="fr-FR" altLang="es-E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es-ES" sz="1200">
              <a:solidFill>
                <a:schemeClr val="bg1"/>
              </a:solidFill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75CB3CF2-47F7-429A-87CE-3BFC4FBFE176}"/>
              </a:ext>
            </a:extLst>
          </p:cNvPr>
          <p:cNvSpPr txBox="1"/>
          <p:nvPr/>
        </p:nvSpPr>
        <p:spPr>
          <a:xfrm>
            <a:off x="210706" y="512663"/>
            <a:ext cx="6121260" cy="130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PE" sz="5400" b="1" dirty="0">
                <a:solidFill>
                  <a:srgbClr val="006CB5"/>
                </a:solidFill>
                <a:latin typeface="Futura LT Pro Book" panose="020B0802020204020204" pitchFamily="34" charset="0"/>
              </a:rPr>
              <a:t>COMUNICA TU PROYECTO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E9BF64E-E3CE-41A6-B8E5-61D084267F5A}"/>
              </a:ext>
            </a:extLst>
          </p:cNvPr>
          <p:cNvGrpSpPr/>
          <p:nvPr/>
        </p:nvGrpSpPr>
        <p:grpSpPr>
          <a:xfrm>
            <a:off x="431263" y="2244895"/>
            <a:ext cx="2880616" cy="585930"/>
            <a:chOff x="969854" y="2906521"/>
            <a:chExt cx="2251614" cy="58593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82080E3-B2F0-4423-BC2E-AEAA43D9B161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400"/>
            </a:p>
          </p:txBody>
        </p:sp>
        <p:sp>
          <p:nvSpPr>
            <p:cNvPr id="8" name="Google Shape;67;p1">
              <a:extLst>
                <a:ext uri="{FF2B5EF4-FFF2-40B4-BE49-F238E27FC236}">
                  <a16:creationId xmlns:a16="http://schemas.microsoft.com/office/drawing/2014/main" id="{00FF61CA-5369-4430-8BD3-9BF5FFFFC2A9}"/>
                </a:ext>
              </a:extLst>
            </p:cNvPr>
            <p:cNvSpPr txBox="1"/>
            <p:nvPr/>
          </p:nvSpPr>
          <p:spPr>
            <a:xfrm>
              <a:off x="969854" y="2928757"/>
              <a:ext cx="2251614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#23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814D5A75-F938-442E-8D2F-AD6F993244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132" y="3683823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;p34">
            <a:extLst>
              <a:ext uri="{FF2B5EF4-FFF2-40B4-BE49-F238E27FC236}">
                <a16:creationId xmlns:a16="http://schemas.microsoft.com/office/drawing/2014/main" id="{490BF5B2-E404-4261-B953-2C6D582B7D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401209" y="3541576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4">
            <a:extLst>
              <a:ext uri="{FF2B5EF4-FFF2-40B4-BE49-F238E27FC236}">
                <a16:creationId xmlns:a16="http://schemas.microsoft.com/office/drawing/2014/main" id="{51F702B7-2A4E-44F3-AF7D-E6F8E39C34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724128" y="3614635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00AE655-1DEE-4608-B4BB-86C8FA88FFD2}"/>
              </a:ext>
            </a:extLst>
          </p:cNvPr>
          <p:cNvSpPr txBox="1"/>
          <p:nvPr/>
        </p:nvSpPr>
        <p:spPr>
          <a:xfrm>
            <a:off x="522931" y="3346148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57036F5-2DBD-4EFB-9B47-4176A8B32F02}"/>
              </a:ext>
            </a:extLst>
          </p:cNvPr>
          <p:cNvSpPr txBox="1"/>
          <p:nvPr/>
        </p:nvSpPr>
        <p:spPr>
          <a:xfrm>
            <a:off x="5915424" y="3346148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506" t="42328" r="24734" b="15344"/>
          <a:stretch/>
        </p:blipFill>
        <p:spPr>
          <a:xfrm>
            <a:off x="2123728" y="1765490"/>
            <a:ext cx="4386129" cy="30918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 bwMode="auto">
          <a:xfrm>
            <a:off x="1727684" y="1549200"/>
            <a:ext cx="5327457" cy="3378387"/>
          </a:xfrm>
          <a:prstGeom prst="rect">
            <a:avLst/>
          </a:prstGeom>
          <a:noFill/>
          <a:ln w="19050" cap="flat" cmpd="sng" algn="ctr">
            <a:solidFill>
              <a:srgbClr val="3FB5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B06B553-9AF3-4B7E-AC08-6B497142C6FF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B3C62C0-279D-4304-AC8E-942A41821893}"/>
              </a:ext>
            </a:extLst>
          </p:cNvPr>
          <p:cNvSpPr txBox="1"/>
          <p:nvPr/>
        </p:nvSpPr>
        <p:spPr>
          <a:xfrm>
            <a:off x="241569" y="789127"/>
            <a:ext cx="368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PLANIFICACIÓN</a:t>
            </a:r>
          </a:p>
        </p:txBody>
      </p:sp>
    </p:spTree>
    <p:extLst>
      <p:ext uri="{BB962C8B-B14F-4D97-AF65-F5344CB8AC3E}">
        <p14:creationId xmlns:p14="http://schemas.microsoft.com/office/powerpoint/2010/main" val="323099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estructura ANIM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8" t="13494" r="-1" b="-1933"/>
          <a:stretch/>
        </p:blipFill>
        <p:spPr bwMode="auto">
          <a:xfrm>
            <a:off x="2987824" y="1373902"/>
            <a:ext cx="5750881" cy="375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8F0474A5-60F6-44FF-A733-B9A9C6915B42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6B16414-2045-44AC-BF35-B38FDEDCEDEF}"/>
              </a:ext>
            </a:extLst>
          </p:cNvPr>
          <p:cNvSpPr txBox="1"/>
          <p:nvPr/>
        </p:nvSpPr>
        <p:spPr>
          <a:xfrm>
            <a:off x="241569" y="789127"/>
            <a:ext cx="325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10724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ln w="19050">
            <a:solidFill>
              <a:srgbClr val="3FB51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PE" sz="1400" b="1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presentación no es un</a:t>
            </a:r>
            <a:r>
              <a:rPr lang="es-PE" sz="1400" b="1" spc="-13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documento</a:t>
            </a:r>
            <a:endParaRPr lang="es-P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5080" indent="0" algn="just">
              <a:buNone/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Cuatro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aspectos</a:t>
            </a:r>
            <a:r>
              <a:rPr lang="es-PE" sz="1400" spc="-11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difieren:</a:t>
            </a:r>
          </a:p>
          <a:p>
            <a:pPr marR="102870" algn="just">
              <a:buFont typeface="+mj-lt"/>
              <a:buAutoNum type="arabicPeriod"/>
              <a:tabLst>
                <a:tab pos="209550" algn="l"/>
              </a:tabLst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Orienta a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 con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 foto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 principio,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detalles en el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medio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 foto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</a:t>
            </a:r>
            <a:r>
              <a:rPr lang="es-PE" sz="1400" spc="-204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final.</a:t>
            </a:r>
          </a:p>
          <a:p>
            <a:pPr marR="459740" algn="just">
              <a:spcBef>
                <a:spcPts val="5"/>
              </a:spcBef>
              <a:buFont typeface="+mj-lt"/>
              <a:buAutoNum type="arabicPeriod"/>
              <a:tabLst>
                <a:tab pos="209550" algn="l"/>
              </a:tabLst>
            </a:pP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Proporciona una hoja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ruta para que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 sepa dónde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está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todo</a:t>
            </a:r>
            <a:r>
              <a:rPr lang="es-PE" sz="1400" spc="-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momento.</a:t>
            </a:r>
          </a:p>
          <a:p>
            <a:pPr marR="459740" algn="just">
              <a:spcBef>
                <a:spcPts val="5"/>
              </a:spcBef>
              <a:buFont typeface="+mj-lt"/>
              <a:buAutoNum type="arabicPeriod"/>
              <a:tabLst>
                <a:tab pos="209550" algn="l"/>
              </a:tabLst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Señaliza bien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transiciones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entre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</a:t>
            </a:r>
            <a:r>
              <a:rPr lang="es-PE" sz="1400" spc="-22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distintas 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partes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es-PE" sz="1400" spc="-7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presentación.</a:t>
            </a:r>
          </a:p>
          <a:p>
            <a:pPr marR="459740" algn="just">
              <a:spcBef>
                <a:spcPts val="5"/>
              </a:spcBef>
              <a:buFont typeface="+mj-lt"/>
              <a:buAutoNum type="arabicPeriod"/>
              <a:tabLst>
                <a:tab pos="209550" algn="l"/>
              </a:tabLst>
            </a:pP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Adapta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complejidad de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presentación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s-PE" sz="1400" spc="-14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capacidad de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procesamiento </a:t>
            </a:r>
            <a:r>
              <a:rPr lang="es-PE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s-PE" sz="1400" spc="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es-PE" sz="1400" spc="-7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audiencia.</a:t>
            </a:r>
            <a:endParaRPr lang="es-P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459740" algn="just">
              <a:spcBef>
                <a:spcPts val="5"/>
              </a:spcBef>
              <a:buFont typeface="+mj-lt"/>
              <a:buAutoNum type="arabicPeriod"/>
              <a:tabLst>
                <a:tab pos="209550" algn="l"/>
              </a:tabLst>
            </a:pPr>
            <a:endParaRPr lang="es-P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459740" algn="just">
              <a:spcBef>
                <a:spcPts val="5"/>
              </a:spcBef>
              <a:buFont typeface="+mj-lt"/>
              <a:buAutoNum type="arabicPeriod"/>
              <a:tabLst>
                <a:tab pos="209550" algn="l"/>
              </a:tabLst>
            </a:pPr>
            <a:endParaRPr lang="es-P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sz="half" idx="2"/>
          </p:nvPr>
        </p:nvSpPr>
        <p:spPr>
          <a:xfrm>
            <a:off x="4624468" y="3208609"/>
            <a:ext cx="4344168" cy="553998"/>
          </a:xfrm>
          <a:prstGeom prst="rect">
            <a:avLst/>
          </a:prstGeom>
          <a:ln w="19050">
            <a:solidFill>
              <a:srgbClr val="3FB5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5080" indent="0" algn="just">
              <a:buNone/>
            </a:pP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El acto de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presentar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en </a:t>
            </a:r>
            <a:r>
              <a:rPr lang="es-PE" sz="1200" spc="-10" dirty="0">
                <a:solidFill>
                  <a:srgbClr val="49452A"/>
                </a:solidFill>
                <a:latin typeface="Lato Medium"/>
                <a:cs typeface="Garamond"/>
              </a:rPr>
              <a:t>vivo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es  totalmente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diferente del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acto de leer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un 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documento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en </a:t>
            </a:r>
            <a:r>
              <a:rPr lang="es-PE" sz="1200" spc="-10" dirty="0">
                <a:solidFill>
                  <a:srgbClr val="49452A"/>
                </a:solidFill>
                <a:latin typeface="Lato Medium"/>
                <a:cs typeface="Garamond"/>
              </a:rPr>
              <a:t>solitario.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La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audiencia  depende de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ti para que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la </a:t>
            </a:r>
            <a:r>
              <a:rPr lang="es-PE" sz="1200" spc="-5" dirty="0">
                <a:solidFill>
                  <a:srgbClr val="49452A"/>
                </a:solidFill>
                <a:latin typeface="Lato Medium"/>
                <a:cs typeface="Garamond"/>
              </a:rPr>
              <a:t>guíes </a:t>
            </a:r>
            <a:r>
              <a:rPr lang="es-PE" sz="1200" dirty="0">
                <a:solidFill>
                  <a:srgbClr val="49452A"/>
                </a:solidFill>
                <a:latin typeface="Lato Medium"/>
                <a:cs typeface="Garamond"/>
              </a:rPr>
              <a:t>y  orientes en todo</a:t>
            </a:r>
            <a:r>
              <a:rPr lang="es-PE" sz="1200" spc="-95" dirty="0">
                <a:solidFill>
                  <a:srgbClr val="49452A"/>
                </a:solidFill>
                <a:latin typeface="Lato Medium"/>
                <a:cs typeface="Garamond"/>
              </a:rPr>
              <a:t> </a:t>
            </a:r>
            <a:r>
              <a:rPr lang="es-PE" sz="1200" spc="-10" dirty="0">
                <a:solidFill>
                  <a:srgbClr val="49452A"/>
                </a:solidFill>
                <a:latin typeface="Lato Medium"/>
                <a:cs typeface="Garamond"/>
              </a:rPr>
              <a:t>momento</a:t>
            </a:r>
            <a:r>
              <a:rPr lang="es-PE" sz="1200" spc="-10" dirty="0">
                <a:solidFill>
                  <a:srgbClr val="49452A"/>
                </a:solidFill>
                <a:latin typeface="Garamond"/>
                <a:cs typeface="Garamond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17" y="1473949"/>
            <a:ext cx="3598470" cy="15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4572000" y="3952031"/>
            <a:ext cx="4335257" cy="430887"/>
          </a:xfrm>
          <a:prstGeom prst="rect">
            <a:avLst/>
          </a:prstGeom>
          <a:solidFill>
            <a:srgbClr val="EE8E00"/>
          </a:solidFill>
          <a:ln w="19050">
            <a:solidFill>
              <a:srgbClr val="F7B5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dirty="0">
                <a:solidFill>
                  <a:schemeClr val="bg1"/>
                </a:solidFill>
                <a:latin typeface="Lato Medium"/>
                <a:cs typeface="Century Gothic"/>
              </a:rPr>
              <a:t>Nunca trasplantes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ciegamente </a:t>
            </a:r>
            <a:r>
              <a:rPr sz="1400" b="1" dirty="0">
                <a:solidFill>
                  <a:schemeClr val="bg1"/>
                </a:solidFill>
                <a:latin typeface="Lato Medium"/>
                <a:cs typeface="Century Gothic"/>
              </a:rPr>
              <a:t>los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contenidos del  documento </a:t>
            </a:r>
            <a:r>
              <a:rPr sz="1400" b="1" dirty="0">
                <a:solidFill>
                  <a:schemeClr val="bg1"/>
                </a:solidFill>
                <a:latin typeface="Lato Medium"/>
                <a:cs typeface="Century Gothic"/>
              </a:rPr>
              <a:t>a la</a:t>
            </a:r>
            <a:r>
              <a:rPr sz="1400" b="1" spc="-7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presentación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9206F4DA-FED7-44C6-AD19-326A2923556E}"/>
              </a:ext>
            </a:extLst>
          </p:cNvPr>
          <p:cNvCxnSpPr>
            <a:cxnSpLocks/>
          </p:cNvCxnSpPr>
          <p:nvPr/>
        </p:nvCxnSpPr>
        <p:spPr>
          <a:xfrm flipV="1">
            <a:off x="0" y="1175436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D6380B-02EB-4FB2-986D-539DFF361763}"/>
              </a:ext>
            </a:extLst>
          </p:cNvPr>
          <p:cNvSpPr txBox="1"/>
          <p:nvPr/>
        </p:nvSpPr>
        <p:spPr>
          <a:xfrm>
            <a:off x="241570" y="51266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35674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Rectángulo"/>
          <p:cNvSpPr/>
          <p:nvPr/>
        </p:nvSpPr>
        <p:spPr>
          <a:xfrm>
            <a:off x="611560" y="2860322"/>
            <a:ext cx="4838419" cy="307777"/>
          </a:xfrm>
          <a:prstGeom prst="rect">
            <a:avLst/>
          </a:prstGeom>
          <a:ln w="19050">
            <a:solidFill>
              <a:srgbClr val="F7B512"/>
            </a:solidFill>
          </a:ln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1.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¿Quién es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esta persona que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nos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está</a:t>
            </a:r>
            <a:r>
              <a:rPr lang="es-ES" sz="1400" spc="-4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hablando?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4" name="11 Rectángulo"/>
          <p:cNvSpPr/>
          <p:nvPr/>
        </p:nvSpPr>
        <p:spPr>
          <a:xfrm>
            <a:off x="602515" y="3259383"/>
            <a:ext cx="4847464" cy="307777"/>
          </a:xfrm>
          <a:prstGeom prst="rect">
            <a:avLst/>
          </a:prstGeom>
          <a:ln w="19050">
            <a:solidFill>
              <a:srgbClr val="F7B512"/>
            </a:solidFill>
          </a:ln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2. ¿De qué trata la presentación?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539552" y="2456879"/>
            <a:ext cx="6113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Responde a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las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siguientes preguntas que se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hace</a:t>
            </a:r>
            <a:r>
              <a:rPr lang="es-ES" sz="1400" spc="-13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audiencia: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602515" y="3658444"/>
            <a:ext cx="4847464" cy="307777"/>
          </a:xfrm>
          <a:prstGeom prst="rect">
            <a:avLst/>
          </a:prstGeom>
          <a:ln w="19050">
            <a:solidFill>
              <a:srgbClr val="F7B512"/>
            </a:solidFill>
          </a:ln>
        </p:spPr>
        <p:txBody>
          <a:bodyPr wrap="square">
            <a:spAutoFit/>
          </a:bodyPr>
          <a:lstStyle/>
          <a:p>
            <a:pPr marL="208915" indent="-196215">
              <a:buAutoNum type="arabicPeriod" startAt="3"/>
              <a:tabLst>
                <a:tab pos="209550" algn="l"/>
              </a:tabLst>
            </a:pP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¿Por qué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presentación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es</a:t>
            </a:r>
            <a:r>
              <a:rPr lang="es-ES" sz="1400" spc="-7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importante?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7" name="14 Rectángulo"/>
          <p:cNvSpPr/>
          <p:nvPr/>
        </p:nvSpPr>
        <p:spPr>
          <a:xfrm>
            <a:off x="597621" y="4057504"/>
            <a:ext cx="4852357" cy="307777"/>
          </a:xfrm>
          <a:prstGeom prst="rect">
            <a:avLst/>
          </a:prstGeom>
          <a:ln w="28575">
            <a:solidFill>
              <a:srgbClr val="F7B512"/>
            </a:solidFill>
          </a:ln>
        </p:spPr>
        <p:txBody>
          <a:bodyPr wrap="square">
            <a:spAutoFit/>
          </a:bodyPr>
          <a:lstStyle/>
          <a:p>
            <a:pPr marL="12700">
              <a:tabLst>
                <a:tab pos="209550" algn="l"/>
              </a:tabLst>
            </a:pP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4.¿Cómo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está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organizada </a:t>
            </a:r>
            <a:r>
              <a:rPr lang="es-ES" sz="1400" spc="10" dirty="0">
                <a:solidFill>
                  <a:srgbClr val="000000"/>
                </a:solidFill>
                <a:latin typeface="Lato Medium"/>
                <a:cs typeface="Century Gothic"/>
              </a:rPr>
              <a:t>la</a:t>
            </a:r>
            <a:r>
              <a:rPr lang="es-ES" sz="1400" spc="-7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presentación?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611560" y="1584652"/>
            <a:ext cx="5786241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400" b="1" u="sng" spc="5" dirty="0">
                <a:solidFill>
                  <a:srgbClr val="4372A5"/>
                </a:solidFill>
                <a:latin typeface="Lato Medium"/>
                <a:cs typeface="Broadway"/>
              </a:rPr>
              <a:t>INICIO</a:t>
            </a:r>
            <a:endParaRPr lang="es-PE" sz="1400" u="sng" dirty="0">
              <a:solidFill>
                <a:srgbClr val="4372A5"/>
              </a:solidFill>
              <a:latin typeface="Lato Medium"/>
              <a:cs typeface="Broadway"/>
            </a:endParaRPr>
          </a:p>
          <a:p>
            <a:pPr marL="12700" marR="5080">
              <a:spcBef>
                <a:spcPts val="1175"/>
              </a:spcBef>
            </a:pPr>
            <a:r>
              <a:rPr lang="es-PE" sz="1400" b="1" dirty="0">
                <a:solidFill>
                  <a:srgbClr val="4372A5"/>
                </a:solidFill>
                <a:latin typeface="Lato Medium"/>
                <a:cs typeface="Century Gothic"/>
              </a:rPr>
              <a:t>ESFUÉRZATE </a:t>
            </a:r>
            <a:r>
              <a:rPr lang="es-PE" sz="1400" b="1" spc="-5" dirty="0">
                <a:solidFill>
                  <a:srgbClr val="4372A5"/>
                </a:solidFill>
                <a:latin typeface="Lato Medium"/>
                <a:cs typeface="Century Gothic"/>
              </a:rPr>
              <a:t>POR CAUTIVAR EL </a:t>
            </a:r>
            <a:r>
              <a:rPr lang="es-PE" sz="1400" b="1" dirty="0">
                <a:solidFill>
                  <a:srgbClr val="4372A5"/>
                </a:solidFill>
                <a:latin typeface="Lato Medium"/>
                <a:cs typeface="Century Gothic"/>
              </a:rPr>
              <a:t>INTERÉS </a:t>
            </a:r>
            <a:r>
              <a:rPr lang="es-PE" sz="1400" b="1" spc="-5" dirty="0">
                <a:solidFill>
                  <a:srgbClr val="4372A5"/>
                </a:solidFill>
                <a:latin typeface="Lato Medium"/>
                <a:cs typeface="Century Gothic"/>
              </a:rPr>
              <a:t>DE</a:t>
            </a:r>
            <a:r>
              <a:rPr lang="es-PE" sz="1400" b="1" spc="-135" dirty="0">
                <a:solidFill>
                  <a:srgbClr val="4372A5"/>
                </a:solidFill>
                <a:latin typeface="Lato Medium"/>
                <a:cs typeface="Century Gothic"/>
              </a:rPr>
              <a:t> </a:t>
            </a:r>
            <a:r>
              <a:rPr lang="es-PE" sz="1400" b="1" dirty="0">
                <a:solidFill>
                  <a:srgbClr val="4372A5"/>
                </a:solidFill>
                <a:latin typeface="Lato Medium"/>
                <a:cs typeface="Century Gothic"/>
              </a:rPr>
              <a:t>LA  </a:t>
            </a:r>
            <a:r>
              <a:rPr lang="es-PE" sz="1400" b="1" spc="-5" dirty="0">
                <a:solidFill>
                  <a:srgbClr val="4372A5"/>
                </a:solidFill>
                <a:latin typeface="Lato Medium"/>
                <a:cs typeface="Century Gothic"/>
              </a:rPr>
              <a:t>AUDIENCIA DESDE EL PRIMER</a:t>
            </a:r>
            <a:r>
              <a:rPr lang="es-PE" sz="1400" b="1" spc="-90" dirty="0">
                <a:solidFill>
                  <a:srgbClr val="4372A5"/>
                </a:solidFill>
                <a:latin typeface="Lato Medium"/>
                <a:cs typeface="Century Gothic"/>
              </a:rPr>
              <a:t> </a:t>
            </a:r>
            <a:r>
              <a:rPr lang="es-PE" sz="1400" b="1" dirty="0">
                <a:solidFill>
                  <a:srgbClr val="4372A5"/>
                </a:solidFill>
                <a:latin typeface="Lato Medium"/>
                <a:cs typeface="Century Gothic"/>
              </a:rPr>
              <a:t>SEGUNDO</a:t>
            </a:r>
            <a:endParaRPr lang="es-PE" sz="1400" dirty="0">
              <a:solidFill>
                <a:srgbClr val="4372A5"/>
              </a:solidFill>
              <a:latin typeface="Lato Medium"/>
              <a:cs typeface="Century Gothic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7691" y="4558299"/>
            <a:ext cx="8712968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905"/>
              </a:spcBef>
            </a:pPr>
            <a:r>
              <a:rPr lang="es-PE" sz="1400" b="1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PE"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AUDIENCIA NECESITA </a:t>
            </a:r>
            <a:r>
              <a:rPr lang="es-PE" sz="1400" b="1" dirty="0">
                <a:solidFill>
                  <a:srgbClr val="000000"/>
                </a:solidFill>
                <a:latin typeface="Lato Medium"/>
                <a:cs typeface="Century Gothic"/>
              </a:rPr>
              <a:t>TAN SÓLO 8 SEGUNDOS</a:t>
            </a:r>
            <a:r>
              <a:rPr lang="es-PE" sz="1400" b="1" spc="-5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PARA </a:t>
            </a:r>
            <a:r>
              <a:rPr lang="es-PE" sz="1400" b="1" dirty="0">
                <a:solidFill>
                  <a:srgbClr val="000000"/>
                </a:solidFill>
                <a:latin typeface="Lato Medium"/>
                <a:cs typeface="Century Gothic"/>
              </a:rPr>
              <a:t>FORMARSE </a:t>
            </a:r>
            <a:r>
              <a:rPr lang="es-PE"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UNA IDEA ACERCA DEL</a:t>
            </a:r>
            <a:r>
              <a:rPr lang="es-PE" sz="1400" b="1" spc="-5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ORADOR</a:t>
            </a:r>
            <a:endParaRPr lang="es-PE" sz="1400" b="1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5868144" y="1428496"/>
            <a:ext cx="2880320" cy="2915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6500864" y="2343605"/>
            <a:ext cx="1829435" cy="1218565"/>
          </a:xfrm>
          <a:custGeom>
            <a:avLst/>
            <a:gdLst/>
            <a:ahLst/>
            <a:cxnLst/>
            <a:rect l="l" t="t" r="r" b="b"/>
            <a:pathLst>
              <a:path w="1829434" h="1218564">
                <a:moveTo>
                  <a:pt x="1550265" y="725140"/>
                </a:moveTo>
                <a:lnTo>
                  <a:pt x="1506092" y="733425"/>
                </a:lnTo>
                <a:lnTo>
                  <a:pt x="1465302" y="750831"/>
                </a:lnTo>
                <a:lnTo>
                  <a:pt x="1429416" y="776382"/>
                </a:lnTo>
                <a:lnTo>
                  <a:pt x="1398436" y="810077"/>
                </a:lnTo>
                <a:lnTo>
                  <a:pt x="1372362" y="851915"/>
                </a:lnTo>
                <a:lnTo>
                  <a:pt x="1352407" y="899255"/>
                </a:lnTo>
                <a:lnTo>
                  <a:pt x="1342263" y="945070"/>
                </a:lnTo>
                <a:lnTo>
                  <a:pt x="1341929" y="989361"/>
                </a:lnTo>
                <a:lnTo>
                  <a:pt x="1351407" y="1032128"/>
                </a:lnTo>
                <a:lnTo>
                  <a:pt x="1370195" y="1072112"/>
                </a:lnTo>
                <a:lnTo>
                  <a:pt x="1397984" y="1108059"/>
                </a:lnTo>
                <a:lnTo>
                  <a:pt x="1434774" y="1139981"/>
                </a:lnTo>
                <a:lnTo>
                  <a:pt x="1480565" y="1167891"/>
                </a:lnTo>
                <a:lnTo>
                  <a:pt x="1525349" y="1187815"/>
                </a:lnTo>
                <a:lnTo>
                  <a:pt x="1572894" y="1202689"/>
                </a:lnTo>
                <a:lnTo>
                  <a:pt x="1617456" y="1212691"/>
                </a:lnTo>
                <a:lnTo>
                  <a:pt x="1653539" y="1218311"/>
                </a:lnTo>
                <a:lnTo>
                  <a:pt x="1703147" y="1122172"/>
                </a:lnTo>
                <a:lnTo>
                  <a:pt x="1572514" y="1122172"/>
                </a:lnTo>
                <a:lnTo>
                  <a:pt x="1568450" y="1120521"/>
                </a:lnTo>
                <a:lnTo>
                  <a:pt x="1564005" y="1118615"/>
                </a:lnTo>
                <a:lnTo>
                  <a:pt x="1559179" y="1116456"/>
                </a:lnTo>
                <a:lnTo>
                  <a:pt x="1554480" y="1114171"/>
                </a:lnTo>
                <a:lnTo>
                  <a:pt x="1550162" y="1112012"/>
                </a:lnTo>
                <a:lnTo>
                  <a:pt x="1546225" y="1110106"/>
                </a:lnTo>
                <a:lnTo>
                  <a:pt x="1491281" y="1070737"/>
                </a:lnTo>
                <a:lnTo>
                  <a:pt x="1461769" y="1022603"/>
                </a:lnTo>
                <a:lnTo>
                  <a:pt x="1456533" y="995527"/>
                </a:lnTo>
                <a:lnTo>
                  <a:pt x="1457594" y="966866"/>
                </a:lnTo>
                <a:lnTo>
                  <a:pt x="1478661" y="904748"/>
                </a:lnTo>
                <a:lnTo>
                  <a:pt x="1506735" y="863760"/>
                </a:lnTo>
                <a:lnTo>
                  <a:pt x="1540367" y="836802"/>
                </a:lnTo>
                <a:lnTo>
                  <a:pt x="1577595" y="823469"/>
                </a:lnTo>
                <a:lnTo>
                  <a:pt x="1603555" y="821426"/>
                </a:lnTo>
                <a:lnTo>
                  <a:pt x="1784070" y="821426"/>
                </a:lnTo>
                <a:lnTo>
                  <a:pt x="1781393" y="818745"/>
                </a:lnTo>
                <a:lnTo>
                  <a:pt x="1749205" y="792734"/>
                </a:lnTo>
                <a:lnTo>
                  <a:pt x="1714047" y="770173"/>
                </a:lnTo>
                <a:lnTo>
                  <a:pt x="1644753" y="738336"/>
                </a:lnTo>
                <a:lnTo>
                  <a:pt x="1596485" y="726773"/>
                </a:lnTo>
                <a:lnTo>
                  <a:pt x="1550265" y="725140"/>
                </a:lnTo>
                <a:close/>
              </a:path>
              <a:path w="1829434" h="1218564">
                <a:moveTo>
                  <a:pt x="1572133" y="930148"/>
                </a:moveTo>
                <a:lnTo>
                  <a:pt x="1533779" y="1004442"/>
                </a:lnTo>
                <a:lnTo>
                  <a:pt x="1612264" y="1044955"/>
                </a:lnTo>
                <a:lnTo>
                  <a:pt x="1572514" y="1122172"/>
                </a:lnTo>
                <a:lnTo>
                  <a:pt x="1703147" y="1122172"/>
                </a:lnTo>
                <a:lnTo>
                  <a:pt x="1753869" y="1023874"/>
                </a:lnTo>
                <a:lnTo>
                  <a:pt x="1572133" y="930148"/>
                </a:lnTo>
                <a:close/>
              </a:path>
              <a:path w="1829434" h="1218564">
                <a:moveTo>
                  <a:pt x="1168882" y="601979"/>
                </a:moveTo>
                <a:lnTo>
                  <a:pt x="1066927" y="601979"/>
                </a:lnTo>
                <a:lnTo>
                  <a:pt x="1094739" y="958596"/>
                </a:lnTo>
                <a:lnTo>
                  <a:pt x="1192530" y="1009014"/>
                </a:lnTo>
                <a:lnTo>
                  <a:pt x="1304086" y="792734"/>
                </a:lnTo>
                <a:lnTo>
                  <a:pt x="1186180" y="792734"/>
                </a:lnTo>
                <a:lnTo>
                  <a:pt x="1168882" y="601979"/>
                </a:lnTo>
                <a:close/>
              </a:path>
              <a:path w="1829434" h="1218564">
                <a:moveTo>
                  <a:pt x="1784070" y="821426"/>
                </a:moveTo>
                <a:lnTo>
                  <a:pt x="1603555" y="821426"/>
                </a:lnTo>
                <a:lnTo>
                  <a:pt x="1616583" y="822451"/>
                </a:lnTo>
                <a:lnTo>
                  <a:pt x="1629679" y="824811"/>
                </a:lnTo>
                <a:lnTo>
                  <a:pt x="1669541" y="839724"/>
                </a:lnTo>
                <a:lnTo>
                  <a:pt x="1709928" y="868299"/>
                </a:lnTo>
                <a:lnTo>
                  <a:pt x="1738376" y="901318"/>
                </a:lnTo>
                <a:lnTo>
                  <a:pt x="1764807" y="948324"/>
                </a:lnTo>
                <a:lnTo>
                  <a:pt x="1770507" y="959738"/>
                </a:lnTo>
                <a:lnTo>
                  <a:pt x="1781810" y="965580"/>
                </a:lnTo>
                <a:lnTo>
                  <a:pt x="1829435" y="873251"/>
                </a:lnTo>
                <a:lnTo>
                  <a:pt x="1813288" y="852820"/>
                </a:lnTo>
                <a:lnTo>
                  <a:pt x="1797304" y="834675"/>
                </a:lnTo>
                <a:lnTo>
                  <a:pt x="1784070" y="821426"/>
                </a:lnTo>
                <a:close/>
              </a:path>
              <a:path w="1829434" h="1218564">
                <a:moveTo>
                  <a:pt x="1037589" y="430402"/>
                </a:moveTo>
                <a:lnTo>
                  <a:pt x="834389" y="824229"/>
                </a:lnTo>
                <a:lnTo>
                  <a:pt x="927481" y="872363"/>
                </a:lnTo>
                <a:lnTo>
                  <a:pt x="1066927" y="601979"/>
                </a:lnTo>
                <a:lnTo>
                  <a:pt x="1168882" y="601979"/>
                </a:lnTo>
                <a:lnTo>
                  <a:pt x="1159002" y="493013"/>
                </a:lnTo>
                <a:lnTo>
                  <a:pt x="1037589" y="430402"/>
                </a:lnTo>
                <a:close/>
              </a:path>
              <a:path w="1829434" h="1218564">
                <a:moveTo>
                  <a:pt x="804529" y="571753"/>
                </a:moveTo>
                <a:lnTo>
                  <a:pt x="540131" y="571753"/>
                </a:lnTo>
                <a:lnTo>
                  <a:pt x="685927" y="646938"/>
                </a:lnTo>
                <a:lnTo>
                  <a:pt x="672211" y="740663"/>
                </a:lnTo>
                <a:lnTo>
                  <a:pt x="777113" y="794765"/>
                </a:lnTo>
                <a:lnTo>
                  <a:pt x="804529" y="571753"/>
                </a:lnTo>
                <a:close/>
              </a:path>
              <a:path w="1829434" h="1218564">
                <a:moveTo>
                  <a:pt x="1302639" y="567054"/>
                </a:moveTo>
                <a:lnTo>
                  <a:pt x="1186180" y="792734"/>
                </a:lnTo>
                <a:lnTo>
                  <a:pt x="1304086" y="792734"/>
                </a:lnTo>
                <a:lnTo>
                  <a:pt x="1395730" y="615061"/>
                </a:lnTo>
                <a:lnTo>
                  <a:pt x="1302639" y="567054"/>
                </a:lnTo>
                <a:close/>
              </a:path>
              <a:path w="1829434" h="1218564">
                <a:moveTo>
                  <a:pt x="717931" y="265556"/>
                </a:moveTo>
                <a:lnTo>
                  <a:pt x="369188" y="584326"/>
                </a:lnTo>
                <a:lnTo>
                  <a:pt x="471551" y="637159"/>
                </a:lnTo>
                <a:lnTo>
                  <a:pt x="540131" y="571753"/>
                </a:lnTo>
                <a:lnTo>
                  <a:pt x="804529" y="571753"/>
                </a:lnTo>
                <a:lnTo>
                  <a:pt x="805715" y="562101"/>
                </a:lnTo>
                <a:lnTo>
                  <a:pt x="698754" y="562101"/>
                </a:lnTo>
                <a:lnTo>
                  <a:pt x="601726" y="512063"/>
                </a:lnTo>
                <a:lnTo>
                  <a:pt x="723011" y="395986"/>
                </a:lnTo>
                <a:lnTo>
                  <a:pt x="826137" y="395986"/>
                </a:lnTo>
                <a:lnTo>
                  <a:pt x="834770" y="325754"/>
                </a:lnTo>
                <a:lnTo>
                  <a:pt x="717931" y="265556"/>
                </a:lnTo>
                <a:close/>
              </a:path>
              <a:path w="1829434" h="1218564">
                <a:moveTo>
                  <a:pt x="826137" y="395986"/>
                </a:moveTo>
                <a:lnTo>
                  <a:pt x="723011" y="395986"/>
                </a:lnTo>
                <a:lnTo>
                  <a:pt x="698754" y="562101"/>
                </a:lnTo>
                <a:lnTo>
                  <a:pt x="805715" y="562101"/>
                </a:lnTo>
                <a:lnTo>
                  <a:pt x="826137" y="395986"/>
                </a:lnTo>
                <a:close/>
              </a:path>
              <a:path w="1829434" h="1218564">
                <a:moveTo>
                  <a:pt x="203200" y="0"/>
                </a:moveTo>
                <a:lnTo>
                  <a:pt x="0" y="393953"/>
                </a:lnTo>
                <a:lnTo>
                  <a:pt x="171958" y="482600"/>
                </a:lnTo>
                <a:lnTo>
                  <a:pt x="192696" y="492716"/>
                </a:lnTo>
                <a:lnTo>
                  <a:pt x="229983" y="507281"/>
                </a:lnTo>
                <a:lnTo>
                  <a:pt x="278431" y="515588"/>
                </a:lnTo>
                <a:lnTo>
                  <a:pt x="294495" y="515183"/>
                </a:lnTo>
                <a:lnTo>
                  <a:pt x="337185" y="505777"/>
                </a:lnTo>
                <a:lnTo>
                  <a:pt x="372463" y="483225"/>
                </a:lnTo>
                <a:lnTo>
                  <a:pt x="399288" y="447166"/>
                </a:lnTo>
                <a:lnTo>
                  <a:pt x="409369" y="419903"/>
                </a:lnTo>
                <a:lnTo>
                  <a:pt x="253873" y="419903"/>
                </a:lnTo>
                <a:lnTo>
                  <a:pt x="244729" y="419735"/>
                </a:lnTo>
                <a:lnTo>
                  <a:pt x="207137" y="408939"/>
                </a:lnTo>
                <a:lnTo>
                  <a:pt x="138302" y="373888"/>
                </a:lnTo>
                <a:lnTo>
                  <a:pt x="188975" y="275716"/>
                </a:lnTo>
                <a:lnTo>
                  <a:pt x="450073" y="275716"/>
                </a:lnTo>
                <a:lnTo>
                  <a:pt x="458725" y="265223"/>
                </a:lnTo>
                <a:lnTo>
                  <a:pt x="466852" y="251840"/>
                </a:lnTo>
                <a:lnTo>
                  <a:pt x="470004" y="244728"/>
                </a:lnTo>
                <a:lnTo>
                  <a:pt x="310768" y="244728"/>
                </a:lnTo>
                <a:lnTo>
                  <a:pt x="304361" y="243988"/>
                </a:lnTo>
                <a:lnTo>
                  <a:pt x="262270" y="227202"/>
                </a:lnTo>
                <a:lnTo>
                  <a:pt x="224028" y="207772"/>
                </a:lnTo>
                <a:lnTo>
                  <a:pt x="266954" y="124332"/>
                </a:lnTo>
                <a:lnTo>
                  <a:pt x="432275" y="124332"/>
                </a:lnTo>
                <a:lnTo>
                  <a:pt x="424180" y="117982"/>
                </a:lnTo>
                <a:lnTo>
                  <a:pt x="412222" y="110103"/>
                </a:lnTo>
                <a:lnTo>
                  <a:pt x="396906" y="100949"/>
                </a:lnTo>
                <a:lnTo>
                  <a:pt x="378209" y="90533"/>
                </a:lnTo>
                <a:lnTo>
                  <a:pt x="356108" y="78866"/>
                </a:lnTo>
                <a:lnTo>
                  <a:pt x="203200" y="0"/>
                </a:lnTo>
                <a:close/>
              </a:path>
              <a:path w="1829434" h="1218564">
                <a:moveTo>
                  <a:pt x="450073" y="275716"/>
                </a:moveTo>
                <a:lnTo>
                  <a:pt x="188975" y="275716"/>
                </a:lnTo>
                <a:lnTo>
                  <a:pt x="222361" y="292931"/>
                </a:lnTo>
                <a:lnTo>
                  <a:pt x="248325" y="306577"/>
                </a:lnTo>
                <a:lnTo>
                  <a:pt x="285368" y="330453"/>
                </a:lnTo>
                <a:lnTo>
                  <a:pt x="302496" y="365656"/>
                </a:lnTo>
                <a:lnTo>
                  <a:pt x="301291" y="373538"/>
                </a:lnTo>
                <a:lnTo>
                  <a:pt x="281136" y="409001"/>
                </a:lnTo>
                <a:lnTo>
                  <a:pt x="253873" y="419903"/>
                </a:lnTo>
                <a:lnTo>
                  <a:pt x="409369" y="419903"/>
                </a:lnTo>
                <a:lnTo>
                  <a:pt x="411988" y="408670"/>
                </a:lnTo>
                <a:lnTo>
                  <a:pt x="412611" y="390106"/>
                </a:lnTo>
                <a:lnTo>
                  <a:pt x="409447" y="371982"/>
                </a:lnTo>
                <a:lnTo>
                  <a:pt x="402780" y="354597"/>
                </a:lnTo>
                <a:lnTo>
                  <a:pt x="393064" y="338248"/>
                </a:lnTo>
                <a:lnTo>
                  <a:pt x="380301" y="322923"/>
                </a:lnTo>
                <a:lnTo>
                  <a:pt x="364489" y="308610"/>
                </a:lnTo>
                <a:lnTo>
                  <a:pt x="365633" y="306577"/>
                </a:lnTo>
                <a:lnTo>
                  <a:pt x="412085" y="300541"/>
                </a:lnTo>
                <a:lnTo>
                  <a:pt x="449183" y="276796"/>
                </a:lnTo>
                <a:lnTo>
                  <a:pt x="450073" y="275716"/>
                </a:lnTo>
                <a:close/>
              </a:path>
              <a:path w="1829434" h="1218564">
                <a:moveTo>
                  <a:pt x="432275" y="124332"/>
                </a:moveTo>
                <a:lnTo>
                  <a:pt x="266954" y="124332"/>
                </a:lnTo>
                <a:lnTo>
                  <a:pt x="313733" y="148788"/>
                </a:lnTo>
                <a:lnTo>
                  <a:pt x="322707" y="153669"/>
                </a:lnTo>
                <a:lnTo>
                  <a:pt x="352365" y="178208"/>
                </a:lnTo>
                <a:lnTo>
                  <a:pt x="357759" y="195961"/>
                </a:lnTo>
                <a:lnTo>
                  <a:pt x="357759" y="204215"/>
                </a:lnTo>
                <a:lnTo>
                  <a:pt x="336804" y="238251"/>
                </a:lnTo>
                <a:lnTo>
                  <a:pt x="310768" y="244728"/>
                </a:lnTo>
                <a:lnTo>
                  <a:pt x="470004" y="244728"/>
                </a:lnTo>
                <a:lnTo>
                  <a:pt x="472301" y="239549"/>
                </a:lnTo>
                <a:lnTo>
                  <a:pt x="476064" y="227202"/>
                </a:lnTo>
                <a:lnTo>
                  <a:pt x="478103" y="214872"/>
                </a:lnTo>
                <a:lnTo>
                  <a:pt x="478409" y="202437"/>
                </a:lnTo>
                <a:lnTo>
                  <a:pt x="476883" y="190154"/>
                </a:lnTo>
                <a:lnTo>
                  <a:pt x="460756" y="154686"/>
                </a:lnTo>
                <a:lnTo>
                  <a:pt x="434109" y="125771"/>
                </a:lnTo>
                <a:lnTo>
                  <a:pt x="432275" y="124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15156206-A860-4CB0-A133-3F6E00694E20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CFA843-51AA-49BA-A13C-17A40FAF5623}"/>
              </a:ext>
            </a:extLst>
          </p:cNvPr>
          <p:cNvSpPr txBox="1"/>
          <p:nvPr/>
        </p:nvSpPr>
        <p:spPr>
          <a:xfrm>
            <a:off x="241569" y="789127"/>
            <a:ext cx="5122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387858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8203" y="168580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365" algn="just">
              <a:spcBef>
                <a:spcPts val="1360"/>
              </a:spcBef>
            </a:pPr>
            <a:r>
              <a:rPr lang="es-ES" sz="1400" b="1" u="sng" spc="-5" dirty="0">
                <a:solidFill>
                  <a:srgbClr val="4372A5"/>
                </a:solidFill>
                <a:latin typeface="Lato Medium"/>
                <a:cs typeface="Century Gothic"/>
              </a:rPr>
              <a:t>APERTURAS PARA </a:t>
            </a:r>
            <a:r>
              <a:rPr lang="es-ES" sz="1400" b="1" u="sng" spc="-10" dirty="0">
                <a:solidFill>
                  <a:srgbClr val="4372A5"/>
                </a:solidFill>
                <a:latin typeface="Lato Medium"/>
                <a:cs typeface="Century Gothic"/>
              </a:rPr>
              <a:t>EMPEZAR </a:t>
            </a:r>
            <a:r>
              <a:rPr lang="es-ES" sz="1400" b="1" u="sng" spc="-5" dirty="0">
                <a:solidFill>
                  <a:srgbClr val="4372A5"/>
                </a:solidFill>
                <a:latin typeface="Lato Medium"/>
                <a:cs typeface="Century Gothic"/>
              </a:rPr>
              <a:t>CON FUERZA TU</a:t>
            </a:r>
            <a:r>
              <a:rPr lang="es-ES" sz="1400" b="1" u="sng" spc="160" dirty="0">
                <a:solidFill>
                  <a:srgbClr val="4372A5"/>
                </a:solidFill>
                <a:latin typeface="Lato Medium"/>
                <a:cs typeface="Century Gothic"/>
              </a:rPr>
              <a:t> </a:t>
            </a:r>
            <a:r>
              <a:rPr lang="es-ES" sz="1400" b="1" u="sng" spc="-10" dirty="0">
                <a:solidFill>
                  <a:srgbClr val="4372A5"/>
                </a:solidFill>
                <a:latin typeface="Lato Medium"/>
                <a:cs typeface="Century Gothic"/>
              </a:rPr>
              <a:t>PRESENTACIÓN</a:t>
            </a:r>
            <a:endParaRPr lang="es-ES" sz="1400" u="sng" dirty="0">
              <a:solidFill>
                <a:srgbClr val="4372A5"/>
              </a:solidFill>
              <a:latin typeface="Lato Medium"/>
              <a:cs typeface="Century Gothic"/>
            </a:endParaRPr>
          </a:p>
          <a:p>
            <a:pPr marL="253365" algn="just"/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Prepara un inicio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para tu presentación que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utilice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uno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o más de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los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siguientes</a:t>
            </a:r>
            <a:r>
              <a:rPr lang="es-ES" sz="1400" spc="-15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recursos:</a:t>
            </a:r>
          </a:p>
          <a:p>
            <a:endParaRPr lang="es-PE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78203" y="2240855"/>
            <a:ext cx="7560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"/>
              </a:spcBef>
            </a:pPr>
            <a:endParaRPr lang="es-ES" sz="1400" dirty="0">
              <a:solidFill>
                <a:srgbClr val="EE8E00"/>
              </a:solidFill>
              <a:latin typeface="Lato Medium"/>
              <a:cs typeface="Times New Roman"/>
            </a:endParaRP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Pregunta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dirigida a </a:t>
            </a:r>
            <a:r>
              <a:rPr lang="es-ES" sz="1400" b="1" spc="5" dirty="0">
                <a:solidFill>
                  <a:srgbClr val="EE8E00"/>
                </a:solidFill>
                <a:latin typeface="Lato Medium"/>
                <a:cs typeface="Century Gothic"/>
              </a:rPr>
              <a:t>los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miembros de </a:t>
            </a:r>
            <a:r>
              <a:rPr lang="es-ES" sz="1400" b="1" spc="5" dirty="0">
                <a:solidFill>
                  <a:srgbClr val="EE8E00"/>
                </a:solidFill>
                <a:latin typeface="Lato Medium"/>
                <a:cs typeface="Century Gothic"/>
              </a:rPr>
              <a:t>la</a:t>
            </a:r>
            <a:r>
              <a:rPr lang="es-ES" sz="1400" b="1" spc="-155" dirty="0">
                <a:solidFill>
                  <a:srgbClr val="EE8E00"/>
                </a:solidFill>
                <a:latin typeface="Lato Medium"/>
                <a:cs typeface="Century Gothic"/>
              </a:rPr>
              <a:t>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audiencia</a:t>
            </a: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Hecho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poco conocido o </a:t>
            </a: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estadística</a:t>
            </a:r>
            <a:r>
              <a:rPr lang="es-ES" sz="1400" b="1" spc="-100" dirty="0">
                <a:solidFill>
                  <a:srgbClr val="EE8E00"/>
                </a:solidFill>
                <a:latin typeface="Lato Medium"/>
                <a:cs typeface="Century Gothic"/>
              </a:rPr>
              <a:t> </a:t>
            </a: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sorprendente</a:t>
            </a:r>
            <a:endParaRPr lang="es-ES" sz="1400" b="1" dirty="0">
              <a:solidFill>
                <a:srgbClr val="EE8E00"/>
              </a:solidFill>
              <a:latin typeface="Lato Medium"/>
              <a:cs typeface="Century Gothic"/>
            </a:endParaRP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Retrospectiva/Prospectiva</a:t>
            </a:r>
            <a:endParaRPr lang="es-ES" sz="1400" b="1" dirty="0">
              <a:solidFill>
                <a:srgbClr val="EE8E00"/>
              </a:solidFill>
              <a:latin typeface="Lato Medium"/>
              <a:cs typeface="Century Gothic"/>
            </a:endParaRP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Anécdota o historia</a:t>
            </a:r>
            <a:r>
              <a:rPr lang="es-ES" sz="1400" b="1" spc="-150" dirty="0">
                <a:solidFill>
                  <a:srgbClr val="EE8E00"/>
                </a:solidFill>
                <a:latin typeface="Lato Medium"/>
                <a:cs typeface="Century Gothic"/>
              </a:rPr>
              <a:t>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personal</a:t>
            </a: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Cita de </a:t>
            </a: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una fuente</a:t>
            </a:r>
            <a:r>
              <a:rPr lang="es-ES" sz="1400" b="1" spc="-60" dirty="0">
                <a:solidFill>
                  <a:srgbClr val="EE8E00"/>
                </a:solidFill>
                <a:latin typeface="Lato Medium"/>
                <a:cs typeface="Century Gothic"/>
              </a:rPr>
              <a:t>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reconocida</a:t>
            </a: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Analogía o</a:t>
            </a:r>
            <a:r>
              <a:rPr lang="es-ES" sz="1400" b="1" spc="-135" dirty="0">
                <a:solidFill>
                  <a:srgbClr val="EE8E00"/>
                </a:solidFill>
                <a:latin typeface="Lato Medium"/>
                <a:cs typeface="Century Gothic"/>
              </a:rPr>
              <a:t> </a:t>
            </a: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metáfora</a:t>
            </a:r>
          </a:p>
          <a:p>
            <a:pPr marL="449580" indent="-196215" algn="just">
              <a:lnSpc>
                <a:spcPct val="150000"/>
              </a:lnSpc>
              <a:buAutoNum type="arabicPeriod"/>
              <a:tabLst>
                <a:tab pos="450215" algn="l"/>
              </a:tabLst>
            </a:pPr>
            <a:r>
              <a:rPr lang="es-ES" sz="1400" b="1" dirty="0">
                <a:solidFill>
                  <a:srgbClr val="EE8E00"/>
                </a:solidFill>
                <a:latin typeface="Lato Medium"/>
                <a:cs typeface="Century Gothic"/>
              </a:rPr>
              <a:t>Elemento</a:t>
            </a:r>
            <a:r>
              <a:rPr lang="es-ES" sz="1400" b="1" spc="-75" dirty="0">
                <a:solidFill>
                  <a:srgbClr val="EE8E00"/>
                </a:solidFill>
                <a:latin typeface="Lato Medium"/>
                <a:cs typeface="Century Gothic"/>
              </a:rPr>
              <a:t> </a:t>
            </a:r>
            <a:r>
              <a:rPr lang="es-ES" sz="1400" b="1" spc="-5" dirty="0">
                <a:solidFill>
                  <a:srgbClr val="EE8E00"/>
                </a:solidFill>
                <a:latin typeface="Lato Medium"/>
                <a:cs typeface="Century Gothic"/>
              </a:rPr>
              <a:t>original.</a:t>
            </a:r>
            <a:endParaRPr lang="es-ES" sz="1400" b="1" dirty="0">
              <a:solidFill>
                <a:srgbClr val="EE8E00"/>
              </a:solidFill>
              <a:latin typeface="Lato Medium"/>
              <a:cs typeface="Century Gothic"/>
            </a:endParaRPr>
          </a:p>
          <a:p>
            <a:endParaRPr lang="es-PE" sz="1400" dirty="0">
              <a:solidFill>
                <a:srgbClr val="EE8E00"/>
              </a:solidFill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46062A6F-7CA3-4D14-93FE-888017236394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E869B71-CAC1-48C4-A29C-BEC5BF545436}"/>
              </a:ext>
            </a:extLst>
          </p:cNvPr>
          <p:cNvSpPr txBox="1"/>
          <p:nvPr/>
        </p:nvSpPr>
        <p:spPr>
          <a:xfrm>
            <a:off x="241569" y="789127"/>
            <a:ext cx="4474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52445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51" y="1880815"/>
            <a:ext cx="2530897" cy="2540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E573971A-52C6-4E22-9CF6-2D758394F2EF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8928FB3-7955-4861-93B9-F959DD58A13F}"/>
              </a:ext>
            </a:extLst>
          </p:cNvPr>
          <p:cNvSpPr txBox="1"/>
          <p:nvPr/>
        </p:nvSpPr>
        <p:spPr>
          <a:xfrm>
            <a:off x="241569" y="789127"/>
            <a:ext cx="490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64643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229" y="1520775"/>
            <a:ext cx="8279578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u="sng" spc="10" dirty="0">
                <a:solidFill>
                  <a:srgbClr val="4372A5"/>
                </a:solidFill>
                <a:latin typeface="Lato Medium"/>
                <a:cs typeface="Broadway"/>
              </a:rPr>
              <a:t>CUERPO</a:t>
            </a:r>
            <a:endParaRPr sz="1400" b="1" u="sng" dirty="0">
              <a:solidFill>
                <a:srgbClr val="4372A5"/>
              </a:solidFill>
              <a:latin typeface="Lato Medium"/>
              <a:cs typeface="Broadway"/>
            </a:endParaRPr>
          </a:p>
          <a:p>
            <a:pPr marL="12700" marR="5080">
              <a:spcBef>
                <a:spcPts val="1175"/>
              </a:spcBef>
            </a:pP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El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cuerpo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constituye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parte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más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larga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presentación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,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donde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expones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los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detalles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que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soportan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tus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puntos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o</a:t>
            </a:r>
            <a:r>
              <a:rPr sz="1400" spc="-16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ideas 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principales</a:t>
            </a:r>
            <a:endParaRPr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23" y="2526306"/>
            <a:ext cx="460662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Si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complejidad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lo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exige, separa el cuerpo en</a:t>
            </a:r>
            <a:r>
              <a:rPr lang="es-ES" sz="1400" spc="-19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varios  módulos, idealmente no más de</a:t>
            </a:r>
            <a:r>
              <a:rPr lang="es-ES" sz="1400" spc="-14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tres.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marR="508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Selecciona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los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detalles que sirvan para</a:t>
            </a:r>
            <a:r>
              <a:rPr lang="es-ES" sz="1400" spc="-22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comprender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tu</a:t>
            </a:r>
            <a:r>
              <a:rPr lang="es-ES" sz="1400" spc="-6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mensaje.</a:t>
            </a: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marR="508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Haz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participar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a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</a:t>
            </a:r>
            <a:r>
              <a:rPr sz="1400" spc="-2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audiencia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.</a:t>
            </a:r>
            <a:endParaRPr lang="es-PE" sz="1400" spc="-5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Cuenta una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o más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historias. </a:t>
            </a:r>
            <a:r>
              <a:rPr lang="es-PE" sz="1400" spc="5" dirty="0">
                <a:solidFill>
                  <a:srgbClr val="000000"/>
                </a:solidFill>
                <a:latin typeface="Lato Medium"/>
                <a:cs typeface="Century Gothic"/>
              </a:rPr>
              <a:t>Mejor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aún: estructura  toda tu presentación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como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una</a:t>
            </a:r>
            <a:r>
              <a:rPr lang="es-PE" sz="1400" spc="-3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historia.</a:t>
            </a:r>
            <a:endParaRPr lang="es-PE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PE" sz="1400" spc="-5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pic>
        <p:nvPicPr>
          <p:cNvPr id="6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98374"/>
            <a:ext cx="2329967" cy="18991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96310" y="4212995"/>
            <a:ext cx="232188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sz="1400" b="1" dirty="0">
                <a:solidFill>
                  <a:srgbClr val="4372A5"/>
                </a:solidFill>
                <a:latin typeface="Lato Medium"/>
              </a:rPr>
              <a:t>Las historias son la forma más  poderosa de comunicación.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1552" y="4401095"/>
            <a:ext cx="5294584" cy="215444"/>
          </a:xfrm>
          <a:prstGeom prst="rect">
            <a:avLst/>
          </a:prstGeom>
          <a:solidFill>
            <a:srgbClr val="EE8E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dirty="0">
                <a:solidFill>
                  <a:schemeClr val="bg1"/>
                </a:solidFill>
                <a:latin typeface="Lato Medium"/>
                <a:cs typeface="Century Gothic"/>
              </a:rPr>
              <a:t>Toda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historia no es </a:t>
            </a:r>
            <a:r>
              <a:rPr sz="1400" b="1" dirty="0">
                <a:solidFill>
                  <a:schemeClr val="bg1"/>
                </a:solidFill>
                <a:latin typeface="Lato Medium"/>
                <a:cs typeface="Century Gothic"/>
              </a:rPr>
              <a:t>sino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una variación de </a:t>
            </a:r>
            <a:r>
              <a:rPr sz="1400" b="1" dirty="0">
                <a:solidFill>
                  <a:schemeClr val="bg1"/>
                </a:solidFill>
                <a:latin typeface="Lato Medium"/>
                <a:cs typeface="Century Gothic"/>
              </a:rPr>
              <a:t>la misma 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vieja</a:t>
            </a:r>
            <a:r>
              <a:rPr sz="1400" b="1" spc="-8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historia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41BCA43D-0224-4805-95DA-FC67CD94AA53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CD492F-1F16-47AC-A730-4ABC2F722827}"/>
              </a:ext>
            </a:extLst>
          </p:cNvPr>
          <p:cNvSpPr txBox="1"/>
          <p:nvPr/>
        </p:nvSpPr>
        <p:spPr>
          <a:xfrm>
            <a:off x="241569" y="789127"/>
            <a:ext cx="526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373476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468573" y="2441778"/>
            <a:ext cx="6191659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255270" indent="-285750" algn="just">
              <a:buFont typeface="Wingdings" panose="05000000000000000000" pitchFamily="2" charset="2"/>
              <a:buChar char="§"/>
            </a:pP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Muestras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Enseña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el artículo del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que estás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hablando.  </a:t>
            </a:r>
            <a:r>
              <a:rPr lang="es-ES" sz="1200" b="1" spc="-5" dirty="0" err="1">
                <a:solidFill>
                  <a:srgbClr val="000000"/>
                </a:solidFill>
                <a:latin typeface="Lato Medium"/>
                <a:cs typeface="Century Gothic"/>
              </a:rPr>
              <a:t>Ej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</a:t>
            </a:r>
            <a:r>
              <a:rPr lang="es-ES" sz="1200" spc="5" dirty="0">
                <a:solidFill>
                  <a:srgbClr val="000000"/>
                </a:solidFill>
                <a:latin typeface="Lato Medium"/>
                <a:cs typeface="Century Gothic"/>
              </a:rPr>
              <a:t>Acerca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el concepto a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una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experiencia</a:t>
            </a:r>
            <a:r>
              <a:rPr lang="es-ES" sz="1200" spc="-14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vivida.  </a:t>
            </a:r>
          </a:p>
          <a:p>
            <a:pPr marL="298450" marR="255270" indent="-285750" algn="just">
              <a:buFont typeface="Wingdings" panose="05000000000000000000" pitchFamily="2" charset="2"/>
              <a:buChar char="§"/>
            </a:pP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Estadísticas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Siempre imparciales y de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fuentes</a:t>
            </a:r>
            <a:r>
              <a:rPr lang="es-ES" sz="1200" spc="-8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fiables.</a:t>
            </a:r>
          </a:p>
          <a:p>
            <a:pPr marL="298450" marR="5080" indent="-285750" algn="just">
              <a:buFont typeface="Wingdings" panose="05000000000000000000" pitchFamily="2" charset="2"/>
              <a:buChar char="§"/>
            </a:pP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Demostraciones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Captan </a:t>
            </a:r>
            <a:r>
              <a:rPr lang="es-ES"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atención e ilustran el</a:t>
            </a:r>
            <a:r>
              <a:rPr lang="es-ES" sz="1200" spc="-15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concepto con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total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realismo, ya sean software o de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otro</a:t>
            </a:r>
            <a:r>
              <a:rPr lang="es-ES" sz="1200" spc="-16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tipo.</a:t>
            </a:r>
          </a:p>
          <a:p>
            <a:pPr marL="298450" indent="-285750" algn="just">
              <a:buFont typeface="Wingdings" panose="05000000000000000000" pitchFamily="2" charset="2"/>
              <a:buChar char="§"/>
            </a:pP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Ilustraciones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A partir de </a:t>
            </a:r>
            <a:r>
              <a:rPr lang="es-ES" sz="1200" spc="5" dirty="0">
                <a:solidFill>
                  <a:srgbClr val="000000"/>
                </a:solidFill>
                <a:latin typeface="Lato Medium"/>
                <a:cs typeface="Century Gothic"/>
              </a:rPr>
              <a:t>medios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comunicación</a:t>
            </a:r>
            <a:r>
              <a:rPr lang="es-ES" sz="1200" spc="-11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escritos,</a:t>
            </a:r>
          </a:p>
          <a:p>
            <a:pPr marL="298450" indent="-285750" algn="just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como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libros, periódicos, revistas,</a:t>
            </a:r>
            <a:r>
              <a:rPr lang="es-ES" sz="1200" spc="-7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etc.</a:t>
            </a:r>
            <a:endParaRPr lang="es-ES" sz="12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marR="318135" indent="-285750" algn="just">
              <a:buFont typeface="Wingdings" panose="05000000000000000000" pitchFamily="2" charset="2"/>
              <a:buChar char="§"/>
            </a:pPr>
            <a:r>
              <a:rPr lang="es-ES" sz="1200" b="1" dirty="0">
                <a:solidFill>
                  <a:srgbClr val="000000"/>
                </a:solidFill>
                <a:latin typeface="Lato Medium"/>
                <a:cs typeface="Century Gothic"/>
              </a:rPr>
              <a:t>Incidentes </a:t>
            </a: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personales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Hechos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acaecidos a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uno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mismo. </a:t>
            </a:r>
          </a:p>
          <a:p>
            <a:pPr marL="298450" marR="318135" indent="-285750" algn="just">
              <a:buFont typeface="Wingdings" panose="05000000000000000000" pitchFamily="2" charset="2"/>
              <a:buChar char="§"/>
            </a:pPr>
            <a:r>
              <a:rPr lang="es-ES" sz="1200" b="1" dirty="0">
                <a:solidFill>
                  <a:srgbClr val="000000"/>
                </a:solidFill>
                <a:latin typeface="Lato Medium"/>
                <a:cs typeface="Century Gothic"/>
              </a:rPr>
              <a:t>Testimonios de </a:t>
            </a: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expertos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Avalan </a:t>
            </a:r>
            <a:r>
              <a:rPr lang="es-ES"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información 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proporcionada.</a:t>
            </a:r>
            <a:endParaRPr lang="es-ES" sz="12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marR="203200" indent="-285750" algn="just">
              <a:buFont typeface="Wingdings" panose="05000000000000000000" pitchFamily="2" charset="2"/>
              <a:buChar char="§"/>
            </a:pP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Analogías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Comparaciones que facilitan </a:t>
            </a:r>
            <a:r>
              <a:rPr lang="es-ES"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comprensión.  </a:t>
            </a:r>
          </a:p>
          <a:p>
            <a:pPr marL="298450" marR="203200" indent="-285750" algn="just">
              <a:buFont typeface="Wingdings" panose="05000000000000000000" pitchFamily="2" charset="2"/>
              <a:buChar char="§"/>
            </a:pPr>
            <a:r>
              <a:rPr lang="es-ES"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Datos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: Son </a:t>
            </a:r>
            <a:r>
              <a:rPr lang="es-ES"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base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toda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evidencia,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pero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deben 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suministrarse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con</a:t>
            </a:r>
            <a:r>
              <a:rPr lang="es-ES" sz="1200" spc="-6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mesura.</a:t>
            </a:r>
            <a:endParaRPr lang="es-ES" sz="12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68573" y="1692258"/>
            <a:ext cx="79198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es-PE" sz="1600" b="1" u="sng" spc="10" dirty="0">
                <a:solidFill>
                  <a:srgbClr val="4372A5"/>
                </a:solidFill>
                <a:latin typeface="Lato Medium"/>
                <a:cs typeface="Broadway"/>
              </a:rPr>
              <a:t>EVIDENCIAS</a:t>
            </a:r>
            <a:endParaRPr lang="es-PE" sz="1600" u="sng" dirty="0">
              <a:solidFill>
                <a:srgbClr val="4372A5"/>
              </a:solidFill>
              <a:latin typeface="Lato Medium"/>
              <a:cs typeface="Broadway"/>
            </a:endParaRPr>
          </a:p>
          <a:p>
            <a:pPr marL="12700" marR="5080" algn="just">
              <a:spcBef>
                <a:spcPts val="1175"/>
              </a:spcBef>
            </a:pP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Aporta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evidencias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para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ganar credibilidad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y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conquistar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confianza de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</a:t>
            </a:r>
            <a:r>
              <a:rPr sz="1400" spc="-12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audiencia</a:t>
            </a:r>
            <a:endParaRPr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pic>
        <p:nvPicPr>
          <p:cNvPr id="5" name="8 Image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30" y="2049439"/>
            <a:ext cx="1886275" cy="1886275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7236296" y="4238456"/>
            <a:ext cx="177666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lang="es-ES" sz="1400" b="1" dirty="0">
                <a:solidFill>
                  <a:srgbClr val="4372A5"/>
                </a:solidFill>
                <a:latin typeface="Lato Medium"/>
              </a:rPr>
              <a:t>La audiencia decide lo que es creíble, no tú</a:t>
            </a:r>
            <a:r>
              <a:rPr sz="1400" b="1" dirty="0">
                <a:solidFill>
                  <a:srgbClr val="4372A5"/>
                </a:solidFill>
                <a:latin typeface="Lato Medium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8573" y="4599955"/>
            <a:ext cx="4572000" cy="307777"/>
          </a:xfrm>
          <a:prstGeom prst="rect">
            <a:avLst/>
          </a:prstGeom>
          <a:ln>
            <a:solidFill>
              <a:srgbClr val="EE8E00"/>
            </a:solidFill>
          </a:ln>
        </p:spPr>
        <p:txBody>
          <a:bodyPr>
            <a:spAutoFit/>
          </a:bodyPr>
          <a:lstStyle/>
          <a:p>
            <a:pPr marL="12700"/>
            <a:r>
              <a:rPr lang="es-PE" sz="1400" b="1" dirty="0">
                <a:solidFill>
                  <a:srgbClr val="EE8E00"/>
                </a:solidFill>
                <a:latin typeface="Century Gothic"/>
                <a:cs typeface="Century Gothic"/>
              </a:rPr>
              <a:t>La forma </a:t>
            </a:r>
            <a:r>
              <a:rPr lang="es-PE" sz="1400" b="1" spc="-5" dirty="0">
                <a:solidFill>
                  <a:srgbClr val="EE8E00"/>
                </a:solidFill>
                <a:latin typeface="Century Gothic"/>
                <a:cs typeface="Century Gothic"/>
              </a:rPr>
              <a:t>de </a:t>
            </a:r>
            <a:r>
              <a:rPr lang="es-PE" sz="1400" b="1" dirty="0">
                <a:solidFill>
                  <a:srgbClr val="EE8E00"/>
                </a:solidFill>
                <a:latin typeface="Century Gothic"/>
                <a:cs typeface="Century Gothic"/>
              </a:rPr>
              <a:t>ilustración más </a:t>
            </a:r>
            <a:r>
              <a:rPr lang="es-PE" sz="1400" b="1" spc="-5" dirty="0">
                <a:solidFill>
                  <a:srgbClr val="EE8E00"/>
                </a:solidFill>
                <a:latin typeface="Century Gothic"/>
                <a:cs typeface="Century Gothic"/>
              </a:rPr>
              <a:t>poderosa es </a:t>
            </a:r>
            <a:r>
              <a:rPr lang="es-PE" sz="1400" b="1" dirty="0">
                <a:solidFill>
                  <a:srgbClr val="EE8E00"/>
                </a:solidFill>
                <a:latin typeface="Century Gothic"/>
                <a:cs typeface="Century Gothic"/>
              </a:rPr>
              <a:t>la</a:t>
            </a:r>
            <a:r>
              <a:rPr lang="es-PE" sz="1400" b="1" spc="-90" dirty="0">
                <a:solidFill>
                  <a:srgbClr val="EE8E00"/>
                </a:solidFill>
                <a:latin typeface="Century Gothic"/>
                <a:cs typeface="Century Gothic"/>
              </a:rPr>
              <a:t> </a:t>
            </a:r>
            <a:r>
              <a:rPr lang="es-PE" sz="1400" b="1" spc="-5" dirty="0">
                <a:solidFill>
                  <a:srgbClr val="EE8E00"/>
                </a:solidFill>
                <a:latin typeface="Century Gothic"/>
                <a:cs typeface="Century Gothic"/>
              </a:rPr>
              <a:t>historia</a:t>
            </a:r>
            <a:endParaRPr lang="es-PE" sz="1400" b="1" dirty="0">
              <a:solidFill>
                <a:srgbClr val="EE8E00"/>
              </a:solidFill>
              <a:latin typeface="Century Gothic"/>
              <a:cs typeface="Century Gothic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F8185FE7-4009-4CFA-8127-960E2933875D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33D273-7D55-4FB7-9AA5-673C045C0D96}"/>
              </a:ext>
            </a:extLst>
          </p:cNvPr>
          <p:cNvSpPr txBox="1"/>
          <p:nvPr/>
        </p:nvSpPr>
        <p:spPr>
          <a:xfrm>
            <a:off x="241569" y="789127"/>
            <a:ext cx="454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311581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8551"/>
            <a:ext cx="2530897" cy="2540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0E11BFF-9B5A-4A6C-9BA6-038E1D5BEB5A}"/>
              </a:ext>
            </a:extLst>
          </p:cNvPr>
          <p:cNvSpPr txBox="1"/>
          <p:nvPr/>
        </p:nvSpPr>
        <p:spPr>
          <a:xfrm>
            <a:off x="4062920" y="4566597"/>
            <a:ext cx="1887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>
                <a:solidFill>
                  <a:srgbClr val="000000"/>
                </a:solidFill>
                <a:latin typeface="Lato Medium"/>
              </a:rPr>
              <a:t>CUERPO</a:t>
            </a:r>
            <a:endParaRPr lang="es-ES" sz="1600" b="1" dirty="0">
              <a:solidFill>
                <a:srgbClr val="000000"/>
              </a:solidFill>
              <a:latin typeface="Lato Medium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49CB7A5A-31C4-4E10-B604-08CE8AAB9659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736C498-D3D3-4053-819E-056AA6D92B15}"/>
              </a:ext>
            </a:extLst>
          </p:cNvPr>
          <p:cNvSpPr txBox="1"/>
          <p:nvPr/>
        </p:nvSpPr>
        <p:spPr>
          <a:xfrm>
            <a:off x="241569" y="789127"/>
            <a:ext cx="476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069377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>
            <a:spLocks noGrp="1"/>
          </p:cNvSpPr>
          <p:nvPr>
            <p:ph sz="half" idx="1"/>
          </p:nvPr>
        </p:nvSpPr>
        <p:spPr>
          <a:xfrm>
            <a:off x="395536" y="1879467"/>
            <a:ext cx="4413945" cy="2618153"/>
          </a:xfrm>
          <a:prstGeom prst="rect">
            <a:avLst/>
          </a:prstGeom>
          <a:ln w="28575"/>
        </p:spPr>
        <p:txBody>
          <a:bodyPr vert="horz" wrap="square" lIns="0" tIns="0" rIns="0" bIns="0" rtlCol="0">
            <a:spAutoFit/>
          </a:bodyPr>
          <a:lstStyle/>
          <a:p>
            <a:pPr marL="0" indent="0" algn="just">
              <a:buNone/>
            </a:pPr>
            <a:r>
              <a:rPr sz="1400" b="1" u="sng" spc="-10" dirty="0">
                <a:solidFill>
                  <a:srgbClr val="4372A5"/>
                </a:solidFill>
                <a:latin typeface="Lato Medium"/>
                <a:cs typeface="Broadway"/>
              </a:rPr>
              <a:t>CONCLUSIÓN</a:t>
            </a:r>
            <a:endParaRPr sz="1400" b="1" u="sng" dirty="0">
              <a:solidFill>
                <a:srgbClr val="4372A5"/>
              </a:solidFill>
              <a:latin typeface="Lato Medium"/>
              <a:cs typeface="Broadway"/>
            </a:endParaRPr>
          </a:p>
          <a:p>
            <a:pPr marL="0" marR="5080" indent="0" algn="just">
              <a:spcBef>
                <a:spcPts val="1175"/>
              </a:spcBef>
              <a:buNone/>
            </a:pPr>
            <a:r>
              <a:rPr sz="1400" dirty="0">
                <a:latin typeface="Lato Medium"/>
                <a:cs typeface="Century Gothic"/>
              </a:rPr>
              <a:t>La </a:t>
            </a:r>
            <a:r>
              <a:rPr sz="1400" spc="-5" dirty="0">
                <a:latin typeface="Lato Medium"/>
                <a:cs typeface="Century Gothic"/>
              </a:rPr>
              <a:t>conclusión es el broche  de </a:t>
            </a:r>
            <a:r>
              <a:rPr sz="1400" dirty="0">
                <a:latin typeface="Lato Medium"/>
                <a:cs typeface="Century Gothic"/>
              </a:rPr>
              <a:t>la</a:t>
            </a:r>
            <a:r>
              <a:rPr sz="1400" spc="-95" dirty="0">
                <a:latin typeface="Lato Medium"/>
                <a:cs typeface="Century Gothic"/>
              </a:rPr>
              <a:t> </a:t>
            </a:r>
            <a:r>
              <a:rPr sz="1400" spc="-5" dirty="0" err="1">
                <a:latin typeface="Lato Medium"/>
                <a:cs typeface="Century Gothic"/>
              </a:rPr>
              <a:t>presentación</a:t>
            </a:r>
            <a:endParaRPr lang="es-PE" sz="1400" spc="-5" dirty="0">
              <a:latin typeface="Lato Medium"/>
              <a:cs typeface="Century Gothic"/>
            </a:endParaRPr>
          </a:p>
          <a:p>
            <a:pPr marL="0" indent="0" algn="just">
              <a:spcBef>
                <a:spcPts val="10"/>
              </a:spcBef>
              <a:buNone/>
            </a:pPr>
            <a:endParaRPr lang="es-PE" sz="1400" dirty="0">
              <a:latin typeface="Lato Medium"/>
              <a:cs typeface="Times New Roman"/>
            </a:endParaRPr>
          </a:p>
          <a:p>
            <a:pPr algn="just">
              <a:spcBef>
                <a:spcPts val="5"/>
              </a:spcBef>
              <a:buClr>
                <a:srgbClr val="0093D6"/>
              </a:buClr>
            </a:pPr>
            <a:r>
              <a:rPr lang="es-PE" sz="1400" dirty="0">
                <a:latin typeface="Lato Medium"/>
                <a:cs typeface="Century Gothic"/>
              </a:rPr>
              <a:t>La </a:t>
            </a:r>
            <a:r>
              <a:rPr lang="es-PE" sz="1400" spc="-5" dirty="0">
                <a:latin typeface="Lato Medium"/>
                <a:cs typeface="Century Gothic"/>
              </a:rPr>
              <a:t>conclusión </a:t>
            </a:r>
            <a:r>
              <a:rPr lang="es-PE" sz="1400" dirty="0">
                <a:latin typeface="Lato Medium"/>
                <a:cs typeface="Century Gothic"/>
              </a:rPr>
              <a:t>debe </a:t>
            </a:r>
            <a:r>
              <a:rPr lang="es-PE" sz="1400" spc="-5" dirty="0">
                <a:latin typeface="Lato Medium"/>
                <a:cs typeface="Century Gothic"/>
              </a:rPr>
              <a:t>ser </a:t>
            </a:r>
            <a:r>
              <a:rPr lang="es-PE" sz="1400" spc="5" dirty="0">
                <a:latin typeface="Lato Medium"/>
                <a:cs typeface="Century Gothic"/>
              </a:rPr>
              <a:t>firme </a:t>
            </a:r>
            <a:r>
              <a:rPr lang="es-PE" sz="1400" dirty="0">
                <a:latin typeface="Lato Medium"/>
                <a:cs typeface="Century Gothic"/>
              </a:rPr>
              <a:t>y</a:t>
            </a:r>
            <a:r>
              <a:rPr lang="es-PE" sz="1400" spc="-100" dirty="0">
                <a:latin typeface="Lato Medium"/>
                <a:cs typeface="Century Gothic"/>
              </a:rPr>
              <a:t> </a:t>
            </a:r>
            <a:r>
              <a:rPr lang="es-PE" sz="1400" spc="-5" dirty="0">
                <a:latin typeface="Lato Medium"/>
                <a:cs typeface="Century Gothic"/>
              </a:rPr>
              <a:t>decisiva, </a:t>
            </a:r>
            <a:r>
              <a:rPr lang="es-PE" sz="1400" dirty="0">
                <a:latin typeface="Lato Medium"/>
                <a:cs typeface="Century Gothic"/>
              </a:rPr>
              <a:t>reducida a </a:t>
            </a:r>
            <a:r>
              <a:rPr lang="es-PE" sz="1400" spc="-5" dirty="0">
                <a:latin typeface="Lato Medium"/>
                <a:cs typeface="Century Gothic"/>
              </a:rPr>
              <a:t>una </a:t>
            </a:r>
            <a:r>
              <a:rPr lang="es-PE" sz="1400" dirty="0">
                <a:latin typeface="Lato Medium"/>
                <a:cs typeface="Century Gothic"/>
              </a:rPr>
              <a:t>única frase</a:t>
            </a:r>
            <a:r>
              <a:rPr lang="es-PE" sz="1400" spc="-80" dirty="0">
                <a:latin typeface="Lato Medium"/>
                <a:cs typeface="Century Gothic"/>
              </a:rPr>
              <a:t> </a:t>
            </a:r>
            <a:r>
              <a:rPr lang="es-PE" sz="1400" spc="-5" dirty="0">
                <a:latin typeface="Lato Medium"/>
                <a:cs typeface="Century Gothic"/>
              </a:rPr>
              <a:t>concisa.</a:t>
            </a:r>
            <a:endParaRPr lang="es-PE" sz="1400" dirty="0">
              <a:latin typeface="Lato Medium"/>
              <a:cs typeface="Century Gothic"/>
            </a:endParaRPr>
          </a:p>
          <a:p>
            <a:pPr marR="179705" algn="just">
              <a:buClr>
                <a:srgbClr val="0093D6"/>
              </a:buClr>
            </a:pPr>
            <a:r>
              <a:rPr lang="es-PE" sz="1400" dirty="0">
                <a:latin typeface="Lato Medium"/>
                <a:cs typeface="Century Gothic"/>
              </a:rPr>
              <a:t> No memorices </a:t>
            </a:r>
            <a:r>
              <a:rPr lang="es-PE" sz="1400" spc="-5" dirty="0">
                <a:latin typeface="Lato Medium"/>
                <a:cs typeface="Century Gothic"/>
              </a:rPr>
              <a:t>tu </a:t>
            </a:r>
            <a:r>
              <a:rPr lang="es-PE" sz="1400" dirty="0">
                <a:latin typeface="Lato Medium"/>
                <a:cs typeface="Century Gothic"/>
              </a:rPr>
              <a:t>discurso, sólo la</a:t>
            </a:r>
            <a:r>
              <a:rPr lang="es-PE" sz="1400" spc="-5" dirty="0">
                <a:latin typeface="Lato Medium"/>
                <a:cs typeface="Century Gothic"/>
              </a:rPr>
              <a:t> apertura </a:t>
            </a:r>
            <a:r>
              <a:rPr lang="es-PE" sz="1400" dirty="0">
                <a:latin typeface="Lato Medium"/>
                <a:cs typeface="Century Gothic"/>
              </a:rPr>
              <a:t>y</a:t>
            </a:r>
            <a:r>
              <a:rPr lang="es-PE" sz="1400" spc="-50" dirty="0">
                <a:latin typeface="Lato Medium"/>
                <a:cs typeface="Century Gothic"/>
              </a:rPr>
              <a:t> </a:t>
            </a:r>
            <a:r>
              <a:rPr lang="es-PE" sz="1400" dirty="0">
                <a:latin typeface="Lato Medium"/>
                <a:cs typeface="Century Gothic"/>
              </a:rPr>
              <a:t>cierre.</a:t>
            </a:r>
          </a:p>
          <a:p>
            <a:pPr marR="1092200" algn="just">
              <a:spcBef>
                <a:spcPts val="390"/>
              </a:spcBef>
              <a:buClr>
                <a:srgbClr val="0093D6"/>
              </a:buClr>
            </a:pPr>
            <a:r>
              <a:rPr lang="es-PE" sz="1400" spc="5" dirty="0">
                <a:latin typeface="Lato Medium"/>
                <a:cs typeface="Century Gothic"/>
              </a:rPr>
              <a:t>Mira </a:t>
            </a:r>
            <a:r>
              <a:rPr lang="es-PE" sz="1400" dirty="0">
                <a:latin typeface="Lato Medium"/>
                <a:cs typeface="Century Gothic"/>
              </a:rPr>
              <a:t>con </a:t>
            </a:r>
            <a:r>
              <a:rPr lang="es-PE" sz="1400" spc="-5" dirty="0">
                <a:latin typeface="Lato Medium"/>
                <a:cs typeface="Century Gothic"/>
              </a:rPr>
              <a:t>esperanza </a:t>
            </a:r>
            <a:r>
              <a:rPr lang="es-PE" sz="1400" dirty="0">
                <a:latin typeface="Lato Medium"/>
                <a:cs typeface="Century Gothic"/>
              </a:rPr>
              <a:t>hacia el</a:t>
            </a:r>
            <a:r>
              <a:rPr lang="es-PE" sz="1400" spc="-120" dirty="0">
                <a:latin typeface="Lato Medium"/>
                <a:cs typeface="Century Gothic"/>
              </a:rPr>
              <a:t> </a:t>
            </a:r>
            <a:r>
              <a:rPr lang="es-PE" sz="1400" spc="-5" dirty="0">
                <a:latin typeface="Lato Medium"/>
                <a:cs typeface="Century Gothic"/>
              </a:rPr>
              <a:t>futuro.  </a:t>
            </a:r>
            <a:r>
              <a:rPr lang="es-PE" sz="1400" dirty="0">
                <a:latin typeface="Lato Medium"/>
                <a:cs typeface="Century Gothic"/>
              </a:rPr>
              <a:t>Di “gracias”.</a:t>
            </a:r>
          </a:p>
          <a:p>
            <a:pPr algn="just">
              <a:spcBef>
                <a:spcPts val="20"/>
              </a:spcBef>
              <a:buClr>
                <a:srgbClr val="0093D6"/>
              </a:buClr>
            </a:pPr>
            <a:r>
              <a:rPr lang="es-PE" sz="1400" dirty="0">
                <a:latin typeface="Lato Medium"/>
                <a:cs typeface="Century Gothic"/>
              </a:rPr>
              <a:t>Termina a tiempo y con </a:t>
            </a:r>
            <a:r>
              <a:rPr lang="es-PE" sz="1400" spc="-5" dirty="0">
                <a:latin typeface="Lato Medium"/>
                <a:cs typeface="Century Gothic"/>
              </a:rPr>
              <a:t>una nota </a:t>
            </a:r>
            <a:r>
              <a:rPr lang="es-PE" sz="1400" dirty="0">
                <a:latin typeface="Lato Medium"/>
                <a:cs typeface="Century Gothic"/>
              </a:rPr>
              <a:t>clara</a:t>
            </a:r>
            <a:r>
              <a:rPr lang="es-PE" sz="1400" spc="-130" dirty="0">
                <a:latin typeface="Lato Medium"/>
                <a:cs typeface="Century Gothic"/>
              </a:rPr>
              <a:t> </a:t>
            </a:r>
            <a:r>
              <a:rPr lang="es-PE" sz="1400" dirty="0">
                <a:latin typeface="Lato Medium"/>
                <a:cs typeface="Century Gothic"/>
              </a:rPr>
              <a:t>y  </a:t>
            </a:r>
            <a:r>
              <a:rPr lang="es-PE" sz="1400" spc="-5" dirty="0">
                <a:latin typeface="Lato Medium"/>
                <a:cs typeface="Century Gothic"/>
              </a:rPr>
              <a:t>resonante </a:t>
            </a:r>
            <a:r>
              <a:rPr lang="es-PE" sz="1400" spc="-10" dirty="0">
                <a:latin typeface="Lato Medium"/>
                <a:cs typeface="Century Gothic"/>
              </a:rPr>
              <a:t>(y</a:t>
            </a:r>
            <a:r>
              <a:rPr lang="es-PE" sz="1400" spc="-35" dirty="0">
                <a:latin typeface="Lato Medium"/>
                <a:cs typeface="Century Gothic"/>
              </a:rPr>
              <a:t> </a:t>
            </a:r>
            <a:r>
              <a:rPr lang="es-PE" sz="1400" spc="-5" dirty="0">
                <a:latin typeface="Lato Medium"/>
                <a:cs typeface="Century Gothic"/>
              </a:rPr>
              <a:t>positiva).</a:t>
            </a:r>
            <a:endParaRPr lang="es-PE" sz="1400" dirty="0">
              <a:latin typeface="Lato Medium"/>
              <a:cs typeface="Century Gothic"/>
            </a:endParaRPr>
          </a:p>
        </p:txBody>
      </p:sp>
      <p:pic>
        <p:nvPicPr>
          <p:cNvPr id="10" name="Picture 2" descr="http://b-i.forbesimg.com/alanhall/files/2013/05/Goodby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22" y="1880815"/>
            <a:ext cx="27615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7"/>
          <p:cNvSpPr txBox="1"/>
          <p:nvPr/>
        </p:nvSpPr>
        <p:spPr>
          <a:xfrm>
            <a:off x="5712047" y="3825031"/>
            <a:ext cx="275976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sz="1400" b="1" dirty="0">
                <a:solidFill>
                  <a:srgbClr val="EE8E00"/>
                </a:solidFill>
                <a:latin typeface="Lato Medium"/>
              </a:rPr>
              <a:t>La conclusión de una presentación  constituye su momento culminante: es  el gran recordatorio del tema tratado.</a:t>
            </a: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B1C3795F-4439-4210-BB5D-51721F51F502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70DE985-2BE7-485B-8397-E262ED7AA764}"/>
              </a:ext>
            </a:extLst>
          </p:cNvPr>
          <p:cNvSpPr txBox="1"/>
          <p:nvPr/>
        </p:nvSpPr>
        <p:spPr>
          <a:xfrm>
            <a:off x="241569" y="789127"/>
            <a:ext cx="3610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9395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8150247"/>
              </p:ext>
            </p:extLst>
          </p:nvPr>
        </p:nvGraphicFramePr>
        <p:xfrm>
          <a:off x="2170694" y="8251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21280" y="262634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000000"/>
                </a:solidFill>
              </a:rPr>
              <a:t>OBJETIVOS</a:t>
            </a: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C15FACB8-73D7-49A8-8F44-0D27EF9ED3E3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240D006-E7A7-408E-B94E-619DEE2D03B1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COMUNICA TU PROYECTO</a:t>
            </a:r>
          </a:p>
        </p:txBody>
      </p:sp>
    </p:spTree>
    <p:extLst>
      <p:ext uri="{BB962C8B-B14F-4D97-AF65-F5344CB8AC3E}">
        <p14:creationId xmlns:p14="http://schemas.microsoft.com/office/powerpoint/2010/main" val="288844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7544" y="1647687"/>
            <a:ext cx="8874744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365">
              <a:spcBef>
                <a:spcPts val="1360"/>
              </a:spcBef>
            </a:pPr>
            <a:r>
              <a:rPr lang="es-ES" sz="1400" b="1" u="sng" spc="-5" dirty="0">
                <a:solidFill>
                  <a:srgbClr val="4372A5"/>
                </a:solidFill>
                <a:latin typeface="Lato Medium"/>
                <a:cs typeface="Century Gothic"/>
              </a:rPr>
              <a:t>CONCLUSIONES</a:t>
            </a:r>
            <a:r>
              <a:rPr lang="es-ES" sz="1400" b="1" u="sng" spc="-25" dirty="0">
                <a:solidFill>
                  <a:srgbClr val="4372A5"/>
                </a:solidFill>
                <a:latin typeface="Lato Medium"/>
                <a:cs typeface="Century Gothic"/>
              </a:rPr>
              <a:t> </a:t>
            </a:r>
            <a:r>
              <a:rPr lang="es-ES" sz="1400" b="1" u="sng" spc="-5" dirty="0">
                <a:solidFill>
                  <a:srgbClr val="4372A5"/>
                </a:solidFill>
                <a:latin typeface="Lato Medium"/>
                <a:cs typeface="Century Gothic"/>
              </a:rPr>
              <a:t>RESONANTES</a:t>
            </a:r>
            <a:endParaRPr lang="es-ES" sz="1400" b="1" u="sng" dirty="0">
              <a:solidFill>
                <a:srgbClr val="4372A5"/>
              </a:solidFill>
              <a:latin typeface="Lato Medium"/>
              <a:cs typeface="Century Gothic"/>
            </a:endParaRPr>
          </a:p>
          <a:p>
            <a:pPr marL="253365" marR="1851025">
              <a:spcBef>
                <a:spcPts val="385"/>
              </a:spcBef>
            </a:pP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Prepara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una conclusión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en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una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única frase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concisa, f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irme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y decisiva. </a:t>
            </a:r>
            <a:endParaRPr lang="es-ES" sz="1400" dirty="0">
              <a:latin typeface="Century Gothic"/>
              <a:cs typeface="Century Gothic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0122" y="2541077"/>
            <a:ext cx="1224136" cy="307777"/>
          </a:xfrm>
          <a:prstGeom prst="rect">
            <a:avLst/>
          </a:prstGeom>
          <a:solidFill>
            <a:srgbClr val="EE8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1"/>
                </a:solidFill>
                <a:latin typeface="Lato Medium"/>
              </a:rPr>
              <a:t>Resumen</a:t>
            </a:r>
            <a:r>
              <a:rPr lang="es-PE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05942" y="2537033"/>
            <a:ext cx="2551453" cy="372923"/>
          </a:xfrm>
          <a:prstGeom prst="rect">
            <a:avLst/>
          </a:prstGeom>
          <a:solidFill>
            <a:srgbClr val="EE8E00"/>
          </a:solidFill>
        </p:spPr>
        <p:txBody>
          <a:bodyPr wrap="square">
            <a:spAutoFit/>
          </a:bodyPr>
          <a:lstStyle/>
          <a:p>
            <a:pPr marL="253365" algn="ctr">
              <a:lnSpc>
                <a:spcPct val="150000"/>
              </a:lnSpc>
            </a:pPr>
            <a:r>
              <a:rPr lang="es-ES" sz="1400" dirty="0">
                <a:solidFill>
                  <a:schemeClr val="bg1"/>
                </a:solidFill>
                <a:latin typeface="Lato Medium"/>
                <a:cs typeface="Century Gothic"/>
              </a:rPr>
              <a:t>Reafirmación del</a:t>
            </a:r>
            <a:r>
              <a:rPr lang="es-ES" sz="1400" spc="-90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chemeClr val="bg1"/>
                </a:solidFill>
                <a:latin typeface="Lato Medium"/>
                <a:cs typeface="Century Gothic"/>
              </a:rPr>
              <a:t>beneficio</a:t>
            </a:r>
            <a:endParaRPr lang="es-ES"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997901" y="2537033"/>
            <a:ext cx="2347336" cy="372923"/>
          </a:xfrm>
          <a:prstGeom prst="rect">
            <a:avLst/>
          </a:prstGeom>
          <a:solidFill>
            <a:srgbClr val="EE8E00"/>
          </a:solidFill>
        </p:spPr>
        <p:txBody>
          <a:bodyPr wrap="square">
            <a:spAutoFit/>
          </a:bodyPr>
          <a:lstStyle/>
          <a:p>
            <a:pPr marL="253365" algn="ctr">
              <a:lnSpc>
                <a:spcPct val="150000"/>
              </a:lnSpc>
            </a:pPr>
            <a:r>
              <a:rPr lang="es-ES" sz="1400" dirty="0">
                <a:solidFill>
                  <a:schemeClr val="bg1"/>
                </a:solidFill>
                <a:latin typeface="Lato Medium"/>
                <a:cs typeface="Century Gothic"/>
              </a:rPr>
              <a:t>Lanzamiento de un r</a:t>
            </a:r>
            <a:r>
              <a:rPr lang="es-ES" sz="1400" spc="-5" dirty="0">
                <a:solidFill>
                  <a:schemeClr val="bg1"/>
                </a:solidFill>
                <a:latin typeface="Lato Medium"/>
                <a:cs typeface="Century Gothic"/>
              </a:rPr>
              <a:t>eto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64786" y="3256424"/>
            <a:ext cx="2057059" cy="523220"/>
          </a:xfrm>
          <a:prstGeom prst="rect">
            <a:avLst/>
          </a:prstGeom>
          <a:solidFill>
            <a:srgbClr val="EE8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1"/>
                </a:solidFill>
                <a:latin typeface="Lato Medium"/>
              </a:rPr>
              <a:t>Cita inspirativa  afirmación motivadora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707904" y="3256424"/>
            <a:ext cx="1540570" cy="523220"/>
          </a:xfrm>
          <a:prstGeom prst="rect">
            <a:avLst/>
          </a:prstGeom>
          <a:solidFill>
            <a:srgbClr val="EE8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bg1"/>
                </a:solidFill>
                <a:latin typeface="Lato Medium"/>
              </a:rPr>
              <a:t>Apelación o motivos nobles</a:t>
            </a:r>
          </a:p>
        </p:txBody>
      </p:sp>
      <p:pic>
        <p:nvPicPr>
          <p:cNvPr id="1026" name="Picture 2" descr="Resultado de imagen para CONCLUS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7416"/>
            <a:ext cx="3174668" cy="15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C1FE6E95-5D7B-4950-A5E6-B3C311A79B47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2A7E7B-0B1F-474E-9315-F9C73227E01E}"/>
              </a:ext>
            </a:extLst>
          </p:cNvPr>
          <p:cNvSpPr txBox="1"/>
          <p:nvPr/>
        </p:nvSpPr>
        <p:spPr>
          <a:xfrm>
            <a:off x="241569" y="789127"/>
            <a:ext cx="505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83351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64791"/>
            <a:ext cx="2304256" cy="2312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568AD2-F322-497C-BD02-37A38D8DBA68}"/>
              </a:ext>
            </a:extLst>
          </p:cNvPr>
          <p:cNvSpPr txBox="1"/>
          <p:nvPr/>
        </p:nvSpPr>
        <p:spPr>
          <a:xfrm>
            <a:off x="4283968" y="4167864"/>
            <a:ext cx="175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dirty="0">
                <a:solidFill>
                  <a:srgbClr val="000000"/>
                </a:solidFill>
                <a:latin typeface="Lato Medium"/>
              </a:rPr>
              <a:t>FINAL</a:t>
            </a:r>
            <a:endParaRPr lang="es-ES" sz="1600" b="1" dirty="0">
              <a:solidFill>
                <a:srgbClr val="000000"/>
              </a:solidFill>
              <a:latin typeface="Lato Medium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BA5CB6A3-349B-4273-8D67-A2ABE5E5466C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075710B-2BD0-4CA3-A3CF-CE83E3BDC752}"/>
              </a:ext>
            </a:extLst>
          </p:cNvPr>
          <p:cNvSpPr txBox="1"/>
          <p:nvPr/>
        </p:nvSpPr>
        <p:spPr>
          <a:xfrm>
            <a:off x="241569" y="789127"/>
            <a:ext cx="4690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92464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r="12966"/>
          <a:stretch/>
        </p:blipFill>
        <p:spPr bwMode="auto">
          <a:xfrm>
            <a:off x="1655168" y="893533"/>
            <a:ext cx="7488832" cy="41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3BFB0360-4B7D-4086-B615-55751A9560C4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74BAC95-D00A-4E93-B3C7-D22691C8EA4C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DISEÑO</a:t>
            </a:r>
          </a:p>
        </p:txBody>
      </p:sp>
    </p:spTree>
    <p:extLst>
      <p:ext uri="{BB962C8B-B14F-4D97-AF65-F5344CB8AC3E}">
        <p14:creationId xmlns:p14="http://schemas.microsoft.com/office/powerpoint/2010/main" val="175299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1560" y="1787995"/>
            <a:ext cx="8125072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sz="1400" b="1" u="sng" spc="-5" dirty="0">
                <a:solidFill>
                  <a:srgbClr val="4372A5"/>
                </a:solidFill>
                <a:latin typeface="Lato Medium"/>
                <a:cs typeface="Broadway"/>
              </a:rPr>
              <a:t>SIMPLICIDAD</a:t>
            </a:r>
            <a:endParaRPr sz="1400" b="1" u="sng" dirty="0">
              <a:solidFill>
                <a:srgbClr val="4372A5"/>
              </a:solidFill>
              <a:latin typeface="Lato Medium"/>
              <a:cs typeface="Broadway"/>
            </a:endParaRPr>
          </a:p>
          <a:p>
            <a:pPr marL="12700" marR="5080" algn="just">
              <a:spcBef>
                <a:spcPts val="1175"/>
              </a:spcBef>
            </a:pP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Hazlo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todo tan sencillo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como</a:t>
            </a:r>
            <a:r>
              <a:rPr sz="1400" spc="-14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sea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posible, pero no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más</a:t>
            </a:r>
            <a:r>
              <a:rPr sz="1400" spc="-11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sencillo</a:t>
            </a:r>
          </a:p>
        </p:txBody>
      </p:sp>
      <p:sp>
        <p:nvSpPr>
          <p:cNvPr id="5" name="2 Rectángulo"/>
          <p:cNvSpPr/>
          <p:nvPr/>
        </p:nvSpPr>
        <p:spPr>
          <a:xfrm>
            <a:off x="611560" y="2723519"/>
            <a:ext cx="4824536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 algn="just">
              <a:lnSpc>
                <a:spcPts val="1675"/>
              </a:lnSpc>
              <a:buFont typeface="Wingdings" panose="05000000000000000000" pitchFamily="2" charset="2"/>
              <a:buChar char="§"/>
            </a:pPr>
            <a:r>
              <a:rPr lang="es-ES" sz="1400" b="1" dirty="0">
                <a:solidFill>
                  <a:srgbClr val="000000"/>
                </a:solidFill>
                <a:latin typeface="Lato Medium"/>
                <a:cs typeface="Century Gothic"/>
              </a:rPr>
              <a:t>Simplicidad: 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Máximo impacto con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los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mínimos</a:t>
            </a:r>
            <a:r>
              <a:rPr lang="es-ES" sz="1400" spc="-21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medios</a:t>
            </a:r>
          </a:p>
          <a:p>
            <a:pPr marL="298450" indent="-285750" algn="just">
              <a:lnSpc>
                <a:spcPts val="1675"/>
              </a:lnSpc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indent="-285750" algn="just">
              <a:lnSpc>
                <a:spcPts val="1675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r>
              <a:rPr lang="es-ES"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Naturalidad: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Incluye solamente </a:t>
            </a:r>
            <a:r>
              <a:rPr lang="es-ES" sz="1400" spc="5" dirty="0">
                <a:solidFill>
                  <a:srgbClr val="000000"/>
                </a:solidFill>
                <a:latin typeface="Lato Medium"/>
                <a:cs typeface="Century Gothic"/>
              </a:rPr>
              <a:t>lo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necesario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para comunicar</a:t>
            </a:r>
            <a:r>
              <a:rPr lang="es-ES" sz="1400" spc="-19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un 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mensaje concreto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a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una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audiencia</a:t>
            </a:r>
            <a:r>
              <a:rPr lang="es-ES" sz="1400" spc="-1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particular.</a:t>
            </a:r>
          </a:p>
          <a:p>
            <a:pPr marL="298450" indent="-285750" algn="just">
              <a:lnSpc>
                <a:spcPts val="1675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indent="-285750" algn="just">
              <a:lnSpc>
                <a:spcPts val="1635"/>
              </a:lnSpc>
              <a:buFont typeface="Wingdings" panose="05000000000000000000" pitchFamily="2" charset="2"/>
              <a:buChar char="§"/>
            </a:pPr>
            <a:r>
              <a:rPr lang="es-ES"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Elegancia :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Menos es</a:t>
            </a:r>
            <a:r>
              <a:rPr lang="es-ES" sz="1400" spc="-12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Lato Medium"/>
                <a:cs typeface="Century Gothic"/>
              </a:rPr>
              <a:t>más</a:t>
            </a:r>
          </a:p>
        </p:txBody>
      </p:sp>
      <p:pic>
        <p:nvPicPr>
          <p:cNvPr id="6" name="Picture 2" descr="http://4.bp.blogspot.com/-49rqA5JRYew/UrcbI8h_IAI/AAAAAAAACG0/JGnJn6x50KE/s1600/wtrscps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40" y="2236499"/>
            <a:ext cx="2513290" cy="15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8"/>
          <p:cNvSpPr txBox="1"/>
          <p:nvPr/>
        </p:nvSpPr>
        <p:spPr>
          <a:xfrm>
            <a:off x="6307640" y="3897039"/>
            <a:ext cx="242899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sz="1400" b="1" dirty="0">
                <a:solidFill>
                  <a:srgbClr val="EE8E00"/>
                </a:solidFill>
                <a:latin typeface="Lato Medium"/>
              </a:rPr>
              <a:t>Si el mensaje puede diseñarse con  menos elementos, ¿tiene sentido usar  más?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1181641" y="4497060"/>
            <a:ext cx="3684374" cy="215444"/>
          </a:xfrm>
          <a:prstGeom prst="rect">
            <a:avLst/>
          </a:prstGeom>
          <a:solidFill>
            <a:srgbClr val="EE8E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SOLA IDEA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</a:t>
            </a:r>
            <a:r>
              <a:rPr lang="es-PE" sz="1400" b="1" spc="-7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TRANSPARENCIA</a:t>
            </a:r>
            <a:endParaRPr lang="es-PE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7B088015-08FE-438A-BFD9-5A5DF57C900D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2A98BC-AA1F-4326-8C79-38DA50327F2B}"/>
              </a:ext>
            </a:extLst>
          </p:cNvPr>
          <p:cNvSpPr txBox="1"/>
          <p:nvPr/>
        </p:nvSpPr>
        <p:spPr>
          <a:xfrm>
            <a:off x="241569" y="78912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DISEÑO</a:t>
            </a:r>
          </a:p>
        </p:txBody>
      </p:sp>
    </p:spTree>
    <p:extLst>
      <p:ext uri="{BB962C8B-B14F-4D97-AF65-F5344CB8AC3E}">
        <p14:creationId xmlns:p14="http://schemas.microsoft.com/office/powerpoint/2010/main" val="45907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/>
          <p:nvPr/>
        </p:nvSpPr>
        <p:spPr>
          <a:xfrm>
            <a:off x="264631" y="2114837"/>
            <a:ext cx="5315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Evita poner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todo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en mayúsculas,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todo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en cursiva o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todo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en</a:t>
            </a:r>
            <a:r>
              <a:rPr lang="es-ES" sz="1200" spc="-19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negrita.</a:t>
            </a:r>
          </a:p>
          <a:p>
            <a:pPr marL="298450" indent="-285750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Nunca</a:t>
            </a:r>
            <a:r>
              <a:rPr lang="es-ES" sz="1200" spc="-1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subrayes.</a:t>
            </a:r>
          </a:p>
          <a:p>
            <a:pPr marL="298450" indent="-285750" algn="just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Utiliza diferentes colores  o fuentes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solamente para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enfatizar o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para</a:t>
            </a:r>
            <a:r>
              <a:rPr lang="es-ES" sz="1200" spc="-12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indicar diferentes clases de</a:t>
            </a:r>
            <a:r>
              <a:rPr lang="es-ES" sz="1200" spc="-1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spc="-5" dirty="0">
                <a:solidFill>
                  <a:srgbClr val="000000"/>
                </a:solidFill>
                <a:latin typeface="Lato Medium"/>
                <a:cs typeface="Century Gothic"/>
              </a:rPr>
              <a:t>información.</a:t>
            </a:r>
          </a:p>
          <a:p>
            <a:pPr marL="298450" indent="-285750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</a:rPr>
              <a:t>Utiliza fuentes que sean fáciles de leer</a:t>
            </a:r>
          </a:p>
          <a:p>
            <a:pPr marL="298450" indent="-285750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</a:rPr>
              <a:t>Asegúrate de que el tamaño es suficientemente grande para ser leído sin esfuerzo.</a:t>
            </a:r>
          </a:p>
          <a:p>
            <a:pPr marL="298450" indent="-285750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</a:rPr>
              <a:t>Asegúrate de que la audiencia puede discriminar con facilidad el  texto del fondo.</a:t>
            </a:r>
          </a:p>
          <a:p>
            <a:pPr marL="298450" indent="-285750">
              <a:spcBef>
                <a:spcPts val="1220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rgbClr val="000000"/>
                </a:solidFill>
                <a:latin typeface="Lato Medium"/>
              </a:rPr>
              <a:t>Utiliza fuentes estándar.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996" y="1537147"/>
            <a:ext cx="681453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419" sz="1600" b="1" u="sng" spc="10" dirty="0">
                <a:solidFill>
                  <a:srgbClr val="4372A5"/>
                </a:solidFill>
                <a:latin typeface="Lato Medium"/>
                <a:cs typeface="Broadway"/>
              </a:rPr>
              <a:t>FUENTES</a:t>
            </a:r>
            <a:endParaRPr lang="es-419" sz="1600" b="1" u="sng" dirty="0">
              <a:solidFill>
                <a:srgbClr val="000000"/>
              </a:solidFill>
              <a:latin typeface="Lato Medium"/>
              <a:cs typeface="Broadway"/>
            </a:endParaRPr>
          </a:p>
          <a:p>
            <a:pPr marL="12700"/>
            <a:r>
              <a:rPr lang="es-PE" sz="1600" b="1" dirty="0">
                <a:solidFill>
                  <a:srgbClr val="000000"/>
                </a:solidFill>
                <a:latin typeface="Lato Medium"/>
                <a:cs typeface="Century Gothic"/>
              </a:rPr>
              <a:t>TODO </a:t>
            </a:r>
            <a:r>
              <a:rPr lang="es-PE" sz="1600" b="1" spc="-5" dirty="0">
                <a:solidFill>
                  <a:srgbClr val="000000"/>
                </a:solidFill>
                <a:latin typeface="Lato Medium"/>
                <a:cs typeface="Century Gothic"/>
              </a:rPr>
              <a:t>EL </a:t>
            </a:r>
            <a:r>
              <a:rPr lang="es-PE" sz="1600" b="1" dirty="0">
                <a:solidFill>
                  <a:srgbClr val="000000"/>
                </a:solidFill>
                <a:latin typeface="Lato Medium"/>
                <a:cs typeface="Century Gothic"/>
              </a:rPr>
              <a:t>TEXTO </a:t>
            </a:r>
            <a:r>
              <a:rPr lang="es-PE" sz="1600" b="1" spc="-5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lang="es-PE" sz="1600" b="1" dirty="0">
                <a:solidFill>
                  <a:srgbClr val="000000"/>
                </a:solidFill>
                <a:latin typeface="Lato Medium"/>
                <a:cs typeface="Century Gothic"/>
              </a:rPr>
              <a:t>SU PRESENTACIÓN DEBE LEERSE</a:t>
            </a:r>
            <a:endParaRPr lang="es-PE" sz="16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pic>
        <p:nvPicPr>
          <p:cNvPr id="6" name="Picture 2" descr="http://4.bp.blogspot.com/-rpwZKuWqLGc/Vh9PgA2vQJI/AAAAAAAAAHE/_11mrlN3K-g/s640/f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11" y="1952823"/>
            <a:ext cx="2703745" cy="17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6081872" y="3825031"/>
            <a:ext cx="26572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sz="1400" b="1" dirty="0">
                <a:solidFill>
                  <a:srgbClr val="EE8E00"/>
                </a:solidFill>
                <a:latin typeface="Lato Medium"/>
              </a:rPr>
              <a:t>La mejor receta para el  fracaso es asegurarte de  que   nadie   puede   leer  el</a:t>
            </a:r>
            <a:r>
              <a:rPr lang="es-ES" sz="1400" b="1" dirty="0">
                <a:solidFill>
                  <a:srgbClr val="EE8E00"/>
                </a:solidFill>
                <a:latin typeface="Lato Medium"/>
              </a:rPr>
              <a:t> </a:t>
            </a:r>
            <a:r>
              <a:rPr lang="ca-ES" sz="1400" b="1" dirty="0" err="1">
                <a:solidFill>
                  <a:srgbClr val="EE8E00"/>
                </a:solidFill>
                <a:latin typeface="Lato Medium"/>
              </a:rPr>
              <a:t>texto</a:t>
            </a:r>
            <a:r>
              <a:rPr lang="ca-ES" sz="1400" b="1" dirty="0">
                <a:solidFill>
                  <a:srgbClr val="EE8E00"/>
                </a:solidFill>
                <a:latin typeface="Lato Medium"/>
              </a:rPr>
              <a:t> de tus </a:t>
            </a:r>
            <a:r>
              <a:rPr lang="ca-ES" sz="1400" b="1" dirty="0" err="1">
                <a:solidFill>
                  <a:srgbClr val="EE8E00"/>
                </a:solidFill>
                <a:latin typeface="Lato Medium"/>
              </a:rPr>
              <a:t>transparencias</a:t>
            </a:r>
            <a:endParaRPr sz="1400" b="1" dirty="0">
              <a:solidFill>
                <a:srgbClr val="EE8E00"/>
              </a:solidFill>
              <a:latin typeface="Lato Medium"/>
            </a:endParaRP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5D934C44-BDB6-4AEA-802A-2AFC4FE39853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3450A3-736D-4F62-BA5E-F357B1A268BB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DISEÑO</a:t>
            </a:r>
          </a:p>
        </p:txBody>
      </p:sp>
    </p:spTree>
    <p:extLst>
      <p:ext uri="{BB962C8B-B14F-4D97-AF65-F5344CB8AC3E}">
        <p14:creationId xmlns:p14="http://schemas.microsoft.com/office/powerpoint/2010/main" val="203550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395536" y="2686848"/>
            <a:ext cx="4908695" cy="1786255"/>
          </a:xfrm>
          <a:custGeom>
            <a:avLst/>
            <a:gdLst/>
            <a:ahLst/>
            <a:cxnLst/>
            <a:rect l="l" t="t" r="r" b="b"/>
            <a:pathLst>
              <a:path w="4746625" h="1786254">
                <a:moveTo>
                  <a:pt x="4650105" y="0"/>
                </a:moveTo>
                <a:lnTo>
                  <a:pt x="96583" y="0"/>
                </a:lnTo>
                <a:lnTo>
                  <a:pt x="58989" y="7580"/>
                </a:lnTo>
                <a:lnTo>
                  <a:pt x="28289" y="28257"/>
                </a:lnTo>
                <a:lnTo>
                  <a:pt x="7590" y="58935"/>
                </a:lnTo>
                <a:lnTo>
                  <a:pt x="0" y="96520"/>
                </a:lnTo>
                <a:lnTo>
                  <a:pt x="0" y="1689354"/>
                </a:lnTo>
                <a:lnTo>
                  <a:pt x="7590" y="1726957"/>
                </a:lnTo>
                <a:lnTo>
                  <a:pt x="28289" y="1757680"/>
                </a:lnTo>
                <a:lnTo>
                  <a:pt x="58989" y="1778400"/>
                </a:lnTo>
                <a:lnTo>
                  <a:pt x="96583" y="1786001"/>
                </a:lnTo>
                <a:lnTo>
                  <a:pt x="4650105" y="1786001"/>
                </a:lnTo>
                <a:lnTo>
                  <a:pt x="4687689" y="1778400"/>
                </a:lnTo>
                <a:lnTo>
                  <a:pt x="4718367" y="1757680"/>
                </a:lnTo>
                <a:lnTo>
                  <a:pt x="4739044" y="1726957"/>
                </a:lnTo>
                <a:lnTo>
                  <a:pt x="4746625" y="1689354"/>
                </a:lnTo>
                <a:lnTo>
                  <a:pt x="4746625" y="96520"/>
                </a:lnTo>
                <a:lnTo>
                  <a:pt x="4739044" y="58935"/>
                </a:lnTo>
                <a:lnTo>
                  <a:pt x="4718367" y="28257"/>
                </a:lnTo>
                <a:lnTo>
                  <a:pt x="4687689" y="7580"/>
                </a:lnTo>
                <a:lnTo>
                  <a:pt x="4650105" y="0"/>
                </a:lnTo>
                <a:close/>
              </a:path>
            </a:pathLst>
          </a:custGeom>
          <a:solidFill>
            <a:srgbClr val="EE8E00"/>
          </a:solidFill>
        </p:spPr>
        <p:txBody>
          <a:bodyPr wrap="square" lIns="0" tIns="0" rIns="0" bIns="0" rtlCol="0"/>
          <a:lstStyle/>
          <a:p>
            <a:pPr marL="12700"/>
            <a:r>
              <a:rPr lang="es-ES" sz="1400" spc="-5" dirty="0">
                <a:solidFill>
                  <a:schemeClr val="bg1"/>
                </a:solidFill>
                <a:latin typeface="Lato Medium"/>
                <a:cs typeface="Century Gothic"/>
              </a:rPr>
              <a:t>Haz </a:t>
            </a:r>
            <a:r>
              <a:rPr lang="es-ES" sz="1400" dirty="0">
                <a:solidFill>
                  <a:schemeClr val="bg1"/>
                </a:solidFill>
                <a:latin typeface="Lato Medium"/>
                <a:cs typeface="Century Gothic"/>
              </a:rPr>
              <a:t>un </a:t>
            </a:r>
            <a:r>
              <a:rPr lang="es-ES"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uso </a:t>
            </a:r>
            <a:r>
              <a:rPr lang="es-ES" sz="1400" b="1" dirty="0">
                <a:solidFill>
                  <a:schemeClr val="bg1"/>
                </a:solidFill>
                <a:latin typeface="Lato Medium"/>
                <a:cs typeface="Century Gothic"/>
              </a:rPr>
              <a:t>eficaz </a:t>
            </a:r>
            <a:r>
              <a:rPr lang="es-ES" sz="1400" dirty="0">
                <a:solidFill>
                  <a:schemeClr val="bg1"/>
                </a:solidFill>
                <a:latin typeface="Lato Medium"/>
                <a:cs typeface="Century Gothic"/>
              </a:rPr>
              <a:t>de </a:t>
            </a:r>
            <a:r>
              <a:rPr lang="es-ES" sz="1400" spc="5" dirty="0">
                <a:solidFill>
                  <a:schemeClr val="bg1"/>
                </a:solidFill>
                <a:latin typeface="Lato Medium"/>
                <a:cs typeface="Century Gothic"/>
              </a:rPr>
              <a:t>las</a:t>
            </a:r>
            <a:r>
              <a:rPr lang="es-ES" sz="1400" spc="-5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lang="es-ES" sz="1400" spc="-5" dirty="0">
                <a:solidFill>
                  <a:schemeClr val="bg1"/>
                </a:solidFill>
                <a:latin typeface="Lato Medium"/>
                <a:cs typeface="Century Gothic"/>
              </a:rPr>
              <a:t>animaciones:</a:t>
            </a:r>
            <a:endParaRPr lang="es-ES"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sp>
        <p:nvSpPr>
          <p:cNvPr id="2" name="object 4"/>
          <p:cNvSpPr txBox="1"/>
          <p:nvPr/>
        </p:nvSpPr>
        <p:spPr>
          <a:xfrm>
            <a:off x="395536" y="1625978"/>
            <a:ext cx="846110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u="sng" spc="10" dirty="0">
                <a:solidFill>
                  <a:srgbClr val="4372A5"/>
                </a:solidFill>
                <a:latin typeface="Lato Medium"/>
                <a:cs typeface="Broadway"/>
              </a:rPr>
              <a:t>ANIMACIONES</a:t>
            </a:r>
          </a:p>
          <a:p>
            <a:pPr marL="12700" marR="5080">
              <a:spcBef>
                <a:spcPts val="1175"/>
              </a:spcBef>
            </a:pP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Las malas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animaciones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se</a:t>
            </a:r>
            <a:r>
              <a:rPr sz="1400" spc="-14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encuentran  entre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las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características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más</a:t>
            </a:r>
            <a:r>
              <a:rPr sz="1400" spc="-13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irritantes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384499" y="2330730"/>
            <a:ext cx="596949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Cuando algo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se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mueve por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pantalla, es</a:t>
            </a:r>
            <a:r>
              <a:rPr sz="1400" spc="-18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imposible 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no</a:t>
            </a:r>
            <a:r>
              <a:rPr sz="1400" spc="-11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seguirlo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.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422021" y="3192367"/>
            <a:ext cx="4882211" cy="215444"/>
          </a:xfrm>
          <a:prstGeom prst="rect">
            <a:avLst/>
          </a:prstGeom>
          <a:solidFill>
            <a:srgbClr val="EE8E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1.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Utiliza animación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para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dirigir </a:t>
            </a:r>
            <a:r>
              <a:rPr sz="1400" spc="5" dirty="0">
                <a:solidFill>
                  <a:schemeClr val="bg1"/>
                </a:solidFill>
                <a:latin typeface="Lato Medium"/>
                <a:cs typeface="Century Gothic"/>
              </a:rPr>
              <a:t>la</a:t>
            </a:r>
            <a:r>
              <a:rPr sz="1400" spc="-160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atención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460840" y="3595891"/>
            <a:ext cx="4962847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2.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Utiliza transiciones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para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llamar </a:t>
            </a:r>
            <a:r>
              <a:rPr sz="1400" spc="5" dirty="0">
                <a:solidFill>
                  <a:schemeClr val="bg1"/>
                </a:solidFill>
                <a:latin typeface="Lato Medium"/>
                <a:cs typeface="Century Gothic"/>
              </a:rPr>
              <a:t>la</a:t>
            </a:r>
            <a:r>
              <a:rPr sz="1400" spc="-170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atención</a:t>
            </a:r>
          </a:p>
        </p:txBody>
      </p:sp>
      <p:sp>
        <p:nvSpPr>
          <p:cNvPr id="7" name="object 8"/>
          <p:cNvSpPr txBox="1"/>
          <p:nvPr/>
        </p:nvSpPr>
        <p:spPr>
          <a:xfrm>
            <a:off x="460840" y="3999415"/>
            <a:ext cx="4882211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3. Construye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diseños complejos por</a:t>
            </a:r>
            <a:r>
              <a:rPr sz="1400" spc="-13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partes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6323005" y="2138191"/>
            <a:ext cx="2533640" cy="1867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6361824" y="4009164"/>
            <a:ext cx="246877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sz="1400" b="1" dirty="0">
                <a:solidFill>
                  <a:srgbClr val="000000"/>
                </a:solidFill>
                <a:latin typeface="Lato Medium"/>
              </a:rPr>
              <a:t>¿Existe algún propósito para que uses  esa animación?</a:t>
            </a:r>
          </a:p>
        </p:txBody>
      </p:sp>
      <p:sp>
        <p:nvSpPr>
          <p:cNvPr id="11" name="object 9"/>
          <p:cNvSpPr txBox="1"/>
          <p:nvPr/>
        </p:nvSpPr>
        <p:spPr>
          <a:xfrm>
            <a:off x="1052369" y="4689707"/>
            <a:ext cx="377978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400" b="1" dirty="0">
                <a:solidFill>
                  <a:srgbClr val="000000"/>
                </a:solidFill>
                <a:latin typeface="Century Gothic"/>
                <a:cs typeface="Century Gothic"/>
              </a:rPr>
              <a:t>NUNCA </a:t>
            </a:r>
            <a:r>
              <a:rPr lang="es-PE" sz="14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PRACTICAREMOS EL</a:t>
            </a:r>
            <a:r>
              <a:rPr lang="es-PE" sz="1400" b="1" spc="-7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s-PE" sz="1400" b="1" spc="-5" dirty="0">
                <a:solidFill>
                  <a:srgbClr val="000000"/>
                </a:solidFill>
                <a:latin typeface="Century Gothic"/>
                <a:cs typeface="Century Gothic"/>
              </a:rPr>
              <a:t>EXCESO</a:t>
            </a:r>
            <a:endParaRPr lang="es-PE" sz="1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97D9A472-F162-4332-BCC4-89146F263DD0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A6F579-298A-4BE7-BDE5-1D297169EC22}"/>
              </a:ext>
            </a:extLst>
          </p:cNvPr>
          <p:cNvSpPr txBox="1"/>
          <p:nvPr/>
        </p:nvSpPr>
        <p:spPr>
          <a:xfrm>
            <a:off x="241569" y="78912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DISEÑO</a:t>
            </a:r>
          </a:p>
        </p:txBody>
      </p:sp>
    </p:spTree>
    <p:extLst>
      <p:ext uri="{BB962C8B-B14F-4D97-AF65-F5344CB8AC3E}">
        <p14:creationId xmlns:p14="http://schemas.microsoft.com/office/powerpoint/2010/main" val="1189779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/>
          <p:cNvSpPr txBox="1"/>
          <p:nvPr/>
        </p:nvSpPr>
        <p:spPr>
          <a:xfrm>
            <a:off x="251520" y="2554298"/>
            <a:ext cx="5976664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panose="05000000000000000000" pitchFamily="2" charset="2"/>
              <a:buChar char="§"/>
            </a:pP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Las secuencias de vídeo deberían ser breves, de</a:t>
            </a:r>
            <a:r>
              <a:rPr sz="1400" spc="-19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no  más de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30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segundos, e integrarse en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trama de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historia,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es decir, en el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hilo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presentación, pues 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en caso contrario, el vídeo termina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fagocitando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atención,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alejándola del</a:t>
            </a:r>
            <a:r>
              <a:rPr sz="1400" spc="-9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orador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.</a:t>
            </a:r>
            <a:endParaRPr lang="es-PE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298450" marR="5080" indent="-285750">
              <a:buFont typeface="Wingdings" panose="05000000000000000000" pitchFamily="2" charset="2"/>
              <a:buChar char="§"/>
            </a:pP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El uso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de varias secuencias breves de </a:t>
            </a:r>
            <a:r>
              <a:rPr lang="es-PE" sz="1400" spc="5" dirty="0">
                <a:solidFill>
                  <a:srgbClr val="000000"/>
                </a:solidFill>
                <a:latin typeface="Lato Medium"/>
                <a:cs typeface="Century Gothic"/>
              </a:rPr>
              <a:t>vídeo 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espaciadas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a </a:t>
            </a:r>
            <a:r>
              <a:rPr lang="es-PE" sz="1400" spc="5" dirty="0">
                <a:solidFill>
                  <a:srgbClr val="000000"/>
                </a:solidFill>
                <a:latin typeface="Lato Medium"/>
                <a:cs typeface="Century Gothic"/>
              </a:rPr>
              <a:t>lo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largo de </a:t>
            </a:r>
            <a:r>
              <a:rPr lang="es-PE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presentación</a:t>
            </a:r>
            <a:r>
              <a:rPr lang="es-PE" sz="1400" spc="-114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garantiza 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mantener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a </a:t>
            </a:r>
            <a:r>
              <a:rPr lang="es-PE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audiencia alerta y</a:t>
            </a:r>
            <a:r>
              <a:rPr lang="es-PE" sz="1400" spc="-11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atenta.</a:t>
            </a:r>
          </a:p>
          <a:p>
            <a:pPr marL="298450" marR="5080" indent="-285750">
              <a:buFont typeface="Wingdings" panose="05000000000000000000" pitchFamily="2" charset="2"/>
              <a:buChar char="§"/>
            </a:pP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Deberían incluirse sólo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si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son relevantes </a:t>
            </a:r>
            <a:r>
              <a:rPr lang="es-PE" sz="1400" spc="-5" dirty="0">
                <a:solidFill>
                  <a:srgbClr val="000000"/>
                </a:solidFill>
                <a:latin typeface="Lato Medium"/>
                <a:cs typeface="Century Gothic"/>
              </a:rPr>
              <a:t>para</a:t>
            </a:r>
            <a:r>
              <a:rPr lang="es-PE" sz="1400" spc="-24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el  contenido de </a:t>
            </a:r>
            <a:r>
              <a:rPr lang="es-PE" sz="1400" spc="5" dirty="0">
                <a:solidFill>
                  <a:srgbClr val="000000"/>
                </a:solidFill>
                <a:latin typeface="Lato Medium"/>
                <a:cs typeface="Century Gothic"/>
              </a:rPr>
              <a:t>la</a:t>
            </a:r>
            <a:r>
              <a:rPr lang="es-PE" sz="1400" spc="-13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charla.</a:t>
            </a:r>
          </a:p>
        </p:txBody>
      </p:sp>
      <p:sp>
        <p:nvSpPr>
          <p:cNvPr id="14" name="object 3"/>
          <p:cNvSpPr txBox="1"/>
          <p:nvPr/>
        </p:nvSpPr>
        <p:spPr>
          <a:xfrm>
            <a:off x="469168" y="1589616"/>
            <a:ext cx="554136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u="sng" spc="10" dirty="0">
                <a:solidFill>
                  <a:srgbClr val="4372A5"/>
                </a:solidFill>
                <a:latin typeface="Lato Medium"/>
                <a:cs typeface="Broadway"/>
              </a:rPr>
              <a:t>VÍDEOS</a:t>
            </a:r>
          </a:p>
          <a:p>
            <a:pPr marL="12700" marR="5080">
              <a:spcBef>
                <a:spcPts val="1175"/>
              </a:spcBef>
            </a:pPr>
            <a:r>
              <a:rPr sz="1600" dirty="0">
                <a:solidFill>
                  <a:srgbClr val="000000"/>
                </a:solidFill>
                <a:latin typeface="Lato Medium"/>
                <a:cs typeface="Century Gothic"/>
              </a:rPr>
              <a:t>Nada </a:t>
            </a:r>
            <a:r>
              <a:rPr sz="1600" spc="-5" dirty="0">
                <a:solidFill>
                  <a:srgbClr val="000000"/>
                </a:solidFill>
                <a:latin typeface="Lato Medium"/>
                <a:cs typeface="Century Gothic"/>
              </a:rPr>
              <a:t>es </a:t>
            </a:r>
            <a:r>
              <a:rPr sz="1600" dirty="0">
                <a:solidFill>
                  <a:srgbClr val="000000"/>
                </a:solidFill>
                <a:latin typeface="Lato Medium"/>
                <a:cs typeface="Century Gothic"/>
              </a:rPr>
              <a:t>tan ilustrativo </a:t>
            </a:r>
            <a:r>
              <a:rPr sz="1600" spc="-5" dirty="0">
                <a:solidFill>
                  <a:srgbClr val="000000"/>
                </a:solidFill>
                <a:latin typeface="Lato Medium"/>
                <a:cs typeface="Century Gothic"/>
              </a:rPr>
              <a:t>como un</a:t>
            </a:r>
            <a:r>
              <a:rPr sz="1600" spc="-15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600" spc="-5" dirty="0">
                <a:solidFill>
                  <a:srgbClr val="000000"/>
                </a:solidFill>
                <a:latin typeface="Lato Medium"/>
                <a:cs typeface="Century Gothic"/>
              </a:rPr>
              <a:t>buen  vídeo</a:t>
            </a:r>
            <a:endParaRPr sz="16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251520" y="4236793"/>
            <a:ext cx="5940660" cy="430887"/>
          </a:xfrm>
          <a:prstGeom prst="rect">
            <a:avLst/>
          </a:prstGeom>
          <a:solidFill>
            <a:srgbClr val="EE8E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400" b="1" dirty="0">
                <a:solidFill>
                  <a:schemeClr val="bg1"/>
                </a:solidFill>
                <a:latin typeface="Lato Medium"/>
                <a:cs typeface="Century Gothic"/>
              </a:rPr>
              <a:t>LAS </a:t>
            </a:r>
            <a:r>
              <a:rPr lang="es-PE"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COSAS CLARAMENTE DIFERENTES </a:t>
            </a:r>
            <a:r>
              <a:rPr lang="es-PE" sz="1400" b="1" dirty="0">
                <a:solidFill>
                  <a:schemeClr val="bg1"/>
                </a:solidFill>
                <a:latin typeface="Lato Medium"/>
                <a:cs typeface="Century Gothic"/>
              </a:rPr>
              <a:t>SE RECUERDAN</a:t>
            </a:r>
            <a:r>
              <a:rPr lang="es-PE" sz="1400" b="1" spc="-7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 Medium"/>
                <a:cs typeface="Century Gothic"/>
              </a:rPr>
              <a:t>MEJOR </a:t>
            </a:r>
            <a:r>
              <a:rPr lang="es-PE"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QUE LAS</a:t>
            </a:r>
            <a:r>
              <a:rPr lang="es-PE" sz="1400" b="1" spc="-7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lang="es-PE" sz="1400" b="1" spc="-5" dirty="0">
                <a:solidFill>
                  <a:schemeClr val="bg1"/>
                </a:solidFill>
                <a:latin typeface="Lato Medium"/>
                <a:cs typeface="Century Gothic"/>
              </a:rPr>
              <a:t>COMUNES</a:t>
            </a:r>
            <a:endParaRPr lang="es-PE"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sp>
        <p:nvSpPr>
          <p:cNvPr id="17" name="object 8"/>
          <p:cNvSpPr/>
          <p:nvPr/>
        </p:nvSpPr>
        <p:spPr>
          <a:xfrm>
            <a:off x="6444208" y="1701475"/>
            <a:ext cx="2400944" cy="2157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/>
          <p:cNvSpPr txBox="1"/>
          <p:nvPr/>
        </p:nvSpPr>
        <p:spPr>
          <a:xfrm>
            <a:off x="7150104" y="3859452"/>
            <a:ext cx="16704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pPr algn="ctr"/>
            <a:r>
              <a:rPr lang="es-PE" sz="1400" b="1" dirty="0">
                <a:latin typeface="Lato Medium"/>
              </a:rPr>
              <a:t>¿PUEDES CONTARLO CON UN VÍDEO?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F20DAB4E-E1F6-47B9-B982-8EE623EBE2FC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AAE318-C1FF-4C9A-A4B8-5A273EDD06D9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DISEÑO</a:t>
            </a:r>
          </a:p>
        </p:txBody>
      </p:sp>
    </p:spTree>
    <p:extLst>
      <p:ext uri="{BB962C8B-B14F-4D97-AF65-F5344CB8AC3E}">
        <p14:creationId xmlns:p14="http://schemas.microsoft.com/office/powerpoint/2010/main" val="935492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395536" y="2611945"/>
            <a:ext cx="4082287" cy="1641293"/>
          </a:xfrm>
          <a:custGeom>
            <a:avLst/>
            <a:gdLst/>
            <a:ahLst/>
            <a:cxnLst/>
            <a:rect l="l" t="t" r="r" b="b"/>
            <a:pathLst>
              <a:path w="4392930" h="1500504">
                <a:moveTo>
                  <a:pt x="4311523" y="0"/>
                </a:moveTo>
                <a:lnTo>
                  <a:pt x="81127" y="0"/>
                </a:lnTo>
                <a:lnTo>
                  <a:pt x="49549" y="6375"/>
                </a:lnTo>
                <a:lnTo>
                  <a:pt x="23761" y="23764"/>
                </a:lnTo>
                <a:lnTo>
                  <a:pt x="6375" y="49559"/>
                </a:lnTo>
                <a:lnTo>
                  <a:pt x="0" y="81152"/>
                </a:lnTo>
                <a:lnTo>
                  <a:pt x="0" y="1419098"/>
                </a:lnTo>
                <a:lnTo>
                  <a:pt x="6375" y="1450691"/>
                </a:lnTo>
                <a:lnTo>
                  <a:pt x="23761" y="1476486"/>
                </a:lnTo>
                <a:lnTo>
                  <a:pt x="49549" y="1493875"/>
                </a:lnTo>
                <a:lnTo>
                  <a:pt x="81127" y="1500251"/>
                </a:lnTo>
                <a:lnTo>
                  <a:pt x="4311523" y="1500251"/>
                </a:lnTo>
                <a:lnTo>
                  <a:pt x="4343062" y="1493875"/>
                </a:lnTo>
                <a:lnTo>
                  <a:pt x="4368863" y="1476486"/>
                </a:lnTo>
                <a:lnTo>
                  <a:pt x="4386282" y="1450691"/>
                </a:lnTo>
                <a:lnTo>
                  <a:pt x="4392676" y="1419098"/>
                </a:lnTo>
                <a:lnTo>
                  <a:pt x="4392676" y="81152"/>
                </a:lnTo>
                <a:lnTo>
                  <a:pt x="4386282" y="49559"/>
                </a:lnTo>
                <a:lnTo>
                  <a:pt x="4368863" y="23764"/>
                </a:lnTo>
                <a:lnTo>
                  <a:pt x="4343062" y="6375"/>
                </a:lnTo>
                <a:lnTo>
                  <a:pt x="4311523" y="0"/>
                </a:lnTo>
                <a:close/>
              </a:path>
            </a:pathLst>
          </a:custGeom>
          <a:solidFill>
            <a:srgbClr val="3FB512"/>
          </a:solidFill>
        </p:spPr>
        <p:txBody>
          <a:bodyPr wrap="square" lIns="0" tIns="0" rIns="0" bIns="0" rtlCol="0"/>
          <a:lstStyle/>
          <a:p>
            <a:pPr marL="12700" marR="989965">
              <a:lnSpc>
                <a:spcPct val="200000"/>
              </a:lnSpc>
            </a:pPr>
            <a:r>
              <a:rPr lang="ca-E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Utiliza</a:t>
            </a:r>
            <a:r>
              <a:rPr lang="ca-ES" sz="1400" dirty="0">
                <a:solidFill>
                  <a:schemeClr val="bg1"/>
                </a:solidFill>
                <a:latin typeface="Century Gothic"/>
                <a:cs typeface="Century Gothic"/>
              </a:rPr>
              <a:t> fotos</a:t>
            </a:r>
            <a:r>
              <a:rPr lang="ca-ES" sz="1400" spc="-14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ca-ES" sz="1400" spc="-5" dirty="0">
                <a:solidFill>
                  <a:schemeClr val="bg1"/>
                </a:solidFill>
                <a:latin typeface="Century Gothic"/>
                <a:cs typeface="Century Gothic"/>
              </a:rPr>
              <a:t>para:</a:t>
            </a:r>
            <a:endParaRPr lang="ca-ES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95536" y="1945327"/>
            <a:ext cx="776503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Huye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del clipart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como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de </a:t>
            </a:r>
            <a:r>
              <a:rPr sz="1400" spc="5" dirty="0">
                <a:solidFill>
                  <a:srgbClr val="000000"/>
                </a:solidFill>
                <a:latin typeface="Lato Medium"/>
                <a:cs typeface="Century Gothic"/>
              </a:rPr>
              <a:t>la</a:t>
            </a:r>
            <a:r>
              <a:rPr sz="1400" spc="-13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spc="-5" dirty="0" err="1">
                <a:solidFill>
                  <a:srgbClr val="000000"/>
                </a:solidFill>
                <a:latin typeface="Lato Medium"/>
                <a:cs typeface="Century Gothic"/>
              </a:rPr>
              <a:t>peste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Century Gothic"/>
              </a:rPr>
              <a:t>.</a:t>
            </a:r>
            <a:endParaRPr lang="es-PE" sz="1400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pPr marL="12700"/>
            <a:r>
              <a:rPr lang="es-PE" sz="1400" dirty="0">
                <a:solidFill>
                  <a:srgbClr val="000000"/>
                </a:solidFill>
                <a:latin typeface="Lato Medium"/>
                <a:cs typeface="Century Gothic"/>
              </a:rPr>
              <a:t>U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tiliza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fotos</a:t>
            </a:r>
            <a:r>
              <a:rPr sz="1400" dirty="0">
                <a:solidFill>
                  <a:srgbClr val="000000"/>
                </a:solidFill>
                <a:latin typeface="Lato Medium"/>
                <a:cs typeface="Century Gothic"/>
              </a:rPr>
              <a:t> de</a:t>
            </a:r>
            <a:r>
              <a:rPr sz="1400" spc="-13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  <a:cs typeface="Century Gothic"/>
              </a:rPr>
              <a:t>calidad</a:t>
            </a:r>
            <a:r>
              <a:rPr sz="1400" dirty="0">
                <a:latin typeface="Century Gothic"/>
                <a:cs typeface="Century Gothic"/>
              </a:rPr>
              <a:t>.  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427118" y="3082989"/>
            <a:ext cx="470372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buAutoNum type="arabicPeriod"/>
              <a:tabLst>
                <a:tab pos="209550" algn="l"/>
              </a:tabLst>
            </a:pP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Definir el</a:t>
            </a:r>
            <a:r>
              <a:rPr sz="1400" spc="-100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contexto.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  <a:p>
            <a:pPr marL="208915" indent="-196215">
              <a:buAutoNum type="arabicPeriod"/>
              <a:tabLst>
                <a:tab pos="209550" algn="l"/>
              </a:tabLst>
            </a:pP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Presentar</a:t>
            </a:r>
            <a:r>
              <a:rPr sz="1400" spc="-1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evidencias.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  <a:p>
            <a:pPr marL="208915" indent="-196215">
              <a:buAutoNum type="arabicPeriod"/>
              <a:tabLst>
                <a:tab pos="209550" algn="l"/>
              </a:tabLst>
            </a:pP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Dirigir </a:t>
            </a:r>
            <a:r>
              <a:rPr sz="1400" spc="5" dirty="0">
                <a:solidFill>
                  <a:schemeClr val="bg1"/>
                </a:solidFill>
                <a:latin typeface="Lato Medium"/>
                <a:cs typeface="Century Gothic"/>
              </a:rPr>
              <a:t>la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atención de </a:t>
            </a:r>
            <a:r>
              <a:rPr sz="1400" spc="5" dirty="0">
                <a:solidFill>
                  <a:schemeClr val="bg1"/>
                </a:solidFill>
                <a:latin typeface="Lato Medium"/>
                <a:cs typeface="Century Gothic"/>
              </a:rPr>
              <a:t>la</a:t>
            </a:r>
            <a:r>
              <a:rPr sz="1400" spc="-155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audiencia.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  <a:p>
            <a:pPr marL="208915" indent="-196215">
              <a:buAutoNum type="arabicPeriod"/>
              <a:tabLst>
                <a:tab pos="209550" algn="l"/>
              </a:tabLst>
            </a:pP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Evocar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una </a:t>
            </a:r>
            <a:r>
              <a:rPr sz="1400" dirty="0">
                <a:solidFill>
                  <a:schemeClr val="bg1"/>
                </a:solidFill>
                <a:latin typeface="Lato Medium"/>
                <a:cs typeface="Century Gothic"/>
              </a:rPr>
              <a:t>emoción</a:t>
            </a:r>
            <a:r>
              <a:rPr sz="1400" spc="-110" dirty="0">
                <a:solidFill>
                  <a:schemeClr val="bg1"/>
                </a:solidFill>
                <a:latin typeface="Lato Medium"/>
                <a:cs typeface="Century Gothic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Lato Medium"/>
                <a:cs typeface="Century Gothic"/>
              </a:rPr>
              <a:t>específica.</a:t>
            </a:r>
            <a:endParaRPr sz="1400" dirty="0">
              <a:solidFill>
                <a:schemeClr val="bg1"/>
              </a:solidFill>
              <a:latin typeface="Lato Medium"/>
              <a:cs typeface="Century Gothic"/>
            </a:endParaRPr>
          </a:p>
        </p:txBody>
      </p:sp>
      <p:sp>
        <p:nvSpPr>
          <p:cNvPr id="19" name="object 9"/>
          <p:cNvSpPr/>
          <p:nvPr/>
        </p:nvSpPr>
        <p:spPr>
          <a:xfrm>
            <a:off x="6397837" y="1923932"/>
            <a:ext cx="2111952" cy="1710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 txBox="1"/>
          <p:nvPr/>
        </p:nvSpPr>
        <p:spPr>
          <a:xfrm>
            <a:off x="6156176" y="3822351"/>
            <a:ext cx="32321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pPr algn="l"/>
            <a:r>
              <a:rPr sz="1400" dirty="0">
                <a:solidFill>
                  <a:srgbClr val="000000"/>
                </a:solidFill>
                <a:latin typeface="Lato Medium"/>
              </a:rPr>
              <a:t>¿Esa	foto	</a:t>
            </a:r>
            <a:r>
              <a:rPr sz="1400" dirty="0" err="1">
                <a:solidFill>
                  <a:srgbClr val="000000"/>
                </a:solidFill>
                <a:latin typeface="Lato Medium"/>
              </a:rPr>
              <a:t>comunica</a:t>
            </a:r>
            <a:r>
              <a:rPr lang="es-ES" sz="1400" dirty="0">
                <a:solidFill>
                  <a:srgbClr val="000000"/>
                </a:solidFill>
                <a:latin typeface="Lato Medium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</a:rPr>
              <a:t>o</a:t>
            </a:r>
            <a:r>
              <a:rPr lang="es-ES" sz="1400" dirty="0">
                <a:solidFill>
                  <a:srgbClr val="000000"/>
                </a:solidFill>
                <a:latin typeface="Lato Medium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Lato Medium"/>
              </a:rPr>
              <a:t>degrada</a:t>
            </a:r>
            <a:r>
              <a:rPr sz="1400" dirty="0">
                <a:solidFill>
                  <a:srgbClr val="000000"/>
                </a:solidFill>
                <a:latin typeface="Lato Medium"/>
              </a:rPr>
              <a:t>	el  mensaje?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1659166" y="4545111"/>
            <a:ext cx="5721146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dirty="0">
                <a:solidFill>
                  <a:srgbClr val="000000"/>
                </a:solidFill>
                <a:latin typeface="Lato Medium"/>
                <a:cs typeface="Century Gothic"/>
              </a:rPr>
              <a:t>Las imágenes </a:t>
            </a:r>
            <a:r>
              <a:rPr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poseen </a:t>
            </a:r>
            <a:r>
              <a:rPr sz="1400" b="1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virtud de cautivar </a:t>
            </a:r>
            <a:r>
              <a:rPr sz="1400" b="1" dirty="0">
                <a:solidFill>
                  <a:srgbClr val="000000"/>
                </a:solidFill>
                <a:latin typeface="Lato Medium"/>
                <a:cs typeface="Century Gothic"/>
              </a:rPr>
              <a:t>a la  </a:t>
            </a:r>
            <a:r>
              <a:rPr sz="1400" b="1" spc="-5" dirty="0">
                <a:solidFill>
                  <a:srgbClr val="000000"/>
                </a:solidFill>
                <a:latin typeface="Lato Medium"/>
                <a:cs typeface="Century Gothic"/>
              </a:rPr>
              <a:t>audiencia</a:t>
            </a:r>
            <a:endParaRPr sz="14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7D5E96A-4211-4836-A50C-EA533CC2CFC7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07CDE0-9127-4EC6-A4B7-D3553930F4F4}"/>
              </a:ext>
            </a:extLst>
          </p:cNvPr>
          <p:cNvSpPr txBox="1"/>
          <p:nvPr/>
        </p:nvSpPr>
        <p:spPr>
          <a:xfrm>
            <a:off x="241569" y="78912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FOTOGRAFÍAS</a:t>
            </a:r>
          </a:p>
        </p:txBody>
      </p:sp>
    </p:spTree>
    <p:extLst>
      <p:ext uri="{BB962C8B-B14F-4D97-AF65-F5344CB8AC3E}">
        <p14:creationId xmlns:p14="http://schemas.microsoft.com/office/powerpoint/2010/main" val="3028340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395536" y="1631923"/>
            <a:ext cx="1982878" cy="16943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sz="1400" dirty="0">
              <a:latin typeface="Lato Medium"/>
              <a:cs typeface="Times New Roman"/>
            </a:endParaRPr>
          </a:p>
          <a:p>
            <a:pPr marL="5080" algn="ctr">
              <a:spcBef>
                <a:spcPts val="3200"/>
              </a:spcBef>
            </a:pP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55%</a:t>
            </a:r>
            <a:endParaRPr sz="1400" dirty="0">
              <a:solidFill>
                <a:srgbClr val="000000"/>
              </a:solidFill>
              <a:latin typeface="Lato Medium"/>
              <a:cs typeface="Arial"/>
            </a:endParaRPr>
          </a:p>
          <a:p>
            <a:pPr marL="121285" marR="107950" algn="ctr">
              <a:lnSpc>
                <a:spcPct val="98800"/>
              </a:lnSpc>
              <a:spcBef>
                <a:spcPts val="25"/>
              </a:spcBef>
            </a:pPr>
            <a:r>
              <a:rPr sz="1400" dirty="0">
                <a:solidFill>
                  <a:srgbClr val="000000"/>
                </a:solidFill>
                <a:latin typeface="Lato Medium"/>
                <a:cs typeface="Arial"/>
              </a:rPr>
              <a:t>Lo que cuenta el  cuerpo: gestos,  miradas,  movimientos,</a:t>
            </a:r>
            <a:r>
              <a:rPr sz="1400" spc="-90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etc</a:t>
            </a:r>
            <a:r>
              <a:rPr sz="1400" spc="-5" dirty="0">
                <a:solidFill>
                  <a:srgbClr val="FFFFFF"/>
                </a:solidFill>
                <a:latin typeface="Lato Medium"/>
                <a:cs typeface="Arial"/>
              </a:rPr>
              <a:t>.</a:t>
            </a:r>
            <a:endParaRPr sz="1400" dirty="0">
              <a:latin typeface="Lato Medium"/>
              <a:cs typeface="Arial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3643214" y="2664190"/>
            <a:ext cx="2016125" cy="1280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42164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" algn="ctr">
              <a:spcBef>
                <a:spcPts val="3320"/>
              </a:spcBef>
            </a:pP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38%</a:t>
            </a:r>
            <a:endParaRPr sz="1400" dirty="0">
              <a:solidFill>
                <a:srgbClr val="000000"/>
              </a:solidFill>
              <a:latin typeface="Lato Medium"/>
              <a:cs typeface="Arial"/>
            </a:endParaRPr>
          </a:p>
          <a:p>
            <a:pPr marL="101600" marR="88265" indent="-635" algn="ctr">
              <a:lnSpc>
                <a:spcPct val="98800"/>
              </a:lnSpc>
              <a:spcBef>
                <a:spcPts val="25"/>
              </a:spcBef>
            </a:pPr>
            <a:r>
              <a:rPr sz="1400" dirty="0">
                <a:solidFill>
                  <a:srgbClr val="000000"/>
                </a:solidFill>
                <a:latin typeface="Lato Medium"/>
                <a:cs typeface="Arial"/>
              </a:rPr>
              <a:t>Cómo se dice:  tono de voz,  ritmo,</a:t>
            </a:r>
            <a:r>
              <a:rPr sz="1400" spc="-10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Arial"/>
              </a:rPr>
              <a:t>entonación,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etc</a:t>
            </a:r>
            <a:r>
              <a:rPr sz="1400" spc="-5" dirty="0">
                <a:solidFill>
                  <a:srgbClr val="FFFFFF"/>
                </a:solidFill>
                <a:latin typeface="Lato Medium"/>
                <a:cs typeface="Arial"/>
              </a:rPr>
              <a:t>.</a:t>
            </a:r>
            <a:endParaRPr sz="1400" dirty="0">
              <a:latin typeface="Lato Medium"/>
              <a:cs typeface="Arial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686016" y="3980400"/>
            <a:ext cx="2016125" cy="4918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60325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" algn="ctr">
              <a:spcBef>
                <a:spcPts val="475"/>
              </a:spcBef>
            </a:pP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5%</a:t>
            </a:r>
            <a:endParaRPr sz="1400" dirty="0">
              <a:solidFill>
                <a:srgbClr val="000000"/>
              </a:solidFill>
              <a:latin typeface="Lato Medium"/>
              <a:cs typeface="Arial"/>
            </a:endParaRPr>
          </a:p>
          <a:p>
            <a:pPr marL="5715" algn="ctr"/>
            <a:r>
              <a:rPr sz="1400" dirty="0">
                <a:solidFill>
                  <a:srgbClr val="000000"/>
                </a:solidFill>
                <a:latin typeface="Lato Medium"/>
                <a:cs typeface="Arial"/>
              </a:rPr>
              <a:t>Lo que se</a:t>
            </a:r>
            <a:r>
              <a:rPr sz="1400" spc="-100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Lato Medium"/>
                <a:cs typeface="Arial"/>
              </a:rPr>
              <a:t>dice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840665" y="1911952"/>
            <a:ext cx="17189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s-PE" sz="1600" b="1" spc="-5" dirty="0">
                <a:solidFill>
                  <a:srgbClr val="0093D6"/>
                </a:solidFill>
                <a:latin typeface="Lato Medium"/>
                <a:cs typeface="Arial"/>
              </a:rPr>
              <a:t>CORPORAL</a:t>
            </a:r>
            <a:endParaRPr sz="1600" dirty="0">
              <a:solidFill>
                <a:srgbClr val="0093D6"/>
              </a:solidFill>
              <a:latin typeface="Lato Medium"/>
              <a:cs typeface="Arial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3959769" y="2652837"/>
            <a:ext cx="1844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s-PE" sz="1600" b="1" spc="-5" dirty="0">
                <a:solidFill>
                  <a:srgbClr val="0093D6"/>
                </a:solidFill>
                <a:latin typeface="Lato Medium"/>
                <a:cs typeface="Arial"/>
              </a:rPr>
              <a:t>PARAVERBAL</a:t>
            </a:r>
            <a:endParaRPr lang="es-PE" sz="1600" dirty="0">
              <a:solidFill>
                <a:srgbClr val="0093D6"/>
              </a:solidFill>
              <a:latin typeface="Lato Medium"/>
              <a:cs typeface="Arial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7236296" y="3634160"/>
            <a:ext cx="12452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s-PE" sz="1600" b="1" spc="-180" dirty="0">
                <a:solidFill>
                  <a:srgbClr val="0093D6"/>
                </a:solidFill>
                <a:latin typeface="Lato Medium"/>
                <a:cs typeface="Arial"/>
              </a:rPr>
              <a:t>V</a:t>
            </a:r>
            <a:r>
              <a:rPr lang="es-PE" sz="1600" b="1" spc="-5" dirty="0">
                <a:solidFill>
                  <a:srgbClr val="0093D6"/>
                </a:solidFill>
                <a:latin typeface="Lato Medium"/>
                <a:cs typeface="Arial"/>
              </a:rPr>
              <a:t>ERBA</a:t>
            </a:r>
            <a:r>
              <a:rPr lang="es-PE" sz="1600" b="1" dirty="0">
                <a:solidFill>
                  <a:srgbClr val="0093D6"/>
                </a:solidFill>
                <a:latin typeface="Lato Medium"/>
                <a:cs typeface="Arial"/>
              </a:rPr>
              <a:t>L</a:t>
            </a:r>
            <a:endParaRPr sz="1600" dirty="0">
              <a:solidFill>
                <a:srgbClr val="0093D6"/>
              </a:solidFill>
              <a:latin typeface="Lato Medium"/>
              <a:cs typeface="Arial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395536" y="1648148"/>
            <a:ext cx="2164074" cy="2104875"/>
          </a:xfrm>
          <a:prstGeom prst="roundRect">
            <a:avLst/>
          </a:prstGeom>
          <a:noFill/>
          <a:ln w="28575" cap="flat" cmpd="sng" algn="ctr">
            <a:solidFill>
              <a:srgbClr val="0093D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3566369" y="2415529"/>
            <a:ext cx="2169817" cy="1841550"/>
          </a:xfrm>
          <a:prstGeom prst="roundRect">
            <a:avLst/>
          </a:prstGeom>
          <a:noFill/>
          <a:ln w="28575" cap="flat" cmpd="sng" algn="ctr">
            <a:solidFill>
              <a:srgbClr val="3FB5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 bwMode="auto">
          <a:xfrm>
            <a:off x="6686016" y="3320975"/>
            <a:ext cx="2016125" cy="1512168"/>
          </a:xfrm>
          <a:prstGeom prst="roundRect">
            <a:avLst/>
          </a:prstGeom>
          <a:noFill/>
          <a:ln w="28575" cap="flat" cmpd="sng" algn="ctr">
            <a:solidFill>
              <a:srgbClr val="F7B5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DE2A9489-50A9-4A54-9814-FD554456E195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F4BCE87-02E3-4421-8695-B56E3A28B708}"/>
              </a:ext>
            </a:extLst>
          </p:cNvPr>
          <p:cNvSpPr txBox="1"/>
          <p:nvPr/>
        </p:nvSpPr>
        <p:spPr>
          <a:xfrm>
            <a:off x="241569" y="789127"/>
            <a:ext cx="454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EXPOSICIÓN</a:t>
            </a:r>
          </a:p>
        </p:txBody>
      </p:sp>
    </p:spTree>
    <p:extLst>
      <p:ext uri="{BB962C8B-B14F-4D97-AF65-F5344CB8AC3E}">
        <p14:creationId xmlns:p14="http://schemas.microsoft.com/office/powerpoint/2010/main" val="416417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467544" y="1808807"/>
            <a:ext cx="8136904" cy="191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Técnica diseñada para presentar </a:t>
            </a:r>
            <a:r>
              <a:rPr sz="1400" dirty="0">
                <a:solidFill>
                  <a:srgbClr val="000000"/>
                </a:solidFill>
                <a:latin typeface="Lato Medium"/>
                <a:cs typeface="Arial"/>
              </a:rPr>
              <a:t>tu  </a:t>
            </a:r>
            <a:r>
              <a:rPr sz="1400" spc="-5" dirty="0">
                <a:solidFill>
                  <a:srgbClr val="000000"/>
                </a:solidFill>
                <a:latin typeface="Lato Medium"/>
                <a:cs typeface="Arial"/>
              </a:rPr>
              <a:t>idea de emprendimiento ante posibles  inversor@s.</a:t>
            </a:r>
            <a:endParaRPr sz="1400" dirty="0">
              <a:solidFill>
                <a:srgbClr val="000000"/>
              </a:solidFill>
              <a:latin typeface="Lato Medium"/>
              <a:cs typeface="Arial"/>
            </a:endParaRPr>
          </a:p>
          <a:p>
            <a:pPr marL="721360" indent="-312420">
              <a:spcBef>
                <a:spcPts val="2655"/>
              </a:spcBef>
              <a:buFont typeface="Courier New"/>
              <a:buChar char="o"/>
              <a:tabLst>
                <a:tab pos="721995" algn="l"/>
              </a:tabLst>
            </a:pPr>
            <a:r>
              <a:rPr sz="1400" b="1" dirty="0">
                <a:solidFill>
                  <a:srgbClr val="0093D6"/>
                </a:solidFill>
                <a:latin typeface="Lato Medium"/>
                <a:cs typeface="Arial"/>
              </a:rPr>
              <a:t>Característica:</a:t>
            </a:r>
            <a:r>
              <a:rPr sz="1400" b="1" spc="-105" dirty="0">
                <a:solidFill>
                  <a:srgbClr val="0093D6"/>
                </a:solidFill>
                <a:latin typeface="Lato Medium"/>
                <a:cs typeface="Arial"/>
              </a:rPr>
              <a:t> </a:t>
            </a:r>
            <a:r>
              <a:rPr sz="1400" b="1" spc="-5" dirty="0">
                <a:solidFill>
                  <a:srgbClr val="0093D6"/>
                </a:solidFill>
                <a:latin typeface="Lato Medium"/>
                <a:cs typeface="Arial"/>
              </a:rPr>
              <a:t>brevedad.</a:t>
            </a:r>
            <a:endParaRPr sz="1400" dirty="0">
              <a:solidFill>
                <a:srgbClr val="0093D6"/>
              </a:solidFill>
              <a:latin typeface="Lato Medium"/>
              <a:cs typeface="Arial"/>
            </a:endParaRPr>
          </a:p>
          <a:p>
            <a:pPr>
              <a:spcBef>
                <a:spcPts val="5"/>
              </a:spcBef>
              <a:buFont typeface="Courier New"/>
              <a:buChar char="o"/>
            </a:pPr>
            <a:endParaRPr sz="1400" dirty="0">
              <a:solidFill>
                <a:srgbClr val="0093D6"/>
              </a:solidFill>
              <a:latin typeface="Lato Medium"/>
              <a:cs typeface="Times New Roman"/>
            </a:endParaRPr>
          </a:p>
          <a:p>
            <a:pPr marL="721360" indent="-312420">
              <a:buFont typeface="Courier New"/>
              <a:buChar char="o"/>
              <a:tabLst>
                <a:tab pos="721995" algn="l"/>
              </a:tabLst>
            </a:pPr>
            <a:r>
              <a:rPr sz="1400" b="1" spc="-5" dirty="0">
                <a:solidFill>
                  <a:srgbClr val="0093D6"/>
                </a:solidFill>
                <a:latin typeface="Lato Medium"/>
                <a:cs typeface="Arial"/>
              </a:rPr>
              <a:t>Objetivo: despertar</a:t>
            </a:r>
            <a:r>
              <a:rPr sz="1400" b="1" spc="10" dirty="0">
                <a:solidFill>
                  <a:srgbClr val="0093D6"/>
                </a:solidFill>
                <a:latin typeface="Lato Medium"/>
                <a:cs typeface="Arial"/>
              </a:rPr>
              <a:t> </a:t>
            </a:r>
            <a:r>
              <a:rPr sz="1400" b="1" spc="-5" dirty="0">
                <a:solidFill>
                  <a:srgbClr val="0093D6"/>
                </a:solidFill>
                <a:latin typeface="Lato Medium"/>
                <a:cs typeface="Arial"/>
              </a:rPr>
              <a:t>interés.</a:t>
            </a:r>
            <a:endParaRPr sz="1400" dirty="0">
              <a:solidFill>
                <a:srgbClr val="0093D6"/>
              </a:solidFill>
              <a:latin typeface="Lato Medium"/>
              <a:cs typeface="Arial"/>
            </a:endParaRPr>
          </a:p>
          <a:p>
            <a:pPr>
              <a:spcBef>
                <a:spcPts val="5"/>
              </a:spcBef>
              <a:buFont typeface="Courier New"/>
              <a:buChar char="o"/>
            </a:pPr>
            <a:endParaRPr sz="1400" dirty="0">
              <a:solidFill>
                <a:srgbClr val="0093D6"/>
              </a:solidFill>
              <a:latin typeface="Lato Medium"/>
              <a:cs typeface="Times New Roman"/>
            </a:endParaRPr>
          </a:p>
          <a:p>
            <a:pPr marL="721360" indent="-312420">
              <a:buFont typeface="Courier New"/>
              <a:buChar char="o"/>
              <a:tabLst>
                <a:tab pos="721995" algn="l"/>
              </a:tabLst>
            </a:pPr>
            <a:r>
              <a:rPr sz="1400" b="1" spc="-5" dirty="0">
                <a:solidFill>
                  <a:srgbClr val="0093D6"/>
                </a:solidFill>
                <a:latin typeface="Lato Medium"/>
                <a:cs typeface="Arial"/>
              </a:rPr>
              <a:t>Discurso</a:t>
            </a:r>
            <a:r>
              <a:rPr sz="1400" b="1" spc="-45" dirty="0">
                <a:solidFill>
                  <a:srgbClr val="0093D6"/>
                </a:solidFill>
                <a:latin typeface="Lato Medium"/>
                <a:cs typeface="Arial"/>
              </a:rPr>
              <a:t> </a:t>
            </a:r>
            <a:r>
              <a:rPr sz="1400" b="1" spc="-5" dirty="0">
                <a:solidFill>
                  <a:srgbClr val="0093D6"/>
                </a:solidFill>
                <a:latin typeface="Lato Medium"/>
                <a:cs typeface="Arial"/>
              </a:rPr>
              <a:t>flexible.</a:t>
            </a:r>
            <a:endParaRPr sz="1400" dirty="0">
              <a:solidFill>
                <a:srgbClr val="0093D6"/>
              </a:solidFill>
              <a:latin typeface="Lato Medium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78" y="2353652"/>
            <a:ext cx="3638178" cy="2045464"/>
          </a:xfrm>
          <a:prstGeom prst="rect">
            <a:avLst/>
          </a:prstGeom>
        </p:spPr>
      </p:pic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1D4ADFB8-5376-4797-9BD1-AF3A9CB64AB2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80FA08B-240F-4914-AE3B-40D89FE73656}"/>
              </a:ext>
            </a:extLst>
          </p:cNvPr>
          <p:cNvSpPr txBox="1"/>
          <p:nvPr/>
        </p:nvSpPr>
        <p:spPr>
          <a:xfrm>
            <a:off x="241569" y="789127"/>
            <a:ext cx="375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ELEVATOR PITCH</a:t>
            </a:r>
          </a:p>
        </p:txBody>
      </p:sp>
    </p:spTree>
    <p:extLst>
      <p:ext uri="{BB962C8B-B14F-4D97-AF65-F5344CB8AC3E}">
        <p14:creationId xmlns:p14="http://schemas.microsoft.com/office/powerpoint/2010/main" val="372652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introduccion de un trabajo IMAGENES ANIMAD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9" t="15943" r="1449" b="13042"/>
          <a:stretch/>
        </p:blipFill>
        <p:spPr bwMode="auto">
          <a:xfrm>
            <a:off x="3419872" y="1317899"/>
            <a:ext cx="5266354" cy="37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F207411C-6233-4F0F-9A14-7E9B5CA73F94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B547C-3C80-4E03-B96B-6E867CAFA6E4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39463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5"/>
          <p:cNvSpPr txBox="1"/>
          <p:nvPr/>
        </p:nvSpPr>
        <p:spPr>
          <a:xfrm>
            <a:off x="920328" y="851776"/>
            <a:ext cx="6604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Presenta las conclusiones, y cierra la próxima</a:t>
            </a:r>
            <a:r>
              <a:rPr sz="1600" spc="-10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reunión</a:t>
            </a:r>
          </a:p>
        </p:txBody>
      </p:sp>
      <p:sp>
        <p:nvSpPr>
          <p:cNvPr id="65" name="object 23"/>
          <p:cNvSpPr txBox="1"/>
          <p:nvPr/>
        </p:nvSpPr>
        <p:spPr>
          <a:xfrm>
            <a:off x="920328" y="1321932"/>
            <a:ext cx="37471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Y también qué estás</a:t>
            </a:r>
            <a:r>
              <a:rPr sz="1600" spc="-14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buscando</a:t>
            </a:r>
          </a:p>
        </p:txBody>
      </p:sp>
      <p:sp>
        <p:nvSpPr>
          <p:cNvPr id="66" name="object 24"/>
          <p:cNvSpPr txBox="1"/>
          <p:nvPr/>
        </p:nvSpPr>
        <p:spPr>
          <a:xfrm>
            <a:off x="920328" y="1859053"/>
            <a:ext cx="4951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Expón claramente que gana tu</a:t>
            </a:r>
            <a:r>
              <a:rPr sz="1600" spc="-110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audiencia</a:t>
            </a:r>
          </a:p>
        </p:txBody>
      </p:sp>
      <p:sp>
        <p:nvSpPr>
          <p:cNvPr id="67" name="object 25"/>
          <p:cNvSpPr txBox="1"/>
          <p:nvPr/>
        </p:nvSpPr>
        <p:spPr>
          <a:xfrm>
            <a:off x="920328" y="2366412"/>
            <a:ext cx="365315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Muestra tu propuesta de</a:t>
            </a:r>
            <a:r>
              <a:rPr sz="1600" spc="-10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valor</a:t>
            </a:r>
          </a:p>
        </p:txBody>
      </p:sp>
      <p:sp>
        <p:nvSpPr>
          <p:cNvPr id="68" name="object 26"/>
          <p:cNvSpPr txBox="1"/>
          <p:nvPr/>
        </p:nvSpPr>
        <p:spPr>
          <a:xfrm>
            <a:off x="920328" y="2842250"/>
            <a:ext cx="27781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Señala tu</a:t>
            </a:r>
            <a:r>
              <a:rPr sz="1600" spc="-10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competencia</a:t>
            </a:r>
          </a:p>
        </p:txBody>
      </p:sp>
      <p:sp>
        <p:nvSpPr>
          <p:cNvPr id="69" name="object 27"/>
          <p:cNvSpPr txBox="1"/>
          <p:nvPr/>
        </p:nvSpPr>
        <p:spPr>
          <a:xfrm>
            <a:off x="920328" y="3349609"/>
            <a:ext cx="61741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Define el atractivo del proyecto en </a:t>
            </a:r>
            <a:r>
              <a:rPr sz="1600" dirty="0" err="1">
                <a:solidFill>
                  <a:srgbClr val="000000"/>
                </a:solidFill>
                <a:latin typeface="Lato Medium"/>
                <a:cs typeface="Arial"/>
              </a:rPr>
              <a:t>términos</a:t>
            </a:r>
            <a:r>
              <a:rPr sz="1600" spc="-12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Lato Medium"/>
                <a:cs typeface="Arial"/>
              </a:rPr>
              <a:t>económicos</a:t>
            </a:r>
            <a:endParaRPr sz="1600" dirty="0">
              <a:solidFill>
                <a:srgbClr val="000000"/>
              </a:solidFill>
              <a:latin typeface="Lato Medium"/>
              <a:cs typeface="Arial"/>
            </a:endParaRPr>
          </a:p>
        </p:txBody>
      </p:sp>
      <p:sp>
        <p:nvSpPr>
          <p:cNvPr id="73" name="Conector 72"/>
          <p:cNvSpPr/>
          <p:nvPr/>
        </p:nvSpPr>
        <p:spPr bwMode="auto">
          <a:xfrm>
            <a:off x="319079" y="736504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409089" y="74407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9</a:t>
            </a:r>
          </a:p>
        </p:txBody>
      </p:sp>
      <p:sp>
        <p:nvSpPr>
          <p:cNvPr id="77" name="Elipse 76"/>
          <p:cNvSpPr/>
          <p:nvPr/>
        </p:nvSpPr>
        <p:spPr bwMode="auto">
          <a:xfrm>
            <a:off x="283075" y="1218460"/>
            <a:ext cx="504056" cy="4096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8" name="Conector 77"/>
          <p:cNvSpPr/>
          <p:nvPr/>
        </p:nvSpPr>
        <p:spPr bwMode="auto">
          <a:xfrm>
            <a:off x="319079" y="1194981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409089" y="121846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8</a:t>
            </a:r>
          </a:p>
        </p:txBody>
      </p:sp>
      <p:sp>
        <p:nvSpPr>
          <p:cNvPr id="80" name="Elipse 79"/>
          <p:cNvSpPr/>
          <p:nvPr/>
        </p:nvSpPr>
        <p:spPr bwMode="auto">
          <a:xfrm>
            <a:off x="763960" y="1465191"/>
            <a:ext cx="504056" cy="4096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1" name="Conector 80"/>
          <p:cNvSpPr/>
          <p:nvPr/>
        </p:nvSpPr>
        <p:spPr bwMode="auto">
          <a:xfrm>
            <a:off x="319079" y="1728443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409089" y="1739057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7</a:t>
            </a:r>
          </a:p>
        </p:txBody>
      </p:sp>
      <p:sp>
        <p:nvSpPr>
          <p:cNvPr id="83" name="Elipse 82"/>
          <p:cNvSpPr/>
          <p:nvPr/>
        </p:nvSpPr>
        <p:spPr bwMode="auto">
          <a:xfrm>
            <a:off x="916360" y="1617591"/>
            <a:ext cx="504056" cy="4096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6" name="Elipse 85"/>
          <p:cNvSpPr/>
          <p:nvPr/>
        </p:nvSpPr>
        <p:spPr bwMode="auto">
          <a:xfrm>
            <a:off x="1068760" y="1769991"/>
            <a:ext cx="504056" cy="40961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7" name="Conector 86"/>
          <p:cNvSpPr/>
          <p:nvPr/>
        </p:nvSpPr>
        <p:spPr bwMode="auto">
          <a:xfrm>
            <a:off x="319079" y="2241694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395536" y="2240855"/>
            <a:ext cx="39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6</a:t>
            </a:r>
          </a:p>
        </p:txBody>
      </p:sp>
      <p:sp>
        <p:nvSpPr>
          <p:cNvPr id="89" name="Conector 88"/>
          <p:cNvSpPr/>
          <p:nvPr/>
        </p:nvSpPr>
        <p:spPr bwMode="auto">
          <a:xfrm>
            <a:off x="313008" y="2746896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395536" y="27680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5</a:t>
            </a:r>
          </a:p>
        </p:txBody>
      </p:sp>
      <p:sp>
        <p:nvSpPr>
          <p:cNvPr id="91" name="Conector 90"/>
          <p:cNvSpPr/>
          <p:nvPr/>
        </p:nvSpPr>
        <p:spPr bwMode="auto">
          <a:xfrm>
            <a:off x="319079" y="3243790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395536" y="3267747"/>
            <a:ext cx="61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4</a:t>
            </a:r>
          </a:p>
        </p:txBody>
      </p:sp>
      <p:sp>
        <p:nvSpPr>
          <p:cNvPr id="93" name="Conector 92"/>
          <p:cNvSpPr/>
          <p:nvPr/>
        </p:nvSpPr>
        <p:spPr bwMode="auto">
          <a:xfrm>
            <a:off x="319079" y="3729908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>
            <a:off x="395536" y="3752181"/>
            <a:ext cx="61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3</a:t>
            </a:r>
          </a:p>
        </p:txBody>
      </p:sp>
      <p:sp>
        <p:nvSpPr>
          <p:cNvPr id="95" name="Conector 94"/>
          <p:cNvSpPr/>
          <p:nvPr/>
        </p:nvSpPr>
        <p:spPr bwMode="auto">
          <a:xfrm>
            <a:off x="313008" y="4188749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395536" y="4226615"/>
            <a:ext cx="61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2</a:t>
            </a:r>
          </a:p>
        </p:txBody>
      </p:sp>
      <p:sp>
        <p:nvSpPr>
          <p:cNvPr id="97" name="Conector 96"/>
          <p:cNvSpPr/>
          <p:nvPr/>
        </p:nvSpPr>
        <p:spPr bwMode="auto">
          <a:xfrm>
            <a:off x="313008" y="4639559"/>
            <a:ext cx="432048" cy="409615"/>
          </a:xfrm>
          <a:prstGeom prst="flowChartConnector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14400" marR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tabLst/>
            </a:pPr>
            <a:endParaRPr kumimoji="0" 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395536" y="4665315"/>
            <a:ext cx="61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solidFill>
                  <a:schemeClr val="bg1"/>
                </a:solidFill>
                <a:latin typeface="Lato Medium"/>
              </a:rPr>
              <a:t>1</a:t>
            </a:r>
          </a:p>
        </p:txBody>
      </p:sp>
      <p:sp>
        <p:nvSpPr>
          <p:cNvPr id="99" name="object 28"/>
          <p:cNvSpPr txBox="1"/>
          <p:nvPr/>
        </p:nvSpPr>
        <p:spPr>
          <a:xfrm>
            <a:off x="920328" y="3837914"/>
            <a:ext cx="27781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Y la solución que</a:t>
            </a:r>
            <a:r>
              <a:rPr sz="1600" spc="-140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ofreces</a:t>
            </a:r>
          </a:p>
        </p:txBody>
      </p:sp>
      <p:sp>
        <p:nvSpPr>
          <p:cNvPr id="100" name="object 29"/>
          <p:cNvSpPr txBox="1"/>
          <p:nvPr/>
        </p:nvSpPr>
        <p:spPr>
          <a:xfrm>
            <a:off x="920328" y="4325845"/>
            <a:ext cx="45104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Plantea el problema que vas a</a:t>
            </a:r>
            <a:r>
              <a:rPr sz="1600" spc="-105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solucionar</a:t>
            </a:r>
          </a:p>
        </p:txBody>
      </p:sp>
      <p:sp>
        <p:nvSpPr>
          <p:cNvPr id="101" name="object 30"/>
          <p:cNvSpPr txBox="1"/>
          <p:nvPr/>
        </p:nvSpPr>
        <p:spPr>
          <a:xfrm>
            <a:off x="920328" y="4730938"/>
            <a:ext cx="19183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Capta la</a:t>
            </a:r>
            <a:r>
              <a:rPr sz="1600" spc="-100" dirty="0">
                <a:solidFill>
                  <a:srgbClr val="000000"/>
                </a:solidFill>
                <a:latin typeface="Lato Medium"/>
                <a:cs typeface="Arial"/>
              </a:rPr>
              <a:t> </a:t>
            </a:r>
            <a:r>
              <a:rPr sz="1600" dirty="0">
                <a:solidFill>
                  <a:srgbClr val="000000"/>
                </a:solidFill>
                <a:latin typeface="Lato Medium"/>
                <a:cs typeface="Arial"/>
              </a:rPr>
              <a:t>atención</a:t>
            </a:r>
          </a:p>
        </p:txBody>
      </p:sp>
      <p:pic>
        <p:nvPicPr>
          <p:cNvPr id="4098" name="Picture 2" descr="Resultado de imagen para NU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13" y="2103840"/>
            <a:ext cx="1922734" cy="17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7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14" y="1648600"/>
            <a:ext cx="2530897" cy="2540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 Rectángulo"/>
          <p:cNvSpPr/>
          <p:nvPr/>
        </p:nvSpPr>
        <p:spPr>
          <a:xfrm>
            <a:off x="2843808" y="4391803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 err="1">
                <a:solidFill>
                  <a:srgbClr val="006CB5"/>
                </a:solidFill>
                <a:latin typeface="La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Elevator</a:t>
            </a:r>
            <a:r>
              <a:rPr lang="es-ES" sz="1800" dirty="0">
                <a:solidFill>
                  <a:srgbClr val="006CB5"/>
                </a:solidFill>
                <a:latin typeface="La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Pitch - Tienes 20 segundos</a:t>
            </a:r>
            <a:endParaRPr lang="ca-ES" sz="1800" dirty="0">
              <a:solidFill>
                <a:srgbClr val="006CB5"/>
              </a:solidFill>
              <a:latin typeface="Lato Medium"/>
            </a:endParaRP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BBE136D4-4ABB-435F-AEFE-1F0B5408FD25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F25485F-04F4-4137-AC6E-C5DE0436947D}"/>
              </a:ext>
            </a:extLst>
          </p:cNvPr>
          <p:cNvSpPr txBox="1"/>
          <p:nvPr/>
        </p:nvSpPr>
        <p:spPr>
          <a:xfrm>
            <a:off x="241569" y="789127"/>
            <a:ext cx="4546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ELEVATOR PITCH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ca-ES" sz="3200" dirty="0">
              <a:solidFill>
                <a:srgbClr val="52AE32"/>
              </a:solidFill>
              <a:latin typeface="Futura LT Pro Book" panose="020B08020202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81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08;p33">
            <a:extLst>
              <a:ext uri="{FF2B5EF4-FFF2-40B4-BE49-F238E27FC236}">
                <a16:creationId xmlns:a16="http://schemas.microsoft.com/office/drawing/2014/main" id="{B3C193E5-C604-4BB2-A17F-974DE6FC3BDE}"/>
              </a:ext>
            </a:extLst>
          </p:cNvPr>
          <p:cNvSpPr txBox="1"/>
          <p:nvPr/>
        </p:nvSpPr>
        <p:spPr>
          <a:xfrm>
            <a:off x="2195736" y="1016719"/>
            <a:ext cx="504695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dirty="0">
                <a:solidFill>
                  <a:srgbClr val="53AD32"/>
                </a:solidFill>
                <a:latin typeface="Futura LT Pro Book" panose="020B0802020204020204" pitchFamily="34" charset="0"/>
                <a:ea typeface="Calibri"/>
                <a:cs typeface="Calibri"/>
                <a:sym typeface="Calibri"/>
              </a:rPr>
              <a:t>GRACIAS</a:t>
            </a:r>
            <a:endParaRPr sz="8000" b="1" dirty="0">
              <a:solidFill>
                <a:srgbClr val="53AD32"/>
              </a:solidFill>
              <a:latin typeface="Futura LT Pro Book" panose="020B0802020204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;p34">
            <a:extLst>
              <a:ext uri="{FF2B5EF4-FFF2-40B4-BE49-F238E27FC236}">
                <a16:creationId xmlns:a16="http://schemas.microsoft.com/office/drawing/2014/main" id="{9828041A-4250-42EE-910D-78D3CDEB0CD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609" y="4049149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;p34">
            <a:extLst>
              <a:ext uri="{FF2B5EF4-FFF2-40B4-BE49-F238E27FC236}">
                <a16:creationId xmlns:a16="http://schemas.microsoft.com/office/drawing/2014/main" id="{63C8CD90-3BA5-4ACF-9C31-964503FD75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9370" t="28761" r="26066" b="25143"/>
          <a:stretch/>
        </p:blipFill>
        <p:spPr>
          <a:xfrm>
            <a:off x="3452683" y="3924704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;p34">
            <a:extLst>
              <a:ext uri="{FF2B5EF4-FFF2-40B4-BE49-F238E27FC236}">
                <a16:creationId xmlns:a16="http://schemas.microsoft.com/office/drawing/2014/main" id="{73D225E3-64CE-4673-88E5-77DB98F3B2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941" t="38600" r="17257" b="28608"/>
          <a:stretch/>
        </p:blipFill>
        <p:spPr>
          <a:xfrm>
            <a:off x="5775602" y="3922443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AA2EB30-C30D-4745-895D-0DBAE8EC4BF1}"/>
              </a:ext>
            </a:extLst>
          </p:cNvPr>
          <p:cNvSpPr txBox="1"/>
          <p:nvPr/>
        </p:nvSpPr>
        <p:spPr>
          <a:xfrm>
            <a:off x="574405" y="3741372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A9BB762-1434-4E9C-9A01-C967D7762308}"/>
              </a:ext>
            </a:extLst>
          </p:cNvPr>
          <p:cNvSpPr txBox="1"/>
          <p:nvPr/>
        </p:nvSpPr>
        <p:spPr>
          <a:xfrm>
            <a:off x="5966898" y="3614666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  <p:extLst>
      <p:ext uri="{BB962C8B-B14F-4D97-AF65-F5344CB8AC3E}">
        <p14:creationId xmlns:p14="http://schemas.microsoft.com/office/powerpoint/2010/main" val="128604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8"/>
          <p:cNvSpPr/>
          <p:nvPr/>
        </p:nvSpPr>
        <p:spPr>
          <a:xfrm>
            <a:off x="6444208" y="4038047"/>
            <a:ext cx="962554" cy="101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Lato Medium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2051720" y="3885439"/>
            <a:ext cx="1067388" cy="1163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solidFill>
                <a:srgbClr val="002060"/>
              </a:solidFill>
              <a:latin typeface="Lato Medium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4056281" y="4038047"/>
            <a:ext cx="1149961" cy="101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Lato Medium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1550145" y="1736799"/>
            <a:ext cx="717740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Conectar </a:t>
            </a:r>
            <a:r>
              <a:rPr sz="1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 la</a:t>
            </a:r>
            <a:r>
              <a:rPr sz="1400" b="1" spc="-6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</a:t>
            </a:r>
            <a:endParaRPr sz="1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 marR="5080"/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mensaje debe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conectar con </a:t>
            </a:r>
            <a:r>
              <a:rPr sz="1400" spc="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objetivos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intereses de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audiencia. </a:t>
            </a:r>
            <a:r>
              <a:rPr sz="1400" spc="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Sólo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así</a:t>
            </a:r>
            <a:r>
              <a:rPr sz="1400" spc="-25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 comunicación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resultará</a:t>
            </a:r>
            <a:r>
              <a:rPr sz="1400" spc="-9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eficaz</a:t>
            </a:r>
            <a:r>
              <a:rPr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5" name="17 Rectángulo"/>
          <p:cNvSpPr/>
          <p:nvPr/>
        </p:nvSpPr>
        <p:spPr>
          <a:xfrm>
            <a:off x="1028347" y="1736799"/>
            <a:ext cx="35189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950"/>
              </a:spcBef>
            </a:pPr>
            <a:r>
              <a:rPr lang="ca-ES" sz="4000" spc="-5" dirty="0">
                <a:solidFill>
                  <a:srgbClr val="F7B512"/>
                </a:solidFill>
                <a:latin typeface="Broadway"/>
                <a:cs typeface="Broadway"/>
              </a:rPr>
              <a:t>1</a:t>
            </a:r>
          </a:p>
        </p:txBody>
      </p:sp>
      <p:sp>
        <p:nvSpPr>
          <p:cNvPr id="26" name="object 7"/>
          <p:cNvSpPr txBox="1"/>
          <p:nvPr/>
        </p:nvSpPr>
        <p:spPr>
          <a:xfrm>
            <a:off x="1026544" y="2630562"/>
            <a:ext cx="3536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950"/>
              </a:spcBef>
            </a:pPr>
            <a:r>
              <a:rPr lang="ca-ES" sz="4000" spc="-5" dirty="0">
                <a:solidFill>
                  <a:srgbClr val="F7B512"/>
                </a:solidFill>
                <a:latin typeface="Broadway"/>
                <a:cs typeface="Broadway"/>
              </a:rPr>
              <a:t>2</a:t>
            </a:r>
            <a:endParaRPr lang="ca-ES" sz="4000" dirty="0">
              <a:solidFill>
                <a:srgbClr val="F7B512"/>
              </a:solidFill>
              <a:latin typeface="Broadway"/>
              <a:cs typeface="Broadway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1550145" y="2630562"/>
            <a:ext cx="7275195" cy="6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Dirigir y mantener la atención</a:t>
            </a:r>
          </a:p>
          <a:p>
            <a:pPr marL="12700" marR="5080">
              <a:spcBef>
                <a:spcPts val="50"/>
              </a:spcBef>
            </a:pP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Debes dirigir a tu audiencia para que preste atención a lo que es importante desde  los primeros segundos.</a:t>
            </a:r>
          </a:p>
        </p:txBody>
      </p:sp>
      <p:sp>
        <p:nvSpPr>
          <p:cNvPr id="28" name="object 13"/>
          <p:cNvSpPr txBox="1"/>
          <p:nvPr/>
        </p:nvSpPr>
        <p:spPr>
          <a:xfrm>
            <a:off x="1550145" y="3466382"/>
            <a:ext cx="694205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4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Fomentar la comprensión y el recuerdo</a:t>
            </a:r>
          </a:p>
          <a:p>
            <a:pPr marL="12700"/>
            <a:r>
              <a:rPr lang="es-PE"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presentación debe ser fácil de seguir, digerir y recordar</a:t>
            </a:r>
            <a:r>
              <a:rPr sz="1400" spc="-5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9" name="object 7"/>
          <p:cNvSpPr txBox="1"/>
          <p:nvPr/>
        </p:nvSpPr>
        <p:spPr>
          <a:xfrm>
            <a:off x="1026544" y="3404828"/>
            <a:ext cx="3536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950"/>
              </a:spcBef>
            </a:pPr>
            <a:r>
              <a:rPr lang="ca-ES" sz="4000" spc="-5" dirty="0">
                <a:solidFill>
                  <a:srgbClr val="F7B512"/>
                </a:solidFill>
                <a:latin typeface="Broadway"/>
                <a:cs typeface="Broadway"/>
              </a:rPr>
              <a:t>3</a:t>
            </a: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BBEDA33C-A6A0-44C4-BD9D-067ADEF3763F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8CC1E4-574A-4196-BFEA-6F83347C30A6}"/>
              </a:ext>
            </a:extLst>
          </p:cNvPr>
          <p:cNvSpPr txBox="1"/>
          <p:nvPr/>
        </p:nvSpPr>
        <p:spPr>
          <a:xfrm>
            <a:off x="241569" y="789127"/>
            <a:ext cx="836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90451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0775"/>
            <a:ext cx="2530897" cy="25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987824" y="4206036"/>
            <a:ext cx="464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000000"/>
                </a:solidFill>
                <a:latin typeface="Lato Medium"/>
              </a:rPr>
              <a:t>Cómo presentar tu proyecto en público </a:t>
            </a: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C98BC9D2-6994-4B7A-8FE7-93308B5B87BA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6E6FF6C-2512-45FF-85F7-6711D03A636F}"/>
              </a:ext>
            </a:extLst>
          </p:cNvPr>
          <p:cNvSpPr txBox="1"/>
          <p:nvPr/>
        </p:nvSpPr>
        <p:spPr>
          <a:xfrm>
            <a:off x="241569" y="789127"/>
            <a:ext cx="86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</a:rPr>
              <a:t>EL ARTE DE PRESENTAR: INTRODUCCIÓN</a:t>
            </a:r>
            <a:endParaRPr lang="ca-ES" altLang="ca-ES" sz="3200" dirty="0">
              <a:solidFill>
                <a:srgbClr val="006CB5"/>
              </a:solidFill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7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2A4CA-2464-4ACE-8A86-C2D5EA8C6F27}"/>
              </a:ext>
            </a:extLst>
          </p:cNvPr>
          <p:cNvSpPr txBox="1"/>
          <p:nvPr/>
        </p:nvSpPr>
        <p:spPr>
          <a:xfrm>
            <a:off x="241569" y="789127"/>
            <a:ext cx="713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</a:rPr>
              <a:t>PRESENTAR: PLANIFICACIÓN</a:t>
            </a:r>
            <a:endParaRPr lang="ca-ES" altLang="ca-ES" sz="3200" dirty="0">
              <a:solidFill>
                <a:srgbClr val="52AE32"/>
              </a:solidFill>
              <a:latin typeface="Futura LT Pro Book" panose="020B0802020204020204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484018" y="2669727"/>
            <a:ext cx="5412399" cy="1739074"/>
          </a:xfrm>
          <a:custGeom>
            <a:avLst/>
            <a:gdLst/>
            <a:ahLst/>
            <a:cxnLst/>
            <a:rect l="l" t="t" r="r" b="b"/>
            <a:pathLst>
              <a:path w="4675505" h="2286635">
                <a:moveTo>
                  <a:pt x="4551553" y="0"/>
                </a:moveTo>
                <a:lnTo>
                  <a:pt x="123621" y="0"/>
                </a:lnTo>
                <a:lnTo>
                  <a:pt x="75502" y="9719"/>
                </a:lnTo>
                <a:lnTo>
                  <a:pt x="36207" y="36226"/>
                </a:lnTo>
                <a:lnTo>
                  <a:pt x="9714" y="75545"/>
                </a:lnTo>
                <a:lnTo>
                  <a:pt x="0" y="123698"/>
                </a:lnTo>
                <a:lnTo>
                  <a:pt x="0" y="2162429"/>
                </a:lnTo>
                <a:lnTo>
                  <a:pt x="9714" y="2210563"/>
                </a:lnTo>
                <a:lnTo>
                  <a:pt x="36207" y="2249865"/>
                </a:lnTo>
                <a:lnTo>
                  <a:pt x="75502" y="2276361"/>
                </a:lnTo>
                <a:lnTo>
                  <a:pt x="123621" y="2286076"/>
                </a:lnTo>
                <a:lnTo>
                  <a:pt x="4551553" y="2286076"/>
                </a:lnTo>
                <a:lnTo>
                  <a:pt x="4599705" y="2276361"/>
                </a:lnTo>
                <a:lnTo>
                  <a:pt x="4639024" y="2249865"/>
                </a:lnTo>
                <a:lnTo>
                  <a:pt x="4665531" y="2210563"/>
                </a:lnTo>
                <a:lnTo>
                  <a:pt x="4675251" y="2162429"/>
                </a:lnTo>
                <a:lnTo>
                  <a:pt x="4675251" y="123698"/>
                </a:lnTo>
                <a:lnTo>
                  <a:pt x="4665531" y="75545"/>
                </a:lnTo>
                <a:lnTo>
                  <a:pt x="4639024" y="36226"/>
                </a:lnTo>
                <a:lnTo>
                  <a:pt x="4599705" y="9719"/>
                </a:lnTo>
                <a:lnTo>
                  <a:pt x="4551553" y="0"/>
                </a:lnTo>
                <a:close/>
              </a:path>
            </a:pathLst>
          </a:custGeom>
          <a:solidFill>
            <a:srgbClr val="EE8E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5"/>
          <p:cNvSpPr txBox="1"/>
          <p:nvPr/>
        </p:nvSpPr>
        <p:spPr>
          <a:xfrm>
            <a:off x="498673" y="1952823"/>
            <a:ext cx="59839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5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Debes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conocer </a:t>
            </a:r>
            <a:r>
              <a:rPr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la 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 para  ajustar </a:t>
            </a:r>
            <a:r>
              <a:rPr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presentación </a:t>
            </a:r>
            <a:r>
              <a:rPr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sus intereses</a:t>
            </a:r>
            <a:r>
              <a:rPr sz="1200" spc="-19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 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necesidades</a:t>
            </a:r>
            <a:endParaRPr sz="12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95960" y="2243014"/>
            <a:ext cx="60922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3370"/>
            <a:r>
              <a:rPr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escatimes esfuerzos 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</a:t>
            </a:r>
            <a:r>
              <a:rPr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indagar cómo es</a:t>
            </a:r>
            <a:r>
              <a:rPr sz="1200" spc="-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 </a:t>
            </a:r>
            <a:r>
              <a:rPr sz="1200" spc="-5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</a:t>
            </a:r>
            <a:r>
              <a:rPr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 hablas al mundo, hablas a tu audiencia</a:t>
            </a:r>
            <a:endParaRPr sz="12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590043" y="4018287"/>
            <a:ext cx="5400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E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Los conceptos </a:t>
            </a:r>
            <a:r>
              <a:rPr lang="es-ES"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específicos </a:t>
            </a:r>
            <a:r>
              <a:rPr lang="es-E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</a:t>
            </a:r>
            <a:r>
              <a:rPr lang="es-ES" sz="1200" b="1" spc="1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ES"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información que </a:t>
            </a:r>
            <a:r>
              <a:rPr lang="es-E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referencias.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609402" y="3282415"/>
            <a:ext cx="49792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El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lenguaje </a:t>
            </a:r>
            <a:r>
              <a:rPr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utilizas: </a:t>
            </a:r>
            <a:r>
              <a:rPr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usa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frases sencillas y</a:t>
            </a:r>
            <a:r>
              <a:rPr sz="1200" b="1" spc="-15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evita  </a:t>
            </a:r>
            <a:r>
              <a:rPr sz="1200" b="1" spc="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jerga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</a:t>
            </a:r>
            <a:r>
              <a:rPr sz="1200" b="1" spc="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</a:t>
            </a:r>
            <a:r>
              <a:rPr sz="1200" b="1" spc="-14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acrónimos.</a:t>
            </a:r>
          </a:p>
        </p:txBody>
      </p:sp>
      <p:sp>
        <p:nvSpPr>
          <p:cNvPr id="10" name="object 8"/>
          <p:cNvSpPr txBox="1"/>
          <p:nvPr/>
        </p:nvSpPr>
        <p:spPr>
          <a:xfrm>
            <a:off x="590043" y="3726110"/>
            <a:ext cx="5400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Los tipos de ayudas visuales </a:t>
            </a:r>
            <a:r>
              <a:rPr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</a:t>
            </a:r>
            <a:r>
              <a:rPr sz="1200" b="1" spc="-16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empleas.</a:t>
            </a:r>
          </a:p>
        </p:txBody>
      </p:sp>
      <p:sp>
        <p:nvSpPr>
          <p:cNvPr id="11" name="12 Rectángulo"/>
          <p:cNvSpPr/>
          <p:nvPr/>
        </p:nvSpPr>
        <p:spPr>
          <a:xfrm>
            <a:off x="492577" y="2729706"/>
            <a:ext cx="541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llegar a </a:t>
            </a:r>
            <a:r>
              <a:rPr lang="es-ES" sz="1200" spc="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audiencia, </a:t>
            </a:r>
            <a:r>
              <a:rPr lang="es-ES" sz="12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sintoniza </a:t>
            </a:r>
            <a:r>
              <a:rPr lang="es-ES" sz="1200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charla a</a:t>
            </a:r>
            <a:r>
              <a:rPr lang="es-ES" sz="1200" spc="-10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</a:t>
            </a:r>
            <a:endParaRPr lang="es-E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/>
            <a:r>
              <a:rPr lang="es-ES" sz="1200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nivel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</a:t>
            </a:r>
            <a:r>
              <a:rPr lang="es-ES" sz="1200" spc="-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conecte</a:t>
            </a:r>
            <a:r>
              <a:rPr lang="es-ES" sz="1200" spc="-4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</a:t>
            </a:r>
            <a:r>
              <a:rPr lang="es-ES" sz="1200" spc="-4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spc="1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</a:t>
            </a:r>
            <a:r>
              <a:rPr lang="es-ES" sz="1200" spc="-4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</a:t>
            </a:r>
            <a:r>
              <a:rPr lang="es-ES" sz="1200" spc="-1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spc="1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es-ES" sz="1200" spc="-3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</a:t>
            </a:r>
            <a:r>
              <a:rPr lang="es-ES" sz="1200" spc="-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</a:t>
            </a:r>
            <a:r>
              <a:rPr lang="es-ES" sz="1200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sabe:</a:t>
            </a:r>
            <a:endParaRPr lang="es-E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5536" y="15207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u="sng" dirty="0">
                <a:solidFill>
                  <a:srgbClr val="4372A5"/>
                </a:solidFill>
              </a:rPr>
              <a:t>AUDIENCIA</a:t>
            </a:r>
          </a:p>
        </p:txBody>
      </p:sp>
      <p:pic>
        <p:nvPicPr>
          <p:cNvPr id="14" name="Picture 4" descr="http://www.sillasofi.com/wp-content/uploads/2015/05/bancada-sala-conferencias-espera-B-ST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2628" y="1481400"/>
            <a:ext cx="2533606" cy="24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1 Rectángulo"/>
          <p:cNvSpPr/>
          <p:nvPr/>
        </p:nvSpPr>
        <p:spPr>
          <a:xfrm>
            <a:off x="590043" y="4515494"/>
            <a:ext cx="5314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es-ES" sz="12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Maldición </a:t>
            </a:r>
            <a:r>
              <a:rPr lang="es-ES" sz="12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</a:t>
            </a:r>
            <a:r>
              <a:rPr lang="es-ES" sz="12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Conocimiento: 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 </a:t>
            </a:r>
            <a:r>
              <a:rPr lang="es-E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vez 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conocemos</a:t>
            </a:r>
            <a:r>
              <a:rPr lang="es-ES" sz="1200" spc="-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algo,</a:t>
            </a:r>
            <a:r>
              <a:rPr lang="es-E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nos resulta </a:t>
            </a:r>
            <a:r>
              <a:rPr lang="es-E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muy 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duro imaginarnos cómo era </a:t>
            </a:r>
            <a:r>
              <a:rPr lang="es-ES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</a:t>
            </a:r>
            <a:r>
              <a:rPr lang="es-ES" sz="1200" spc="-5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ES" sz="12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conocerlo</a:t>
            </a:r>
            <a:endParaRPr lang="es-ES" sz="12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6732240" y="4010002"/>
            <a:ext cx="195193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200" b="1" spc="-5" dirty="0">
                <a:solidFill>
                  <a:srgbClr val="000000"/>
                </a:solidFill>
                <a:latin typeface="Lato Medium"/>
                <a:cs typeface="Garamond"/>
              </a:rPr>
              <a:t>Conoce </a:t>
            </a:r>
            <a:r>
              <a:rPr sz="1200" b="1" dirty="0">
                <a:solidFill>
                  <a:srgbClr val="000000"/>
                </a:solidFill>
                <a:latin typeface="Lato Medium"/>
                <a:cs typeface="Garamond"/>
              </a:rPr>
              <a:t>a </a:t>
            </a:r>
            <a:r>
              <a:rPr sz="1200" b="1" spc="-5" dirty="0">
                <a:solidFill>
                  <a:srgbClr val="000000"/>
                </a:solidFill>
                <a:latin typeface="Lato Medium"/>
                <a:cs typeface="Garamond"/>
              </a:rPr>
              <a:t>tu audiencia </a:t>
            </a:r>
            <a:r>
              <a:rPr sz="1200" b="1" dirty="0">
                <a:solidFill>
                  <a:srgbClr val="000000"/>
                </a:solidFill>
                <a:latin typeface="Lato Medium"/>
                <a:cs typeface="Garamond"/>
              </a:rPr>
              <a:t>y conócete a  </a:t>
            </a:r>
            <a:r>
              <a:rPr sz="1200" b="1" spc="-5" dirty="0">
                <a:solidFill>
                  <a:srgbClr val="000000"/>
                </a:solidFill>
                <a:latin typeface="Lato Medium"/>
                <a:cs typeface="Garamond"/>
              </a:rPr>
              <a:t>ti </a:t>
            </a:r>
            <a:r>
              <a:rPr sz="1200" b="1" dirty="0">
                <a:solidFill>
                  <a:srgbClr val="000000"/>
                </a:solidFill>
                <a:latin typeface="Lato Medium"/>
                <a:cs typeface="Garamond"/>
              </a:rPr>
              <a:t>mismo y </a:t>
            </a:r>
            <a:r>
              <a:rPr sz="1200" b="1" spc="-5" dirty="0">
                <a:solidFill>
                  <a:srgbClr val="000000"/>
                </a:solidFill>
                <a:latin typeface="Lato Medium"/>
                <a:cs typeface="Garamond"/>
              </a:rPr>
              <a:t>saldrás triunfador </a:t>
            </a:r>
            <a:r>
              <a:rPr sz="1200" b="1" dirty="0">
                <a:solidFill>
                  <a:srgbClr val="000000"/>
                </a:solidFill>
                <a:latin typeface="Lato Medium"/>
                <a:cs typeface="Garamond"/>
              </a:rPr>
              <a:t>en mil  </a:t>
            </a:r>
            <a:r>
              <a:rPr sz="1200" b="1" spc="-5" dirty="0">
                <a:solidFill>
                  <a:srgbClr val="000000"/>
                </a:solidFill>
                <a:latin typeface="Lato Medium"/>
                <a:cs typeface="Garamond"/>
              </a:rPr>
              <a:t>presentaciones.</a:t>
            </a:r>
            <a:endParaRPr sz="1200" b="1" dirty="0">
              <a:solidFill>
                <a:srgbClr val="000000"/>
              </a:solidFill>
              <a:latin typeface="Lato Medium"/>
              <a:cs typeface="Garamond"/>
            </a:endParaRPr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6BC141D9-A88C-4E5C-8F53-28C57244BEB5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5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6330" y="1576840"/>
            <a:ext cx="6516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u="sng" spc="-5" dirty="0">
                <a:solidFill>
                  <a:srgbClr val="4372A5"/>
                </a:solidFill>
                <a:latin typeface="Lato Medium"/>
                <a:cs typeface="Century Gothic"/>
              </a:rPr>
              <a:t>MAPA DE LAS </a:t>
            </a:r>
            <a:r>
              <a:rPr lang="es-PE" b="1" u="sng" spc="-10" dirty="0">
                <a:solidFill>
                  <a:srgbClr val="4372A5"/>
                </a:solidFill>
                <a:latin typeface="Lato Medium"/>
                <a:cs typeface="Century Gothic"/>
              </a:rPr>
              <a:t>NECESIDADES </a:t>
            </a:r>
            <a:r>
              <a:rPr lang="es-PE" b="1" u="sng" spc="-5" dirty="0">
                <a:solidFill>
                  <a:srgbClr val="4372A5"/>
                </a:solidFill>
                <a:latin typeface="Lato Medium"/>
                <a:cs typeface="Century Gothic"/>
              </a:rPr>
              <a:t>DE LA</a:t>
            </a:r>
            <a:r>
              <a:rPr lang="es-PE" b="1" u="sng" spc="145" dirty="0">
                <a:solidFill>
                  <a:srgbClr val="4372A5"/>
                </a:solidFill>
                <a:latin typeface="Lato Medium"/>
                <a:cs typeface="Century Gothic"/>
              </a:rPr>
              <a:t> </a:t>
            </a:r>
            <a:r>
              <a:rPr lang="es-PE" b="1" u="sng" spc="-10" dirty="0">
                <a:solidFill>
                  <a:srgbClr val="4372A5"/>
                </a:solidFill>
                <a:latin typeface="Lato Medium"/>
                <a:cs typeface="Century Gothic"/>
              </a:rPr>
              <a:t>AUDIENCIA</a:t>
            </a:r>
            <a:endParaRPr lang="es-PE" b="1" u="sng" dirty="0">
              <a:solidFill>
                <a:srgbClr val="000000"/>
              </a:solidFill>
              <a:latin typeface="Lato Medium"/>
              <a:cs typeface="Century Gothic"/>
            </a:endParaRPr>
          </a:p>
          <a:p>
            <a:endParaRPr lang="es-PE" dirty="0"/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347399" y="2088975"/>
            <a:ext cx="5816430" cy="482124"/>
          </a:xfrm>
          <a:prstGeom prst="round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/>
            <a:r>
              <a:rPr lang="es-PE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Responde a </a:t>
            </a:r>
            <a:r>
              <a:rPr lang="es-PE" sz="1400" spc="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 </a:t>
            </a:r>
            <a:r>
              <a:rPr lang="es-PE"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siguientes preguntas </a:t>
            </a:r>
            <a:r>
              <a:rPr lang="es-PE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sobre </a:t>
            </a:r>
            <a:r>
              <a:rPr lang="es-PE" sz="1400" spc="1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es-PE" sz="1400" spc="-14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audiencia:</a:t>
            </a: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918596" y="2580850"/>
            <a:ext cx="1647362" cy="553817"/>
          </a:xfrm>
          <a:prstGeom prst="roundRect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¿Cuántos</a:t>
            </a:r>
            <a:r>
              <a:rPr lang="es-PE" sz="1400" b="1" spc="-7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son?</a:t>
            </a:r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 bwMode="auto">
          <a:xfrm>
            <a:off x="2983270" y="2560224"/>
            <a:ext cx="1615881" cy="542048"/>
          </a:xfrm>
          <a:prstGeom prst="roundRect">
            <a:avLst/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¿Quiénes</a:t>
            </a:r>
            <a:r>
              <a:rPr lang="es-PE" sz="1400" b="1" spc="-9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son?</a:t>
            </a:r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4918189" y="2595751"/>
            <a:ext cx="1722243" cy="552499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¿Por qué están</a:t>
            </a:r>
            <a:r>
              <a:rPr lang="es-PE" sz="1400" b="1" spc="-7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aquí?</a:t>
            </a: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6876256" y="2295444"/>
            <a:ext cx="1872208" cy="806829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¿Cuáles son sus</a:t>
            </a:r>
            <a:r>
              <a:rPr lang="es-PE" sz="1400" b="1" spc="-15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inquietudes?</a:t>
            </a:r>
          </a:p>
          <a:p>
            <a:pPr marL="253365" algn="ctr"/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1201738" y="3358909"/>
            <a:ext cx="2262721" cy="736415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¿Cómo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puedo solucionar su</a:t>
            </a:r>
            <a:r>
              <a:rPr lang="es-PE" sz="1400" b="1" spc="-7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problema?</a:t>
            </a:r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53365" algn="ctr"/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 bwMode="auto">
          <a:xfrm>
            <a:off x="3894692" y="3411227"/>
            <a:ext cx="1722243" cy="669514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quiero que</a:t>
            </a:r>
            <a:r>
              <a:rPr lang="es-PE" sz="1400" b="1" spc="-12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hagan?</a:t>
            </a:r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53365" algn="ctr"/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6111590" y="3384500"/>
            <a:ext cx="1789322" cy="730478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¿Cómo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puedo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llegarles</a:t>
            </a:r>
            <a:r>
              <a:rPr lang="es-PE" sz="1400" b="1" spc="-12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mejor?</a:t>
            </a:r>
          </a:p>
          <a:p>
            <a:pPr marL="253365" algn="ctr"/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5515741" y="4375104"/>
            <a:ext cx="1829786" cy="539935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¿Cómo podrían</a:t>
            </a:r>
            <a:r>
              <a:rPr lang="es-PE" sz="1400" b="1" spc="-13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resistirse?</a:t>
            </a: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2392559" y="4381917"/>
            <a:ext cx="2184751" cy="595242"/>
          </a:xfrm>
          <a:prstGeom prst="roundRect">
            <a:avLst>
              <a:gd name="adj" fmla="val 18407"/>
            </a:avLst>
          </a:prstGeom>
          <a:solidFill>
            <a:srgbClr val="EE8E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3365" algn="ctr"/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</a:t>
            </a:r>
            <a:r>
              <a:rPr lang="es-PE" sz="1400" b="1" spc="-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saben sobre el</a:t>
            </a:r>
            <a:r>
              <a:rPr lang="es-PE" sz="1400" b="1" spc="-85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PE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tema?</a:t>
            </a:r>
          </a:p>
          <a:p>
            <a:pPr marL="253365" algn="ctr"/>
            <a:endParaRPr lang="es-PE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B30DFAC9-3512-4AE6-96EB-8D8985992534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177115D-BCF9-458C-85C0-C491A6D92316}"/>
              </a:ext>
            </a:extLst>
          </p:cNvPr>
          <p:cNvSpPr txBox="1"/>
          <p:nvPr/>
        </p:nvSpPr>
        <p:spPr>
          <a:xfrm>
            <a:off x="241569" y="789127"/>
            <a:ext cx="388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PLANIFICACIÓN</a:t>
            </a:r>
          </a:p>
        </p:txBody>
      </p:sp>
    </p:spTree>
    <p:extLst>
      <p:ext uri="{BB962C8B-B14F-4D97-AF65-F5344CB8AC3E}">
        <p14:creationId xmlns:p14="http://schemas.microsoft.com/office/powerpoint/2010/main" val="195249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539552" y="2489025"/>
            <a:ext cx="4464496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Debes mantenerte escrupulosamente dentro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 límite de tiempo asignado a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</a:t>
            </a:r>
            <a:r>
              <a:rPr sz="1400" spc="-12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presentación.</a:t>
            </a:r>
            <a:endParaRPr sz="1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/>
            <a:r>
              <a:rPr sz="1400" spc="-5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Dimensiona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tu presentación para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utilizar un</a:t>
            </a:r>
            <a:r>
              <a:rPr sz="1400" spc="-5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b="1" spc="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80%</a:t>
            </a:r>
            <a:endParaRPr sz="1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/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 tiempo</a:t>
            </a:r>
            <a:r>
              <a:rPr sz="1400" spc="-13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asignado.</a:t>
            </a:r>
          </a:p>
          <a:p>
            <a:pPr marL="12700"/>
            <a:r>
              <a:rPr sz="14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Sigue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estas tres </a:t>
            </a:r>
            <a:r>
              <a:rPr sz="1400" b="1" spc="-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estrategias para gestionar</a:t>
            </a:r>
            <a:r>
              <a:rPr sz="1400" b="1" spc="1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</a:t>
            </a:r>
            <a:endParaRPr sz="1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/>
            <a:r>
              <a:rPr sz="1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tiempo</a:t>
            </a:r>
            <a:r>
              <a:rPr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12700" marR="1250315">
              <a:buAutoNum type="arabicPeriod"/>
              <a:tabLst>
                <a:tab pos="209550" algn="l"/>
              </a:tabLst>
            </a:pPr>
            <a:r>
              <a:rPr sz="1400" b="1" spc="-5" dirty="0" err="1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Dimensiona</a:t>
            </a:r>
            <a:r>
              <a:rPr sz="1400" b="1" spc="-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b="1" spc="-5" dirty="0" err="1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adecuadamente</a:t>
            </a:r>
            <a:r>
              <a:rPr sz="1400" b="1" spc="-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b="1" spc="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r>
              <a:rPr lang="es-ES" sz="1400" b="1" spc="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presentación</a:t>
            </a:r>
          </a:p>
          <a:p>
            <a:pPr marL="208915" indent="-196215">
              <a:buAutoNum type="arabicPeriod"/>
              <a:tabLst>
                <a:tab pos="209550" algn="l"/>
              </a:tabLst>
            </a:pPr>
            <a:r>
              <a:rPr sz="1400" b="1" spc="-5" dirty="0" err="1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Ensaya</a:t>
            </a:r>
            <a:r>
              <a:rPr sz="1400" b="1" spc="-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sz="1400" b="1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08915" indent="-196215">
              <a:spcBef>
                <a:spcPts val="5"/>
              </a:spcBef>
              <a:buAutoNum type="arabicPeriod"/>
              <a:tabLst>
                <a:tab pos="209550" algn="l"/>
              </a:tabLst>
            </a:pPr>
            <a:r>
              <a:rPr sz="1400" b="1" dirty="0" err="1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Utiliza</a:t>
            </a:r>
            <a:r>
              <a:rPr sz="1400" b="1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recordatorios de tiempo </a:t>
            </a:r>
            <a:r>
              <a:rPr sz="1400" b="1" spc="-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durante</a:t>
            </a:r>
            <a:r>
              <a:rPr sz="1400" b="1" spc="-14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sz="1400" b="1" spc="10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</a:t>
            </a:r>
            <a:endParaRPr sz="1400" b="1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700"/>
            <a:r>
              <a:rPr sz="1400" b="1" spc="-5" dirty="0">
                <a:solidFill>
                  <a:srgbClr val="006C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presentación.</a:t>
            </a:r>
            <a:endParaRPr sz="1400" b="1" dirty="0">
              <a:solidFill>
                <a:srgbClr val="006C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045" y="1667595"/>
            <a:ext cx="496744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600" b="1" u="sng" spc="10" dirty="0">
                <a:solidFill>
                  <a:srgbClr val="006CB5"/>
                </a:solidFill>
                <a:latin typeface="Lato Medium"/>
                <a:cs typeface="Broadway"/>
              </a:rPr>
              <a:t>TIEMPO</a:t>
            </a:r>
            <a:endParaRPr lang="es-PE" sz="1600" dirty="0">
              <a:solidFill>
                <a:srgbClr val="006CB5"/>
              </a:solidFill>
              <a:latin typeface="Lato Medium"/>
              <a:cs typeface="Broadway"/>
            </a:endParaRPr>
          </a:p>
          <a:p>
            <a:pPr marL="12700" marR="5080">
              <a:spcBef>
                <a:spcPts val="1175"/>
              </a:spcBef>
            </a:pPr>
            <a:r>
              <a:rPr lang="es-PE" sz="1600" b="1" dirty="0">
                <a:solidFill>
                  <a:srgbClr val="006CB5"/>
                </a:solidFill>
                <a:latin typeface="Lato Medium"/>
                <a:cs typeface="Century Gothic"/>
              </a:rPr>
              <a:t>EL MAYOR </a:t>
            </a:r>
            <a:r>
              <a:rPr lang="es-PE" sz="1600" b="1" spc="-5" dirty="0">
                <a:solidFill>
                  <a:srgbClr val="006CB5"/>
                </a:solidFill>
                <a:latin typeface="Lato Medium"/>
                <a:cs typeface="Century Gothic"/>
              </a:rPr>
              <a:t>PECADO ES PASARSE</a:t>
            </a:r>
            <a:r>
              <a:rPr lang="es-PE" sz="1600" b="1" spc="-135" dirty="0">
                <a:solidFill>
                  <a:srgbClr val="006CB5"/>
                </a:solidFill>
                <a:latin typeface="Lato Medium"/>
                <a:cs typeface="Century Gothic"/>
              </a:rPr>
              <a:t> </a:t>
            </a:r>
            <a:r>
              <a:rPr lang="es-PE" sz="1600" b="1" spc="-5" dirty="0">
                <a:solidFill>
                  <a:srgbClr val="006CB5"/>
                </a:solidFill>
                <a:latin typeface="Lato Medium"/>
                <a:cs typeface="Century Gothic"/>
              </a:rPr>
              <a:t>DEL  </a:t>
            </a:r>
            <a:r>
              <a:rPr lang="es-PE" sz="1600" b="1" dirty="0">
                <a:solidFill>
                  <a:srgbClr val="006CB5"/>
                </a:solidFill>
                <a:latin typeface="Lato Medium"/>
                <a:cs typeface="Century Gothic"/>
              </a:rPr>
              <a:t>TIEMPO</a:t>
            </a:r>
            <a:endParaRPr lang="es-PE" sz="1600" dirty="0">
              <a:solidFill>
                <a:srgbClr val="006CB5"/>
              </a:solidFill>
              <a:latin typeface="Lato Medium"/>
              <a:cs typeface="Century Gothic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5591752" y="1877878"/>
            <a:ext cx="2606723" cy="2984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/>
          <p:nvPr/>
        </p:nvSpPr>
        <p:spPr>
          <a:xfrm>
            <a:off x="5675602" y="1704859"/>
            <a:ext cx="308873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708660" algn="l"/>
                <a:tab pos="1079500" algn="l"/>
                <a:tab pos="1705610" algn="l"/>
                <a:tab pos="1984375" algn="l"/>
                <a:tab pos="2287905" algn="l"/>
              </a:tabLst>
            </a:pP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¿Alg</a:t>
            </a:r>
            <a:r>
              <a:rPr sz="1400" b="1" spc="-10" dirty="0">
                <a:solidFill>
                  <a:srgbClr val="000000"/>
                </a:solidFill>
                <a:latin typeface="Lato Medium"/>
                <a:cs typeface="Garamond"/>
              </a:rPr>
              <a:t>u</a:t>
            </a:r>
            <a:r>
              <a:rPr sz="1400" b="1" spc="-5" dirty="0">
                <a:solidFill>
                  <a:srgbClr val="000000"/>
                </a:solidFill>
                <a:latin typeface="Lato Medium"/>
                <a:cs typeface="Garamond"/>
              </a:rPr>
              <a:t>n</a:t>
            </a: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a	</a:t>
            </a:r>
            <a:r>
              <a:rPr sz="1400" b="1" spc="-25" dirty="0">
                <a:solidFill>
                  <a:srgbClr val="000000"/>
                </a:solidFill>
                <a:latin typeface="Lato Medium"/>
                <a:cs typeface="Garamond"/>
              </a:rPr>
              <a:t>v</a:t>
            </a: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ez	alg</a:t>
            </a:r>
            <a:r>
              <a:rPr sz="1400" b="1" spc="-10" dirty="0">
                <a:solidFill>
                  <a:srgbClr val="000000"/>
                </a:solidFill>
                <a:latin typeface="Lato Medium"/>
                <a:cs typeface="Garamond"/>
              </a:rPr>
              <a:t>u</a:t>
            </a: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i</a:t>
            </a:r>
            <a:r>
              <a:rPr sz="1400" b="1" spc="5" dirty="0">
                <a:solidFill>
                  <a:srgbClr val="000000"/>
                </a:solidFill>
                <a:latin typeface="Lato Medium"/>
                <a:cs typeface="Garamond"/>
              </a:rPr>
              <a:t>e</a:t>
            </a: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n	se	ha	</a:t>
            </a:r>
            <a:r>
              <a:rPr sz="1400" b="1" dirty="0" err="1">
                <a:solidFill>
                  <a:srgbClr val="000000"/>
                </a:solidFill>
                <a:latin typeface="Lato Medium"/>
                <a:cs typeface="Garamond"/>
              </a:rPr>
              <a:t>q</a:t>
            </a:r>
            <a:r>
              <a:rPr sz="1400" b="1" spc="-10" dirty="0" err="1">
                <a:solidFill>
                  <a:srgbClr val="000000"/>
                </a:solidFill>
                <a:latin typeface="Lato Medium"/>
                <a:cs typeface="Garamond"/>
              </a:rPr>
              <a:t>u</a:t>
            </a:r>
            <a:r>
              <a:rPr sz="1400" b="1" dirty="0" err="1">
                <a:solidFill>
                  <a:srgbClr val="000000"/>
                </a:solidFill>
                <a:latin typeface="Lato Medium"/>
                <a:cs typeface="Garamond"/>
              </a:rPr>
              <a:t>eja</a:t>
            </a:r>
            <a:r>
              <a:rPr sz="1400" b="1" spc="-10" dirty="0" err="1">
                <a:solidFill>
                  <a:srgbClr val="000000"/>
                </a:solidFill>
                <a:latin typeface="Lato Medium"/>
                <a:cs typeface="Garamond"/>
              </a:rPr>
              <a:t>d</a:t>
            </a:r>
            <a:r>
              <a:rPr sz="1400" b="1" dirty="0" err="1">
                <a:solidFill>
                  <a:srgbClr val="000000"/>
                </a:solidFill>
                <a:latin typeface="Lato Medium"/>
                <a:cs typeface="Garamond"/>
              </a:rPr>
              <a:t>o</a:t>
            </a: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  </a:t>
            </a:r>
            <a:r>
              <a:rPr sz="1400" b="1" spc="-5" dirty="0">
                <a:solidFill>
                  <a:srgbClr val="000000"/>
                </a:solidFill>
                <a:latin typeface="Lato Medium"/>
                <a:cs typeface="Garamond"/>
              </a:rPr>
              <a:t>porque </a:t>
            </a:r>
            <a:r>
              <a:rPr sz="1400" b="1" dirty="0">
                <a:solidFill>
                  <a:srgbClr val="000000"/>
                </a:solidFill>
                <a:latin typeface="Lato Medium"/>
                <a:cs typeface="Garamond"/>
              </a:rPr>
              <a:t>una presentación fuera</a:t>
            </a:r>
            <a:r>
              <a:rPr sz="1400" b="1" spc="-85" dirty="0">
                <a:solidFill>
                  <a:srgbClr val="000000"/>
                </a:solidFill>
                <a:latin typeface="Lato Medium"/>
                <a:cs typeface="Garamond"/>
              </a:rPr>
              <a:t> </a:t>
            </a:r>
            <a:r>
              <a:rPr sz="1400" b="1" spc="5" dirty="0">
                <a:solidFill>
                  <a:srgbClr val="000000"/>
                </a:solidFill>
                <a:latin typeface="Lato Medium"/>
                <a:cs typeface="Garamond"/>
              </a:rPr>
              <a:t>corta?</a:t>
            </a:r>
            <a:endParaRPr sz="1400" b="1" dirty="0">
              <a:solidFill>
                <a:srgbClr val="000000"/>
              </a:solidFill>
              <a:latin typeface="Lato Medium"/>
              <a:cs typeface="Garamond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5623500" y="1667595"/>
            <a:ext cx="3024336" cy="3207363"/>
          </a:xfrm>
          <a:prstGeom prst="rect">
            <a:avLst/>
          </a:prstGeom>
          <a:noFill/>
          <a:ln w="19050" cap="flat" cmpd="sng" algn="ctr">
            <a:solidFill>
              <a:srgbClr val="3FB5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466BCCB9-5684-4DC2-A987-9E18F0E0E0DD}"/>
              </a:ext>
            </a:extLst>
          </p:cNvPr>
          <p:cNvCxnSpPr>
            <a:cxnSpLocks/>
          </p:cNvCxnSpPr>
          <p:nvPr/>
        </p:nvCxnSpPr>
        <p:spPr>
          <a:xfrm flipV="1">
            <a:off x="0" y="1451900"/>
            <a:ext cx="9144000" cy="1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84DD7DE-8B0C-4EEB-AC4A-8AF5CA09B7AD}"/>
              </a:ext>
            </a:extLst>
          </p:cNvPr>
          <p:cNvSpPr txBox="1"/>
          <p:nvPr/>
        </p:nvSpPr>
        <p:spPr>
          <a:xfrm>
            <a:off x="241569" y="789127"/>
            <a:ext cx="543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52AE32"/>
                </a:solidFill>
                <a:latin typeface="Futura LT Pro Book" panose="020B0802020204020204" pitchFamily="34" charset="0"/>
                <a:cs typeface="Times New Roman" pitchFamily="18" charset="0"/>
              </a:rPr>
              <a:t>PLANIFICACIÓN</a:t>
            </a:r>
          </a:p>
        </p:txBody>
      </p:sp>
    </p:spTree>
    <p:extLst>
      <p:ext uri="{BB962C8B-B14F-4D97-AF65-F5344CB8AC3E}">
        <p14:creationId xmlns:p14="http://schemas.microsoft.com/office/powerpoint/2010/main" val="268587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539552" y="2098680"/>
            <a:ext cx="50957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buFont typeface="Wingdings" panose="05000000000000000000" pitchFamily="2" charset="2"/>
              <a:buChar char="§"/>
            </a:pP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Ninguna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presentación puede proporcionar toda  </a:t>
            </a:r>
            <a:r>
              <a:rPr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información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sobre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un</a:t>
            </a:r>
            <a:r>
              <a:rPr sz="1200" spc="-175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Lato Medium"/>
                <a:cs typeface="Century Gothic"/>
              </a:rPr>
              <a:t>tema. </a:t>
            </a:r>
            <a:r>
              <a:rPr lang="es-ES" sz="1200" b="1" dirty="0">
                <a:solidFill>
                  <a:srgbClr val="000000"/>
                </a:solidFill>
                <a:latin typeface="Lato Medium"/>
                <a:cs typeface="Century Gothic"/>
              </a:rPr>
              <a:t>Céntrate en tu idea emprendedora.</a:t>
            </a:r>
          </a:p>
        </p:txBody>
      </p:sp>
      <p:sp>
        <p:nvSpPr>
          <p:cNvPr id="3" name="object 7"/>
          <p:cNvSpPr txBox="1"/>
          <p:nvPr/>
        </p:nvSpPr>
        <p:spPr>
          <a:xfrm>
            <a:off x="539552" y="2847721"/>
            <a:ext cx="45281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buFont typeface="Wingdings" panose="05000000000000000000" pitchFamily="2" charset="2"/>
              <a:buChar char="§"/>
            </a:pP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Debes tener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muy claro cuál es el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mensaje  fundamental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tu presentación, para que 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puedas dejárselo igualmente claro a </a:t>
            </a:r>
            <a:r>
              <a:rPr sz="1200" spc="10" dirty="0">
                <a:solidFill>
                  <a:srgbClr val="000000"/>
                </a:solidFill>
                <a:latin typeface="Lato Medium"/>
                <a:cs typeface="Century Gothic"/>
              </a:rPr>
              <a:t>la 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audiencia.</a:t>
            </a:r>
            <a:endParaRPr sz="12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539552" y="3585704"/>
            <a:ext cx="477634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buFont typeface="Wingdings" panose="05000000000000000000" pitchFamily="2" charset="2"/>
              <a:buChar char="§"/>
            </a:pP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Evita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proporcionar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información irrelevante o  detalles secundarios. Todo aquello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que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no  contribuya a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comunicar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el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mensaje, debe</a:t>
            </a:r>
            <a:r>
              <a:rPr sz="1200" spc="-80" dirty="0">
                <a:solidFill>
                  <a:srgbClr val="000000"/>
                </a:solidFill>
                <a:latin typeface="Lato Medium"/>
                <a:cs typeface="Century Gothic"/>
              </a:rPr>
              <a:t>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ser  eliminado.</a:t>
            </a:r>
          </a:p>
        </p:txBody>
      </p:sp>
      <p:sp>
        <p:nvSpPr>
          <p:cNvPr id="5" name="object 9"/>
          <p:cNvSpPr txBox="1"/>
          <p:nvPr/>
        </p:nvSpPr>
        <p:spPr>
          <a:xfrm>
            <a:off x="539552" y="4323687"/>
            <a:ext cx="521292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buFont typeface="Wingdings" panose="05000000000000000000" pitchFamily="2" charset="2"/>
              <a:buChar char="§"/>
            </a:pP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pregunta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más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importante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audiencia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que 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debes responder: </a:t>
            </a:r>
            <a:r>
              <a:rPr sz="1200" b="1" dirty="0">
                <a:solidFill>
                  <a:srgbClr val="000000"/>
                </a:solidFill>
                <a:latin typeface="Lato Medium"/>
                <a:cs typeface="Century Gothic"/>
              </a:rPr>
              <a:t>¿Por </a:t>
            </a:r>
            <a:r>
              <a:rPr sz="1200" b="1" spc="-5" dirty="0">
                <a:solidFill>
                  <a:srgbClr val="000000"/>
                </a:solidFill>
                <a:latin typeface="Lato Medium"/>
                <a:cs typeface="Century Gothic"/>
              </a:rPr>
              <a:t>qué debería </a:t>
            </a:r>
            <a:r>
              <a:rPr sz="1200" b="1" dirty="0">
                <a:solidFill>
                  <a:srgbClr val="000000"/>
                </a:solidFill>
                <a:latin typeface="Lato Medium"/>
                <a:cs typeface="Century Gothic"/>
              </a:rPr>
              <a:t>importarme? 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Debes ponerte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siempre en el </a:t>
            </a:r>
            <a:r>
              <a:rPr sz="1200" spc="5" dirty="0">
                <a:solidFill>
                  <a:srgbClr val="000000"/>
                </a:solidFill>
                <a:latin typeface="Lato Medium"/>
                <a:cs typeface="Century Gothic"/>
              </a:rPr>
              <a:t>lugar </a:t>
            </a:r>
            <a:r>
              <a:rPr sz="1200" dirty="0">
                <a:solidFill>
                  <a:srgbClr val="000000"/>
                </a:solidFill>
                <a:latin typeface="Lato Medium"/>
                <a:cs typeface="Century Gothic"/>
              </a:rPr>
              <a:t>de </a:t>
            </a:r>
            <a:r>
              <a:rPr sz="1200" spc="5" dirty="0">
                <a:solidFill>
                  <a:srgbClr val="000000"/>
                </a:solidFill>
                <a:latin typeface="Lato Medium"/>
                <a:cs typeface="Century Gothic"/>
              </a:rPr>
              <a:t>la  </a:t>
            </a:r>
            <a:r>
              <a:rPr sz="1200" spc="-5" dirty="0">
                <a:solidFill>
                  <a:srgbClr val="000000"/>
                </a:solidFill>
                <a:latin typeface="Lato Medium"/>
                <a:cs typeface="Century Gothic"/>
              </a:rPr>
              <a:t>audiencia.</a:t>
            </a:r>
            <a:endParaRPr sz="1200" dirty="0">
              <a:solidFill>
                <a:srgbClr val="000000"/>
              </a:solidFill>
              <a:latin typeface="Lato Medium"/>
              <a:cs typeface="Century Gothic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39551" y="1160693"/>
            <a:ext cx="575787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PE" sz="1600" b="1" u="sng" dirty="0">
                <a:solidFill>
                  <a:srgbClr val="4372A5"/>
                </a:solidFill>
                <a:latin typeface="Lato Medium"/>
                <a:cs typeface="Broadway"/>
              </a:rPr>
              <a:t>MENSAJE</a:t>
            </a:r>
          </a:p>
          <a:p>
            <a:pPr marL="12700"/>
            <a:r>
              <a:rPr lang="es-PE" sz="1600" b="1" dirty="0">
                <a:solidFill>
                  <a:srgbClr val="4372A5"/>
                </a:solidFill>
                <a:latin typeface="Lato Medium"/>
                <a:cs typeface="Century Gothic"/>
              </a:rPr>
              <a:t>EL </a:t>
            </a:r>
            <a:r>
              <a:rPr lang="es-PE" sz="1600" b="1" spc="-5" dirty="0">
                <a:solidFill>
                  <a:srgbClr val="4372A5"/>
                </a:solidFill>
                <a:latin typeface="Lato Medium"/>
                <a:cs typeface="Century Gothic"/>
              </a:rPr>
              <a:t>GRAN ERROR DE </a:t>
            </a:r>
            <a:r>
              <a:rPr lang="es-PE" sz="1600" b="1" dirty="0">
                <a:solidFill>
                  <a:srgbClr val="4372A5"/>
                </a:solidFill>
                <a:latin typeface="Lato Medium"/>
                <a:cs typeface="Century Gothic"/>
              </a:rPr>
              <a:t>LA MAYORÍA </a:t>
            </a:r>
            <a:r>
              <a:rPr lang="es-PE" sz="1600" b="1" spc="-5" dirty="0">
                <a:solidFill>
                  <a:srgbClr val="4372A5"/>
                </a:solidFill>
                <a:latin typeface="Lato Medium"/>
                <a:cs typeface="Century Gothic"/>
              </a:rPr>
              <a:t>DE  PRESENTACIONES ES QUERER DECIRLO</a:t>
            </a:r>
            <a:r>
              <a:rPr lang="es-PE" sz="1600" b="1" spc="-120" dirty="0">
                <a:solidFill>
                  <a:srgbClr val="4372A5"/>
                </a:solidFill>
                <a:latin typeface="Lato Medium"/>
                <a:cs typeface="Century Gothic"/>
              </a:rPr>
              <a:t> </a:t>
            </a:r>
            <a:r>
              <a:rPr lang="es-PE" sz="1600" b="1" dirty="0">
                <a:solidFill>
                  <a:srgbClr val="4372A5"/>
                </a:solidFill>
                <a:latin typeface="Lato Medium"/>
                <a:cs typeface="Century Gothic"/>
              </a:rPr>
              <a:t>TODO</a:t>
            </a:r>
            <a:endParaRPr lang="es-PE" sz="1600" dirty="0">
              <a:solidFill>
                <a:srgbClr val="4372A5"/>
              </a:solidFill>
              <a:latin typeface="Lato Medium"/>
              <a:cs typeface="Century Gothic"/>
            </a:endParaRPr>
          </a:p>
        </p:txBody>
      </p:sp>
      <p:pic>
        <p:nvPicPr>
          <p:cNvPr id="7" name="Picture 2" descr="https://image.freepik.com/iconos-gratis/de-usuario-con-el-mensaje-de-globo_318-500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0400"/>
            <a:ext cx="1932132" cy="193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0"/>
          <p:cNvSpPr txBox="1"/>
          <p:nvPr/>
        </p:nvSpPr>
        <p:spPr>
          <a:xfrm>
            <a:off x="6816332" y="3734425"/>
            <a:ext cx="194421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ca-ES"/>
            </a:defPPr>
            <a:lvl1pPr marL="12700" marR="5080" algn="just">
              <a:lnSpc>
                <a:spcPct val="100000"/>
              </a:lnSpc>
              <a:defRPr sz="2000" spc="-5">
                <a:solidFill>
                  <a:srgbClr val="49452A"/>
                </a:solidFill>
                <a:latin typeface="Garamond"/>
                <a:cs typeface="Garamond"/>
              </a:defRPr>
            </a:lvl1pPr>
          </a:lstStyle>
          <a:p>
            <a:r>
              <a:rPr sz="1400" b="1" dirty="0">
                <a:solidFill>
                  <a:srgbClr val="4372A5"/>
                </a:solidFill>
                <a:latin typeface="Lato Medium"/>
              </a:rPr>
              <a:t>El mensaje fundamental o idea </a:t>
            </a:r>
            <a:r>
              <a:rPr sz="1400" b="1" dirty="0" err="1">
                <a:solidFill>
                  <a:srgbClr val="4372A5"/>
                </a:solidFill>
                <a:latin typeface="Lato Medium"/>
              </a:rPr>
              <a:t>fuerza</a:t>
            </a:r>
            <a:r>
              <a:rPr sz="1400" b="1" dirty="0">
                <a:solidFill>
                  <a:srgbClr val="4372A5"/>
                </a:solidFill>
                <a:latin typeface="Lato Medium"/>
              </a:rPr>
              <a:t> </a:t>
            </a:r>
            <a:r>
              <a:rPr sz="1400" b="1" dirty="0" err="1">
                <a:solidFill>
                  <a:srgbClr val="4372A5"/>
                </a:solidFill>
                <a:latin typeface="Lato Medium"/>
              </a:rPr>
              <a:t>es</a:t>
            </a:r>
            <a:r>
              <a:rPr lang="es-ES" sz="1400" b="1" dirty="0">
                <a:solidFill>
                  <a:srgbClr val="4372A5"/>
                </a:solidFill>
                <a:latin typeface="Lato Medium"/>
              </a:rPr>
              <a:t> </a:t>
            </a:r>
            <a:r>
              <a:rPr sz="1400" b="1" dirty="0">
                <a:solidFill>
                  <a:srgbClr val="4372A5"/>
                </a:solidFill>
                <a:latin typeface="Lato Medium"/>
              </a:rPr>
              <a:t>el norte que marcará el camino a seguir.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323528" y="2126456"/>
            <a:ext cx="5832648" cy="2810389"/>
          </a:xfrm>
          <a:prstGeom prst="rect">
            <a:avLst/>
          </a:prstGeom>
          <a:noFill/>
          <a:ln w="19050" cap="flat" cmpd="sng" algn="ctr">
            <a:solidFill>
              <a:srgbClr val="F7B5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323528" y="1166223"/>
            <a:ext cx="5832648" cy="781239"/>
          </a:xfrm>
          <a:prstGeom prst="rect">
            <a:avLst/>
          </a:prstGeom>
          <a:noFill/>
          <a:ln w="19050" cap="flat" cmpd="sng" algn="ctr">
            <a:solidFill>
              <a:srgbClr val="3FB51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295400" marR="0" indent="-3810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</a:pPr>
            <a:endParaRPr kumimoji="0" lang="es-P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7F794782-E714-4FC4-9575-0362D93C51DE}"/>
              </a:ext>
            </a:extLst>
          </p:cNvPr>
          <p:cNvCxnSpPr>
            <a:cxnSpLocks/>
          </p:cNvCxnSpPr>
          <p:nvPr/>
        </p:nvCxnSpPr>
        <p:spPr>
          <a:xfrm flipV="1">
            <a:off x="0" y="1016718"/>
            <a:ext cx="9144000" cy="1"/>
          </a:xfrm>
          <a:prstGeom prst="line">
            <a:avLst/>
          </a:prstGeom>
          <a:ln w="25400">
            <a:solidFill>
              <a:srgbClr val="006C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AB3F06-331F-4B73-8B16-7E836117D081}"/>
              </a:ext>
            </a:extLst>
          </p:cNvPr>
          <p:cNvSpPr txBox="1"/>
          <p:nvPr/>
        </p:nvSpPr>
        <p:spPr>
          <a:xfrm>
            <a:off x="241569" y="353945"/>
            <a:ext cx="6055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3200" dirty="0">
                <a:solidFill>
                  <a:srgbClr val="006CB5"/>
                </a:solidFill>
                <a:latin typeface="Futura LT Pro Book" panose="020B0802020204020204" pitchFamily="34" charset="0"/>
                <a:cs typeface="Times New Roman" pitchFamily="18" charset="0"/>
              </a:rPr>
              <a:t>PLANIFICIÓN</a:t>
            </a:r>
          </a:p>
        </p:txBody>
      </p:sp>
    </p:spTree>
    <p:extLst>
      <p:ext uri="{BB962C8B-B14F-4D97-AF65-F5344CB8AC3E}">
        <p14:creationId xmlns:p14="http://schemas.microsoft.com/office/powerpoint/2010/main" val="582914767"/>
      </p:ext>
    </p:extLst>
  </p:cSld>
  <p:clrMapOvr>
    <a:masterClrMapping/>
  </p:clrMapOvr>
</p:sld>
</file>

<file path=ppt/theme/theme1.xml><?xml version="1.0" encoding="utf-8"?>
<a:theme xmlns:a="http://schemas.openxmlformats.org/drawingml/2006/main" name="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res_ACF_ES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ACF_ES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res_ACF_ES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ACF_ES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295400" marR="0" indent="-381000" algn="l" defTabSz="914400" rtl="0" eaLnBrk="1" fontAlgn="base" latinLnBrk="0" hangingPunct="1">
          <a:lnSpc>
            <a:spcPct val="180000"/>
          </a:lnSpc>
          <a:spcBef>
            <a:spcPct val="20000"/>
          </a:spcBef>
          <a:spcAft>
            <a:spcPct val="0"/>
          </a:spcAft>
          <a:buClr>
            <a:srgbClr val="99CC00"/>
          </a:buClr>
          <a:buSzTx/>
          <a:buFont typeface="Wingdings" pitchFamily="2" charset="2"/>
          <a:buChar char="§"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res_ACF_ESP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ACF_ESP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ACF_ESP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9c62a22c-cb76-48dc-acff-7f03cd5e6885">XU7H42U2DFTR-1016678286-5406</_dlc_DocId>
    <_dlc_DocIdUrl xmlns="9c62a22c-cb76-48dc-acff-7f03cd5e6885">
      <Url>https://nohungerforum.sharepoint.com/hq/dase/_layouts/15/DocIdRedir.aspx?ID=XU7H42U2DFTR-1016678286-5406</Url>
      <Description>XU7H42U2DFTR-1016678286-5406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E031424AFF4DA062AF16F9294AE5" ma:contentTypeVersion="36" ma:contentTypeDescription="Create a new document." ma:contentTypeScope="" ma:versionID="0395944d76520cdcc19710c7fcaf9ead">
  <xsd:schema xmlns:xsd="http://www.w3.org/2001/XMLSchema" xmlns:xs="http://www.w3.org/2001/XMLSchema" xmlns:p="http://schemas.microsoft.com/office/2006/metadata/properties" xmlns:ns2="9c62a22c-cb76-48dc-acff-7f03cd5e6885" xmlns:ns3="http://schemas.microsoft.com/sharepoint/v4" xmlns:ns4="55217500-79d8-4f67-8091-83ef745a6ede" targetNamespace="http://schemas.microsoft.com/office/2006/metadata/properties" ma:root="true" ma:fieldsID="acc17b4230748a72f15ed84ec4dd5a3e" ns2:_="" ns3:_="" ns4:_="">
    <xsd:import namespace="9c62a22c-cb76-48dc-acff-7f03cd5e6885"/>
    <xsd:import namespace="http://schemas.microsoft.com/sharepoint/v4"/>
    <xsd:import namespace="55217500-79d8-4f67-8091-83ef745a6e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2:_dlc_DocId" minOccurs="0"/>
                <xsd:element ref="ns2:_dlc_DocIdUrl" minOccurs="0"/>
                <xsd:element ref="ns2:_dlc_DocIdPersistId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2a22c-cb76-48dc-acff-7f03cd5e68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17500-79d8-4f67-8091-83ef745a6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E6DF8D-51C1-46EF-91C3-90801C438DB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6D6210-79EA-41BD-9DEB-7A3CC0DC8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13B1D-6037-49A6-8156-7E4A67F75EFA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9c62a22c-cb76-48dc-acff-7f03cd5e6885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55217500-79d8-4f67-8091-83ef745a6ede"/>
    <ds:schemaRef ds:uri="http://schemas.microsoft.com/sharepoint/v4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972D7C6-DB00-464E-8CCE-171E44A4A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2a22c-cb76-48dc-acff-7f03cd5e6885"/>
    <ds:schemaRef ds:uri="http://schemas.microsoft.com/sharepoint/v4"/>
    <ds:schemaRef ds:uri="55217500-79d8-4f67-8091-83ef745a6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Settings\DONETTI\Bureau\Pres_ACF_ESP.pot</Template>
  <TotalTime>15175</TotalTime>
  <Words>1710</Words>
  <Application>Microsoft Office PowerPoint</Application>
  <PresentationFormat>Personalizado</PresentationFormat>
  <Paragraphs>251</Paragraphs>
  <Slides>32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50" baseType="lpstr">
      <vt:lpstr>Broadway</vt:lpstr>
      <vt:lpstr>Calibri</vt:lpstr>
      <vt:lpstr>Calibri Light</vt:lpstr>
      <vt:lpstr>Century Gothic</vt:lpstr>
      <vt:lpstr>Courier New</vt:lpstr>
      <vt:lpstr>Futura LT Pro Book</vt:lpstr>
      <vt:lpstr>Futura-Heavy</vt:lpstr>
      <vt:lpstr>Garamond</vt:lpstr>
      <vt:lpstr>Lato</vt:lpstr>
      <vt:lpstr>Lato Hairline</vt:lpstr>
      <vt:lpstr>Lato Medium</vt:lpstr>
      <vt:lpstr>Times New Roman</vt:lpstr>
      <vt:lpstr>Trebuchet MS</vt:lpstr>
      <vt:lpstr>Verdana</vt:lpstr>
      <vt:lpstr>Wingdings</vt:lpstr>
      <vt:lpstr>Pres_ACF_ESP</vt:lpstr>
      <vt:lpstr>2_Pres_ACF_ESP</vt:lpstr>
      <vt:lpstr>1_Pres_ACF_ESP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para añadir el título</dc:title>
  <dc:creator>TERZA RIMA</dc:creator>
  <cp:lastModifiedBy>RODOLFO ALVA CORDOVA</cp:lastModifiedBy>
  <cp:revision>737</cp:revision>
  <cp:lastPrinted>2015-03-10T15:17:43Z</cp:lastPrinted>
  <dcterms:created xsi:type="dcterms:W3CDTF">2006-02-13T17:18:03Z</dcterms:created>
  <dcterms:modified xsi:type="dcterms:W3CDTF">2021-05-13T05:53:34Z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0x0101008C95E031424AFF4DA062AF16F9294AE5</vt:lpwstr>
  </property>
  <property fmtid="{D5CDD505-2E9C-101B-9397-08002B2CF9AE}" pid="3" name="_dlc_DocIdItemGuid">
    <vt:lpwstr>e1b68982-a8f2-433a-8440-e807944a3aae</vt:lpwstr>
  </property>
</Properties>
</file>