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5"/>
    <p:sldMasterId id="2147483685" r:id="rId6"/>
    <p:sldMasterId id="2147483672" r:id="rId7"/>
  </p:sldMasterIdLst>
  <p:notesMasterIdLst>
    <p:notesMasterId r:id="rId31"/>
  </p:notesMasterIdLst>
  <p:handoutMasterIdLst>
    <p:handoutMasterId r:id="rId32"/>
  </p:handoutMasterIdLst>
  <p:sldIdLst>
    <p:sldId id="335" r:id="rId8"/>
    <p:sldId id="336" r:id="rId9"/>
    <p:sldId id="337" r:id="rId10"/>
    <p:sldId id="338" r:id="rId11"/>
    <p:sldId id="339" r:id="rId12"/>
    <p:sldId id="340" r:id="rId13"/>
    <p:sldId id="342" r:id="rId14"/>
    <p:sldId id="344" r:id="rId15"/>
    <p:sldId id="345" r:id="rId16"/>
    <p:sldId id="346" r:id="rId17"/>
    <p:sldId id="343" r:id="rId18"/>
    <p:sldId id="349" r:id="rId19"/>
    <p:sldId id="347" r:id="rId20"/>
    <p:sldId id="350" r:id="rId21"/>
    <p:sldId id="351" r:id="rId22"/>
    <p:sldId id="352" r:id="rId23"/>
    <p:sldId id="354" r:id="rId24"/>
    <p:sldId id="355" r:id="rId25"/>
    <p:sldId id="356" r:id="rId26"/>
    <p:sldId id="353" r:id="rId27"/>
    <p:sldId id="357" r:id="rId28"/>
    <p:sldId id="358" r:id="rId29"/>
    <p:sldId id="359" r:id="rId30"/>
  </p:sldIdLst>
  <p:sldSz cx="9144000" cy="5057775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9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AD32"/>
    <a:srgbClr val="006CB5"/>
    <a:srgbClr val="EE8E00"/>
    <a:srgbClr val="000000"/>
    <a:srgbClr val="4372A5"/>
    <a:srgbClr val="3FB512"/>
    <a:srgbClr val="F7B512"/>
    <a:srgbClr val="0093D6"/>
    <a:srgbClr val="BB2F80"/>
    <a:srgbClr val="007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4325" autoAdjust="0"/>
  </p:normalViewPr>
  <p:slideViewPr>
    <p:cSldViewPr>
      <p:cViewPr varScale="1">
        <p:scale>
          <a:sx n="79" d="100"/>
          <a:sy n="79" d="100"/>
        </p:scale>
        <p:origin x="108" y="1098"/>
      </p:cViewPr>
      <p:guideLst>
        <p:guide orient="horz" pos="1593"/>
        <p:guide pos="2880"/>
      </p:guideLst>
    </p:cSldViewPr>
  </p:slideViewPr>
  <p:outlineViewPr>
    <p:cViewPr>
      <p:scale>
        <a:sx n="33" d="100"/>
        <a:sy n="33" d="100"/>
      </p:scale>
      <p:origin x="0" y="-4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4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48" tIns="47774" rIns="95548" bIns="47774" numCol="1" anchor="t" anchorCtr="0" compatLnSpc="1">
            <a:prstTxWarp prst="textNoShape">
              <a:avLst/>
            </a:prstTxWarp>
          </a:bodyPr>
          <a:lstStyle>
            <a:lvl1pPr defTabSz="955731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48" tIns="47774" rIns="95548" bIns="47774" numCol="1" anchor="t" anchorCtr="0" compatLnSpc="1">
            <a:prstTxWarp prst="textNoShape">
              <a:avLst/>
            </a:prstTxWarp>
          </a:bodyPr>
          <a:lstStyle>
            <a:lvl1pPr algn="r" defTabSz="955731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48" tIns="47774" rIns="95548" bIns="47774" numCol="1" anchor="b" anchorCtr="0" compatLnSpc="1">
            <a:prstTxWarp prst="textNoShape">
              <a:avLst/>
            </a:prstTxWarp>
          </a:bodyPr>
          <a:lstStyle>
            <a:lvl1pPr defTabSz="955731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48" tIns="47774" rIns="95548" bIns="47774" numCol="1" anchor="b" anchorCtr="0" compatLnSpc="1">
            <a:prstTxWarp prst="textNoShape">
              <a:avLst/>
            </a:prstTxWarp>
          </a:bodyPr>
          <a:lstStyle>
            <a:lvl1pPr algn="r" defTabSz="955675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4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272C731-B535-457C-ADAD-7C6C71BB77CB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397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48" tIns="47774" rIns="95548" bIns="47774" numCol="1" anchor="t" anchorCtr="0" compatLnSpc="1">
            <a:prstTxWarp prst="textNoShape">
              <a:avLst/>
            </a:prstTxWarp>
          </a:bodyPr>
          <a:lstStyle>
            <a:lvl1pPr defTabSz="955731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48" tIns="47774" rIns="95548" bIns="47774" numCol="1" anchor="t" anchorCtr="0" compatLnSpc="1">
            <a:prstTxWarp prst="textNoShape">
              <a:avLst/>
            </a:prstTxWarp>
          </a:bodyPr>
          <a:lstStyle>
            <a:lvl1pPr algn="r" defTabSz="955731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4925" y="744538"/>
            <a:ext cx="67294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48" tIns="47774" rIns="95548" bIns="477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48" tIns="47774" rIns="95548" bIns="47774" numCol="1" anchor="b" anchorCtr="0" compatLnSpc="1">
            <a:prstTxWarp prst="textNoShape">
              <a:avLst/>
            </a:prstTxWarp>
          </a:bodyPr>
          <a:lstStyle>
            <a:lvl1pPr defTabSz="955731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48" tIns="47774" rIns="95548" bIns="47774" numCol="1" anchor="b" anchorCtr="0" compatLnSpc="1">
            <a:prstTxWarp prst="textNoShape">
              <a:avLst/>
            </a:prstTxWarp>
          </a:bodyPr>
          <a:lstStyle>
            <a:lvl1pPr algn="r" defTabSz="955675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4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D3B8E32-7235-4F1C-9120-B5A01B3DA99C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34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68CB8A4-B99B-4327-A05C-B02F73856762}" type="slidenum">
              <a:rPr lang="fr-FR" altLang="es-ES" sz="1400"/>
              <a:pPr>
                <a:spcBef>
                  <a:spcPct val="0"/>
                </a:spcBef>
              </a:pPr>
              <a:t>1</a:t>
            </a:fld>
            <a:endParaRPr lang="fr-FR" altLang="es-ES" sz="14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925" y="744538"/>
            <a:ext cx="6729413" cy="3722687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6944145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273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07901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04235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41928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0707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821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2560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813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96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9051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59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845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1774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3B8E32-7235-4F1C-9120-B5A01B3DA99C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623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50579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92945"/>
            <a:ext cx="2057400" cy="421949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92945"/>
            <a:ext cx="6019800" cy="421949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B0D2-4D7D-42CD-9BE9-64BFDC782FD8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8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563969"/>
            <a:ext cx="8229600" cy="421949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F3A81-BF8A-4F71-A1A7-22507F47ACB0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1327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4" y="592945"/>
            <a:ext cx="8207375" cy="74344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474544"/>
            <a:ext cx="4038600" cy="333789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474544"/>
            <a:ext cx="4038600" cy="16121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199105"/>
            <a:ext cx="4038600" cy="1613337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C13AA-3696-48BB-97FF-61D6A2BCA5F2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0046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769941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250089"/>
            <a:ext cx="7772400" cy="10045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43701"/>
            <a:ext cx="7772400" cy="11063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953C1-F489-4F3A-9716-2968B5898CA4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6742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3" y="734822"/>
            <a:ext cx="8207375" cy="74344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46087" y="1458013"/>
            <a:ext cx="4038600" cy="33378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37087" y="1458013"/>
            <a:ext cx="4038600" cy="33378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D3503-55FF-45B9-9478-9FEEBE6C79CC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231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8191" y="596331"/>
            <a:ext cx="8229600" cy="842963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28191" y="1525932"/>
            <a:ext cx="4040188" cy="4718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8191" y="1997756"/>
            <a:ext cx="4040188" cy="2914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716017" y="1525932"/>
            <a:ext cx="4041775" cy="4718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6017" y="1997756"/>
            <a:ext cx="4041775" cy="2914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565A1-A5A3-44CF-B3DD-ED705996ADC0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87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3" y="617075"/>
            <a:ext cx="8207375" cy="74344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2D71B-0239-442F-9009-4E04B4C08EEB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979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32778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8047" y="572512"/>
            <a:ext cx="3008313" cy="8570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635896" y="572512"/>
            <a:ext cx="5111750" cy="43166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18047" y="1429524"/>
            <a:ext cx="3008313" cy="34596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58F35-E942-4138-B0CB-A89ECA99559F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0089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250089"/>
            <a:ext cx="7772400" cy="10045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43701"/>
            <a:ext cx="7772400" cy="11063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953C1-F489-4F3A-9716-2968B5898CA4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2419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853992"/>
            <a:ext cx="5486400" cy="41796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765471"/>
            <a:ext cx="5486400" cy="3034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271961"/>
            <a:ext cx="5486400" cy="5935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ED5FE-FF5D-4C24-83E1-57BEDB8D1BC8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7434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9426" y="665619"/>
            <a:ext cx="8207375" cy="74344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79425" y="1474544"/>
            <a:ext cx="8229600" cy="333789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119236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92945"/>
            <a:ext cx="2057400" cy="421949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92945"/>
            <a:ext cx="6019800" cy="421949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B0D2-4D7D-42CD-9BE9-64BFDC782FD8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2446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563969"/>
            <a:ext cx="8229600" cy="421949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F3A81-BF8A-4F71-A1A7-22507F47ACB0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027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4" y="592945"/>
            <a:ext cx="8207375" cy="74344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474544"/>
            <a:ext cx="4038600" cy="333789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474544"/>
            <a:ext cx="4038600" cy="16121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199105"/>
            <a:ext cx="4038600" cy="1613337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C13AA-3696-48BB-97FF-61D6A2BCA5F2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3847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7699416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250089"/>
            <a:ext cx="7772400" cy="10045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43701"/>
            <a:ext cx="7772400" cy="11063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953C1-F489-4F3A-9716-2968B5898CA4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67429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3" y="734822"/>
            <a:ext cx="8207375" cy="74344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46087" y="1458013"/>
            <a:ext cx="4038600" cy="33378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37087" y="1458013"/>
            <a:ext cx="4038600" cy="33378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D3503-55FF-45B9-9478-9FEEBE6C79CC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2319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8191" y="596331"/>
            <a:ext cx="8229600" cy="842963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28191" y="1525932"/>
            <a:ext cx="4040188" cy="4718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8191" y="1997756"/>
            <a:ext cx="4040188" cy="2914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716017" y="1525932"/>
            <a:ext cx="4041775" cy="4718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6017" y="1997756"/>
            <a:ext cx="4041775" cy="2914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565A1-A5A3-44CF-B3DD-ED705996ADC0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8737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3" y="617075"/>
            <a:ext cx="8207375" cy="74344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2D71B-0239-442F-9009-4E04B4C08EEB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979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3" y="734822"/>
            <a:ext cx="8207375" cy="74344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46087" y="1458013"/>
            <a:ext cx="4038600" cy="33378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37087" y="1458013"/>
            <a:ext cx="4038600" cy="333789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D3503-55FF-45B9-9478-9FEEBE6C79CC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59309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32778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8047" y="572512"/>
            <a:ext cx="3008313" cy="8570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635896" y="572512"/>
            <a:ext cx="5111750" cy="43166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18047" y="1429524"/>
            <a:ext cx="3008313" cy="34596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58F35-E942-4138-B0CB-A89ECA99559F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00895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853992"/>
            <a:ext cx="5486400" cy="41796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765471"/>
            <a:ext cx="5486400" cy="3034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271961"/>
            <a:ext cx="5486400" cy="5935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ED5FE-FF5D-4C24-83E1-57BEDB8D1BC8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74340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9426" y="665619"/>
            <a:ext cx="8207375" cy="74344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79425" y="1474544"/>
            <a:ext cx="8229600" cy="333789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119236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92945"/>
            <a:ext cx="2057400" cy="421949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92945"/>
            <a:ext cx="6019800" cy="421949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B0D2-4D7D-42CD-9BE9-64BFDC782FD8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2446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563969"/>
            <a:ext cx="8229600" cy="421949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F3A81-BF8A-4F71-A1A7-22507F47ACB0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0274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4" y="592945"/>
            <a:ext cx="8207375" cy="74344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474544"/>
            <a:ext cx="4038600" cy="333789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474544"/>
            <a:ext cx="4038600" cy="16121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199105"/>
            <a:ext cx="4038600" cy="1613337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C13AA-3696-48BB-97FF-61D6A2BCA5F2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384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8191" y="596331"/>
            <a:ext cx="8229600" cy="842963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28191" y="1525932"/>
            <a:ext cx="4040188" cy="4718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8191" y="1997756"/>
            <a:ext cx="4040188" cy="2914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716017" y="1525932"/>
            <a:ext cx="4041775" cy="4718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6017" y="1997756"/>
            <a:ext cx="4041775" cy="29140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565A1-A5A3-44CF-B3DD-ED705996ADC0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869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13" y="617075"/>
            <a:ext cx="8207375" cy="74344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2D71B-0239-442F-9009-4E04B4C08EEB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12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253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8047" y="572512"/>
            <a:ext cx="3008313" cy="8570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635896" y="572512"/>
            <a:ext cx="5111750" cy="43166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18047" y="1429524"/>
            <a:ext cx="3008313" cy="34596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58F35-E942-4138-B0CB-A89ECA99559F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56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853992"/>
            <a:ext cx="5486400" cy="41796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765471"/>
            <a:ext cx="5486400" cy="3034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271961"/>
            <a:ext cx="5486400" cy="5935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1" y="4889182"/>
            <a:ext cx="587375" cy="202546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ED5FE-FF5D-4C24-83E1-57BEDB8D1BC8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408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9426" y="665619"/>
            <a:ext cx="8207375" cy="74344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79425" y="1474544"/>
            <a:ext cx="8229600" cy="333789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00500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79426" y="551633"/>
            <a:ext cx="8207375" cy="743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9BE2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Title Futura Hevy 32 pt</a:t>
            </a:r>
          </a:p>
        </p:txBody>
      </p:sp>
      <p:sp>
        <p:nvSpPr>
          <p:cNvPr id="1028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360558"/>
            <a:ext cx="8229600" cy="3337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Text in Trebuchet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>
              <a:lumMod val="50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Font typeface="Wingdings" panose="05000000000000000000" pitchFamily="2" charset="2"/>
        <a:buChar char="§"/>
        <a:defRPr sz="25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Char char="•"/>
        <a:defRPr sz="24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Font typeface="Verdana" panose="020B0604030504040204" pitchFamily="34" charset="0"/>
        <a:buChar char="–"/>
        <a:defRPr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Font typeface="Verdana" panose="020B0604030504040204" pitchFamily="34" charset="0"/>
        <a:buChar char="."/>
        <a:defRPr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Font typeface="Verdana" panose="020B0604030504040204" pitchFamily="34" charset="0"/>
        <a:buChar char="­"/>
        <a:defRPr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Font typeface="Verdana" pitchFamily="34" charset="0"/>
        <a:buChar char="­"/>
        <a:defRPr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Font typeface="Verdana" pitchFamily="34" charset="0"/>
        <a:buChar char="­"/>
        <a:defRPr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Font typeface="Verdana" pitchFamily="34" charset="0"/>
        <a:buChar char="­"/>
        <a:defRPr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Font typeface="Verdana" pitchFamily="34" charset="0"/>
        <a:buChar char="­"/>
        <a:defRPr>
          <a:solidFill>
            <a:srgbClr val="000000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79426" y="551633"/>
            <a:ext cx="8207375" cy="743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9BE2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Title Futura Hevy 32 pt</a:t>
            </a:r>
          </a:p>
        </p:txBody>
      </p:sp>
      <p:sp>
        <p:nvSpPr>
          <p:cNvPr id="1028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360558"/>
            <a:ext cx="8229600" cy="3337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Text in Trebuchet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987DB5EA-B008-401B-B7E3-90B97A6D0E9B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5" y="-175305"/>
            <a:ext cx="1722985" cy="714909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C21F55B-8793-44F9-A8F5-B33BB8B588CF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5" y="75383"/>
            <a:ext cx="1722985" cy="42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5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>
              <a:lumMod val="50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Font typeface="Wingdings" panose="05000000000000000000" pitchFamily="2" charset="2"/>
        <a:buChar char="§"/>
        <a:defRPr sz="25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Char char="•"/>
        <a:defRPr sz="24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Font typeface="Verdana" panose="020B0604030504040204" pitchFamily="34" charset="0"/>
        <a:buChar char="–"/>
        <a:defRPr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Font typeface="Verdana" panose="020B0604030504040204" pitchFamily="34" charset="0"/>
        <a:buChar char="."/>
        <a:defRPr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Font typeface="Verdana" panose="020B0604030504040204" pitchFamily="34" charset="0"/>
        <a:buChar char="­"/>
        <a:defRPr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Font typeface="Verdana" pitchFamily="34" charset="0"/>
        <a:buChar char="­"/>
        <a:defRPr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Font typeface="Verdana" pitchFamily="34" charset="0"/>
        <a:buChar char="­"/>
        <a:defRPr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Font typeface="Verdana" pitchFamily="34" charset="0"/>
        <a:buChar char="­"/>
        <a:defRPr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Font typeface="Verdana" pitchFamily="34" charset="0"/>
        <a:buChar char="­"/>
        <a:defRPr>
          <a:solidFill>
            <a:srgbClr val="000000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79426" y="551633"/>
            <a:ext cx="8207375" cy="743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9BE2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Title Futura Hevy 32 pt</a:t>
            </a:r>
          </a:p>
        </p:txBody>
      </p:sp>
      <p:sp>
        <p:nvSpPr>
          <p:cNvPr id="1028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360558"/>
            <a:ext cx="8229600" cy="3337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Text in Trebuchet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987DB5EA-B008-401B-B7E3-90B97A6D0E9B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5" y="-175305"/>
            <a:ext cx="1722985" cy="714909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C21F55B-8793-44F9-A8F5-B33BB8B588CF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5" y="75383"/>
            <a:ext cx="1722985" cy="42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5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>
              <a:lumMod val="50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CC6600"/>
          </a:solidFill>
          <a:latin typeface="Futura-Heavy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Font typeface="Wingdings" panose="05000000000000000000" pitchFamily="2" charset="2"/>
        <a:buChar char="§"/>
        <a:defRPr sz="25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Char char="•"/>
        <a:defRPr sz="24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Font typeface="Verdana" panose="020B0604030504040204" pitchFamily="34" charset="0"/>
        <a:buChar char="–"/>
        <a:defRPr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Font typeface="Verdana" panose="020B0604030504040204" pitchFamily="34" charset="0"/>
        <a:buChar char="."/>
        <a:defRPr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CC00"/>
        </a:buClr>
        <a:buFont typeface="Verdana" panose="020B0604030504040204" pitchFamily="34" charset="0"/>
        <a:buChar char="­"/>
        <a:defRPr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Font typeface="Verdana" pitchFamily="34" charset="0"/>
        <a:buChar char="­"/>
        <a:defRPr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Font typeface="Verdana" pitchFamily="34" charset="0"/>
        <a:buChar char="­"/>
        <a:defRPr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Font typeface="Verdana" pitchFamily="34" charset="0"/>
        <a:buChar char="­"/>
        <a:defRPr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CC00"/>
        </a:buClr>
        <a:buFont typeface="Verdana" pitchFamily="34" charset="0"/>
        <a:buChar char="­"/>
        <a:defRPr>
          <a:solidFill>
            <a:srgbClr val="000000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google.es/url?sa=i&amp;rct=j&amp;q=&amp;esrc=s&amp;source=images&amp;cd=&amp;cad=rja&amp;uact=8&amp;ved=0ahUKEwiWtNym_aXNAhXEDxoKHTb6ABsQjRwIBw&amp;url=https://iesocial.wikispaces.com/Canvas+del+modelo+de+negocios&amp;bvm=bv.124272578,d.d24&amp;psig=AFQjCNE5tFdoHwiEQbX9cmF1uOIICubNfA&amp;ust=146594082148580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3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8534401" y="5729287"/>
            <a:ext cx="587375" cy="274638"/>
          </a:xfrm>
          <a:prstGeom prst="rect">
            <a:avLst/>
          </a:prstGeom>
          <a:noFill/>
        </p:spPr>
        <p:txBody>
          <a:bodyPr/>
          <a:lstStyle>
            <a:lvl1pPr>
              <a:spcBef>
                <a:spcPct val="20000"/>
              </a:spcBef>
              <a:buClr>
                <a:srgbClr val="99CC00"/>
              </a:buClr>
              <a:buFont typeface="Wingdings" panose="05000000000000000000" pitchFamily="2" charset="2"/>
              <a:buChar char="§"/>
              <a:defRPr sz="2500">
                <a:solidFill>
                  <a:srgbClr val="00000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CC00"/>
              </a:buClr>
              <a:buChar char="•"/>
              <a:defRPr sz="2400">
                <a:solidFill>
                  <a:srgbClr val="00000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9CC00"/>
              </a:buClr>
              <a:buFont typeface="Verdana" panose="020B0604030504040204" pitchFamily="34" charset="0"/>
              <a:buChar char="–"/>
              <a:defRPr sz="2000">
                <a:solidFill>
                  <a:srgbClr val="00000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CC00"/>
              </a:buClr>
              <a:buFont typeface="Verdana" panose="020B0604030504040204" pitchFamily="34" charset="0"/>
              <a:buChar char="."/>
              <a:defRPr>
                <a:solidFill>
                  <a:srgbClr val="00000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9CC00"/>
              </a:buClr>
              <a:buFont typeface="Verdana" panose="020B0604030504040204" pitchFamily="34" charset="0"/>
              <a:buChar char="­"/>
              <a:defRPr>
                <a:solidFill>
                  <a:srgbClr val="00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­"/>
              <a:defRPr>
                <a:solidFill>
                  <a:srgbClr val="00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­"/>
              <a:defRPr>
                <a:solidFill>
                  <a:srgbClr val="00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­"/>
              <a:defRPr>
                <a:solidFill>
                  <a:srgbClr val="00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­"/>
              <a:defRPr>
                <a:solidFill>
                  <a:srgbClr val="00000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19D4761-07B4-40FC-872D-87744F0D306B}" type="slidenum">
              <a:rPr lang="fr-FR" altLang="es-ES" sz="120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fr-FR" altLang="es-ES" sz="1200">
              <a:solidFill>
                <a:schemeClr val="bg1"/>
              </a:solidFill>
            </a:endParaRPr>
          </a:p>
        </p:txBody>
      </p:sp>
      <p:sp>
        <p:nvSpPr>
          <p:cNvPr id="6" name="Google Shape;66;p1">
            <a:extLst>
              <a:ext uri="{FF2B5EF4-FFF2-40B4-BE49-F238E27FC236}">
                <a16:creationId xmlns:a16="http://schemas.microsoft.com/office/drawing/2014/main" id="{2E6CC6E1-2F43-461B-9516-0D1C9BF09CFC}"/>
              </a:ext>
            </a:extLst>
          </p:cNvPr>
          <p:cNvSpPr txBox="1"/>
          <p:nvPr/>
        </p:nvSpPr>
        <p:spPr>
          <a:xfrm>
            <a:off x="246691" y="1395255"/>
            <a:ext cx="8465766" cy="1305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s-ES" sz="4800" b="1" kern="0" dirty="0">
                <a:solidFill>
                  <a:srgbClr val="006CB5"/>
                </a:solidFill>
                <a:latin typeface="Futura LT Pro Book" panose="020B0802020204020204" pitchFamily="34" charset="0"/>
              </a:rPr>
              <a:t>EL ANÁLISIS ECONÓMICO </a:t>
            </a:r>
          </a:p>
          <a:p>
            <a:r>
              <a:rPr lang="es-ES" sz="2800" b="1" kern="0" dirty="0">
                <a:solidFill>
                  <a:srgbClr val="006CB5"/>
                </a:solidFill>
                <a:latin typeface="Futura LT Pro Book" panose="020B0802020204020204" pitchFamily="34" charset="0"/>
              </a:rPr>
              <a:t>FINANCIERO PARA EL EMPRENDIMIENTO</a:t>
            </a:r>
          </a:p>
          <a:p>
            <a:endParaRPr lang="es-PE" sz="5400" b="1" dirty="0">
              <a:solidFill>
                <a:srgbClr val="006CB5"/>
              </a:solidFill>
              <a:latin typeface="Futura LT Pro Book" panose="020B0802020204020204" pitchFamily="34" charset="0"/>
            </a:endParaRP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B61A7CA1-5042-4BDC-A9F0-1ED9F9929F86}"/>
              </a:ext>
            </a:extLst>
          </p:cNvPr>
          <p:cNvGrpSpPr/>
          <p:nvPr/>
        </p:nvGrpSpPr>
        <p:grpSpPr>
          <a:xfrm>
            <a:off x="467248" y="2656916"/>
            <a:ext cx="2880616" cy="853192"/>
            <a:chOff x="969854" y="2906521"/>
            <a:chExt cx="2251614" cy="853192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3B533E32-C7EF-4EDE-8331-8A58AB654965}"/>
                </a:ext>
              </a:extLst>
            </p:cNvPr>
            <p:cNvSpPr/>
            <p:nvPr/>
          </p:nvSpPr>
          <p:spPr>
            <a:xfrm>
              <a:off x="969854" y="2906521"/>
              <a:ext cx="1804660" cy="585930"/>
            </a:xfrm>
            <a:prstGeom prst="rect">
              <a:avLst/>
            </a:prstGeom>
            <a:solidFill>
              <a:srgbClr val="53AD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2400"/>
            </a:p>
          </p:txBody>
        </p:sp>
        <p:sp>
          <p:nvSpPr>
            <p:cNvPr id="11" name="Google Shape;67;p1">
              <a:extLst>
                <a:ext uri="{FF2B5EF4-FFF2-40B4-BE49-F238E27FC236}">
                  <a16:creationId xmlns:a16="http://schemas.microsoft.com/office/drawing/2014/main" id="{D868FC43-07FF-43F6-A293-1F8ABCB0A722}"/>
                </a:ext>
              </a:extLst>
            </p:cNvPr>
            <p:cNvSpPr txBox="1"/>
            <p:nvPr/>
          </p:nvSpPr>
          <p:spPr>
            <a:xfrm>
              <a:off x="969854" y="2928757"/>
              <a:ext cx="2251614" cy="8309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s-ES" sz="2400" dirty="0">
                  <a:solidFill>
                    <a:schemeClr val="bg1"/>
                  </a:solidFill>
                  <a:latin typeface="Lato"/>
                  <a:ea typeface="Lato"/>
                  <a:cs typeface="Lato"/>
                  <a:sym typeface="Lato"/>
                </a:rPr>
                <a:t>Sesión #19 - 20</a:t>
              </a:r>
              <a:endParaRPr sz="24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12" name="Google Shape;11;p34">
            <a:extLst>
              <a:ext uri="{FF2B5EF4-FFF2-40B4-BE49-F238E27FC236}">
                <a16:creationId xmlns:a16="http://schemas.microsoft.com/office/drawing/2014/main" id="{8F660850-C938-4A10-834D-8037D341693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9117" y="4095844"/>
            <a:ext cx="2251614" cy="7568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2;p34">
            <a:extLst>
              <a:ext uri="{FF2B5EF4-FFF2-40B4-BE49-F238E27FC236}">
                <a16:creationId xmlns:a16="http://schemas.microsoft.com/office/drawing/2014/main" id="{E879F94F-D937-4400-8308-1374604EFBE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29370" t="28761" r="26066" b="25143"/>
          <a:stretch/>
        </p:blipFill>
        <p:spPr>
          <a:xfrm>
            <a:off x="3437194" y="3953597"/>
            <a:ext cx="1746421" cy="10159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3;p34">
            <a:extLst>
              <a:ext uri="{FF2B5EF4-FFF2-40B4-BE49-F238E27FC236}">
                <a16:creationId xmlns:a16="http://schemas.microsoft.com/office/drawing/2014/main" id="{C5CC7E94-D280-4DF7-81EA-E6D82CEC3226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l="12941" t="38600" r="17257" b="28608"/>
          <a:stretch/>
        </p:blipFill>
        <p:spPr>
          <a:xfrm>
            <a:off x="5760113" y="4026656"/>
            <a:ext cx="3292129" cy="86984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1A9CDD12-0187-4E80-9F22-0B5A972C25F7}"/>
              </a:ext>
            </a:extLst>
          </p:cNvPr>
          <p:cNvSpPr txBox="1"/>
          <p:nvPr/>
        </p:nvSpPr>
        <p:spPr>
          <a:xfrm>
            <a:off x="558916" y="3758169"/>
            <a:ext cx="1621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i="1" dirty="0">
                <a:solidFill>
                  <a:schemeClr val="tx2">
                    <a:lumMod val="75000"/>
                  </a:schemeClr>
                </a:solidFill>
                <a:latin typeface="Lato Hairline" panose="020F0502020204030203" pitchFamily="34" charset="0"/>
                <a:ea typeface="Lato Hairline" panose="020F0502020204030203" pitchFamily="34" charset="0"/>
                <a:cs typeface="Lato Hairline" panose="020F0502020204030203" pitchFamily="34" charset="0"/>
              </a:rPr>
              <a:t>Organizan: 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EB56F55-CFA4-4D28-A372-BC47AD1764C4}"/>
              </a:ext>
            </a:extLst>
          </p:cNvPr>
          <p:cNvSpPr txBox="1"/>
          <p:nvPr/>
        </p:nvSpPr>
        <p:spPr>
          <a:xfrm>
            <a:off x="5951409" y="3758169"/>
            <a:ext cx="1621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i="1" dirty="0">
                <a:solidFill>
                  <a:schemeClr val="tx2">
                    <a:lumMod val="75000"/>
                  </a:schemeClr>
                </a:solidFill>
                <a:latin typeface="Lato Hairline" panose="020F0502020204030203" pitchFamily="34" charset="0"/>
                <a:ea typeface="Lato Hairline" panose="020F0502020204030203" pitchFamily="34" charset="0"/>
                <a:cs typeface="Lato Hairline" panose="020F0502020204030203" pitchFamily="34" charset="0"/>
              </a:rPr>
              <a:t>Financia: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xfrm>
            <a:off x="446087" y="1458013"/>
            <a:ext cx="4038600" cy="2367018"/>
          </a:xfrm>
          <a:ln w="28575">
            <a:solidFill>
              <a:srgbClr val="0093D6"/>
            </a:solidFill>
          </a:ln>
        </p:spPr>
        <p:txBody>
          <a:bodyPr/>
          <a:lstStyle/>
          <a:p>
            <a:pPr>
              <a:buClrTx/>
            </a:pPr>
            <a:r>
              <a:rPr lang="es-ES" sz="1400" dirty="0">
                <a:latin typeface="Lato Medium"/>
              </a:rPr>
              <a:t>¿Cuanto dinero necesito para poner en marcha mi negocio?</a:t>
            </a:r>
          </a:p>
          <a:p>
            <a:pPr>
              <a:buClrTx/>
            </a:pPr>
            <a:r>
              <a:rPr lang="es-ES" sz="1400" dirty="0">
                <a:latin typeface="Lato Medium"/>
              </a:rPr>
              <a:t>¿Cómo voy a pagar este dinero que me hace falta?</a:t>
            </a:r>
            <a:endParaRPr lang="es-ES" sz="1400" dirty="0">
              <a:solidFill>
                <a:srgbClr val="4372A5"/>
              </a:solidFill>
              <a:latin typeface="Lato Medium"/>
            </a:endParaRPr>
          </a:p>
          <a:p>
            <a:pPr lvl="2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¿Cuánto dinero tengo yo para aportar?</a:t>
            </a:r>
          </a:p>
          <a:p>
            <a:pPr lvl="2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¿Cuánto dinero puedo pedir prestado?</a:t>
            </a:r>
          </a:p>
          <a:p>
            <a:pPr lvl="2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¿A quien puedo pedir prestado este dinero?</a:t>
            </a:r>
          </a:p>
          <a:p>
            <a:pPr marL="0" indent="0">
              <a:buClr>
                <a:srgbClr val="000000"/>
              </a:buClr>
              <a:buNone/>
            </a:pPr>
            <a:endParaRPr lang="es-ES" sz="1400" dirty="0">
              <a:solidFill>
                <a:srgbClr val="4372A5"/>
              </a:solidFill>
              <a:latin typeface="Lato Medium"/>
            </a:endParaRPr>
          </a:p>
          <a:p>
            <a:pPr marL="0" indent="0">
              <a:buClr>
                <a:srgbClr val="000000"/>
              </a:buClr>
              <a:buNone/>
            </a:pPr>
            <a:endParaRPr lang="es-PE" sz="1400" dirty="0">
              <a:latin typeface="Lato Medium"/>
            </a:endParaRPr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>
          <a:xfrm>
            <a:off x="4637087" y="1458012"/>
            <a:ext cx="4038600" cy="1092271"/>
          </a:xfrm>
          <a:ln w="28575">
            <a:solidFill>
              <a:srgbClr val="0093D6"/>
            </a:solidFill>
          </a:ln>
        </p:spPr>
        <p:txBody>
          <a:bodyPr/>
          <a:lstStyle/>
          <a:p>
            <a:pPr>
              <a:buClrTx/>
            </a:pPr>
            <a:r>
              <a:rPr lang="es-ES" sz="1400" dirty="0">
                <a:latin typeface="Lato Medium"/>
              </a:rPr>
              <a:t>Fondos Propios </a:t>
            </a:r>
          </a:p>
          <a:p>
            <a:pPr>
              <a:buClr>
                <a:srgbClr val="4372A5"/>
              </a:buClr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(Ahorros, Capitalización Desempleo 	</a:t>
            </a:r>
          </a:p>
          <a:p>
            <a:pPr marL="0" indent="0">
              <a:buClr>
                <a:srgbClr val="4372A5"/>
              </a:buClr>
              <a:buNone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         Subvenciones efectivas).</a:t>
            </a:r>
          </a:p>
          <a:p>
            <a:pPr marL="0" indent="0">
              <a:buNone/>
            </a:pPr>
            <a:endParaRPr lang="es-PE" dirty="0"/>
          </a:p>
        </p:txBody>
      </p:sp>
      <p:sp>
        <p:nvSpPr>
          <p:cNvPr id="8" name="Marcador de contenido 6"/>
          <p:cNvSpPr txBox="1">
            <a:spLocks/>
          </p:cNvSpPr>
          <p:nvPr/>
        </p:nvSpPr>
        <p:spPr bwMode="auto">
          <a:xfrm>
            <a:off x="4637087" y="2816918"/>
            <a:ext cx="4038600" cy="1008113"/>
          </a:xfrm>
          <a:prstGeom prst="rect">
            <a:avLst/>
          </a:prstGeom>
          <a:noFill/>
          <a:ln w="28575">
            <a:solidFill>
              <a:srgbClr val="0093D6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anose="05000000000000000000" pitchFamily="2" charset="2"/>
              <a:buChar char="§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Char char="•"/>
              <a:defRPr sz="2400">
                <a:solidFill>
                  <a:srgbClr val="00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–"/>
              <a:defRPr sz="2000"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."/>
              <a:defRPr sz="1800"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9pPr>
          </a:lstStyle>
          <a:p>
            <a:pPr indent="-285750">
              <a:buClrTx/>
            </a:pPr>
            <a:r>
              <a:rPr lang="es-ES" sz="1600" dirty="0">
                <a:latin typeface="Lato Medium"/>
              </a:rPr>
              <a:t>Fondos Ajenos	</a:t>
            </a:r>
          </a:p>
          <a:p>
            <a:pPr indent="-285750">
              <a:buClrTx/>
            </a:pPr>
            <a:r>
              <a:rPr lang="es-ES" sz="1600" dirty="0">
                <a:solidFill>
                  <a:srgbClr val="4372A5"/>
                </a:solidFill>
                <a:latin typeface="Lato Medium"/>
              </a:rPr>
              <a:t>(Bancos, Crowdfunding).</a:t>
            </a:r>
          </a:p>
          <a:p>
            <a:pPr marL="57150" indent="0">
              <a:buClrTx/>
              <a:buFont typeface="Wingdings" panose="05000000000000000000" pitchFamily="2" charset="2"/>
              <a:buNone/>
            </a:pPr>
            <a:endParaRPr lang="es-PE" kern="0" dirty="0"/>
          </a:p>
        </p:txBody>
      </p:sp>
      <p:sp>
        <p:nvSpPr>
          <p:cNvPr id="9" name="Marcador de contenido 6"/>
          <p:cNvSpPr txBox="1">
            <a:spLocks/>
          </p:cNvSpPr>
          <p:nvPr/>
        </p:nvSpPr>
        <p:spPr bwMode="auto">
          <a:xfrm>
            <a:off x="1572939" y="4091666"/>
            <a:ext cx="5998121" cy="741477"/>
          </a:xfrm>
          <a:prstGeom prst="rect">
            <a:avLst/>
          </a:prstGeom>
          <a:noFill/>
          <a:ln w="28575">
            <a:solidFill>
              <a:srgbClr val="0093D6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anose="05000000000000000000" pitchFamily="2" charset="2"/>
              <a:buChar char="§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Char char="•"/>
              <a:defRPr sz="2400">
                <a:solidFill>
                  <a:srgbClr val="00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–"/>
              <a:defRPr sz="2000"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."/>
              <a:defRPr sz="1800"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" sz="1600" b="1" dirty="0">
                <a:latin typeface="Lato Medium"/>
              </a:rPr>
              <a:t>Lo ideal sería poder aportar con fondos propios el 20% de la inversión</a:t>
            </a:r>
            <a:endParaRPr lang="es-PE" sz="1600" kern="0" dirty="0">
              <a:latin typeface="Lato Medium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EC0A5AE-D0DE-4247-9E42-BD1F8228F638}"/>
              </a:ext>
            </a:extLst>
          </p:cNvPr>
          <p:cNvSpPr txBox="1"/>
          <p:nvPr/>
        </p:nvSpPr>
        <p:spPr>
          <a:xfrm>
            <a:off x="281479" y="503952"/>
            <a:ext cx="8362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s-PE" sz="3200" dirty="0">
                <a:solidFill>
                  <a:srgbClr val="53AD32"/>
                </a:solidFill>
                <a:latin typeface="Futura LT Pro Book" panose="020B0802020204020204" pitchFamily="34" charset="0"/>
              </a:rPr>
              <a:t>PLAN DE FINANCIACIÓN</a:t>
            </a:r>
            <a:endParaRPr lang="ca-ES" altLang="ca-ES" sz="3200" dirty="0">
              <a:solidFill>
                <a:srgbClr val="53AD32"/>
              </a:solidFill>
              <a:latin typeface="Futura LT Pro Book" panose="020B0802020204020204" pitchFamily="34" charset="0"/>
            </a:endParaRPr>
          </a:p>
        </p:txBody>
      </p:sp>
      <p:cxnSp>
        <p:nvCxnSpPr>
          <p:cNvPr id="11" name="Straight Connector 12">
            <a:extLst>
              <a:ext uri="{FF2B5EF4-FFF2-40B4-BE49-F238E27FC236}">
                <a16:creationId xmlns:a16="http://schemas.microsoft.com/office/drawing/2014/main" id="{9B3EDE32-0F1B-48E9-A032-978836678F46}"/>
              </a:ext>
            </a:extLst>
          </p:cNvPr>
          <p:cNvCxnSpPr>
            <a:cxnSpLocks/>
          </p:cNvCxnSpPr>
          <p:nvPr/>
        </p:nvCxnSpPr>
        <p:spPr>
          <a:xfrm flipV="1">
            <a:off x="0" y="1175436"/>
            <a:ext cx="9144000" cy="1"/>
          </a:xfrm>
          <a:prstGeom prst="line">
            <a:avLst/>
          </a:prstGeom>
          <a:ln w="25400">
            <a:solidFill>
              <a:srgbClr val="52AE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079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1"/>
          <p:cNvSpPr txBox="1">
            <a:spLocks/>
          </p:cNvSpPr>
          <p:nvPr/>
        </p:nvSpPr>
        <p:spPr bwMode="auto">
          <a:xfrm>
            <a:off x="611560" y="440655"/>
            <a:ext cx="7560840" cy="3870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anose="05000000000000000000" pitchFamily="2" charset="2"/>
              <a:buNone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None/>
              <a:defRPr sz="1800">
                <a:solidFill>
                  <a:srgbClr val="000000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None/>
              <a:defRPr sz="1600">
                <a:solidFill>
                  <a:srgbClr val="000000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9pPr>
          </a:lstStyle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s-ES" sz="1400" kern="0" dirty="0">
                <a:latin typeface="Lato Medium"/>
              </a:rPr>
              <a:t>Se organiza en función de su </a:t>
            </a:r>
            <a:r>
              <a:rPr lang="es-ES" sz="1400" b="1" kern="0" dirty="0">
                <a:latin typeface="Lato Medium"/>
              </a:rPr>
              <a:t>exigibilidad.</a:t>
            </a:r>
          </a:p>
          <a:p>
            <a:pPr marL="285750" indent="-285750" defTabSz="1017588">
              <a:buClrTx/>
              <a:buFont typeface="Wingdings" panose="05000000000000000000" pitchFamily="2" charset="2"/>
              <a:buChar char="§"/>
            </a:pPr>
            <a:r>
              <a:rPr lang="es-ES" sz="1400" b="1" kern="0" dirty="0">
                <a:latin typeface="Lato Medium"/>
              </a:rPr>
              <a:t>Fondos Propios  o Patrimonio NETO </a:t>
            </a:r>
            <a:r>
              <a:rPr lang="es-ES" sz="1400" kern="0" dirty="0">
                <a:latin typeface="Lato Medium"/>
              </a:rPr>
              <a:t>(Carácter NO-EXIGIBLE).</a:t>
            </a:r>
          </a:p>
          <a:p>
            <a:pPr marL="285750" indent="-285750" defTabSz="1017588">
              <a:buClrTx/>
              <a:buFont typeface="Wingdings" panose="05000000000000000000" pitchFamily="2" charset="2"/>
              <a:buChar char="§"/>
            </a:pPr>
            <a:r>
              <a:rPr lang="es-ES" sz="1400" b="1" kern="0" dirty="0">
                <a:latin typeface="Lato Medium"/>
              </a:rPr>
              <a:t>Pasivo no Corriente o Exigible a Largo Plazo </a:t>
            </a:r>
            <a:r>
              <a:rPr lang="es-ES" sz="1400" kern="0" dirty="0">
                <a:latin typeface="Lato Medium"/>
              </a:rPr>
              <a:t>(Deudas con entidades y otros acreedores con vencimiento a más de un año). </a:t>
            </a:r>
          </a:p>
          <a:p>
            <a:pPr marL="285750" indent="-285750" defTabSz="1017588">
              <a:buClrTx/>
              <a:buFont typeface="Wingdings" panose="05000000000000000000" pitchFamily="2" charset="2"/>
              <a:buChar char="§"/>
            </a:pPr>
            <a:r>
              <a:rPr lang="es-ES" sz="1400" b="1" kern="0" dirty="0">
                <a:latin typeface="Lato Medium"/>
              </a:rPr>
              <a:t>Pasivo Corriente o Exigible a corto plazo</a:t>
            </a:r>
            <a:r>
              <a:rPr lang="es-ES" sz="1400" kern="0" dirty="0">
                <a:latin typeface="Lato Medium"/>
              </a:rPr>
              <a:t> (Deudas con entidades financieras y otros acreedores con vencimiento a menos de un año).</a:t>
            </a:r>
          </a:p>
          <a:p>
            <a:pPr marL="742950" lvl="1" indent="-285750" defTabSz="1017588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kern="0" dirty="0">
                <a:solidFill>
                  <a:srgbClr val="4372A5"/>
                </a:solidFill>
                <a:latin typeface="Lato Medium"/>
              </a:rPr>
              <a:t>Las que tienen un coste financiero: entidades financieras.</a:t>
            </a:r>
          </a:p>
          <a:p>
            <a:pPr marL="742950" lvl="1" indent="-285750" defTabSz="1017588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kern="0" dirty="0">
                <a:solidFill>
                  <a:srgbClr val="4372A5"/>
                </a:solidFill>
                <a:latin typeface="Lato Medium"/>
              </a:rPr>
              <a:t>Las que no tienen coste financiero: proveedores, personal, administraciones públicas.</a:t>
            </a:r>
          </a:p>
        </p:txBody>
      </p:sp>
      <p:cxnSp>
        <p:nvCxnSpPr>
          <p:cNvPr id="4" name="Straight Connector 12">
            <a:extLst>
              <a:ext uri="{FF2B5EF4-FFF2-40B4-BE49-F238E27FC236}">
                <a16:creationId xmlns:a16="http://schemas.microsoft.com/office/drawing/2014/main" id="{48C16CAF-A49C-4508-9EAE-6E89D1EDE7F8}"/>
              </a:ext>
            </a:extLst>
          </p:cNvPr>
          <p:cNvCxnSpPr>
            <a:cxnSpLocks/>
          </p:cNvCxnSpPr>
          <p:nvPr/>
        </p:nvCxnSpPr>
        <p:spPr>
          <a:xfrm flipV="1">
            <a:off x="0" y="1451900"/>
            <a:ext cx="9144000" cy="1"/>
          </a:xfrm>
          <a:prstGeom prst="line">
            <a:avLst/>
          </a:prstGeom>
          <a:ln w="25400">
            <a:solidFill>
              <a:srgbClr val="006CB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3C26624A-8DFB-4ABC-9569-6B063EFC0A7E}"/>
              </a:ext>
            </a:extLst>
          </p:cNvPr>
          <p:cNvSpPr txBox="1"/>
          <p:nvPr/>
        </p:nvSpPr>
        <p:spPr>
          <a:xfrm>
            <a:off x="210540" y="746922"/>
            <a:ext cx="8362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s-ES" altLang="ca-ES" sz="3200" b="1" u="sng">
                <a:solidFill>
                  <a:srgbClr val="4372A5"/>
                </a:solidFill>
                <a:latin typeface="Lato Medium"/>
              </a:rPr>
              <a:t>PLAN DE FINANCIACIÓN: EL PASIVO</a:t>
            </a:r>
            <a:endParaRPr lang="ca-ES" altLang="ca-ES" sz="3200" b="1" u="sng" dirty="0">
              <a:solidFill>
                <a:srgbClr val="4372A5"/>
              </a:solidFill>
              <a:latin typeface="Lato Medium"/>
            </a:endParaRPr>
          </a:p>
        </p:txBody>
      </p:sp>
    </p:spTree>
    <p:extLst>
      <p:ext uri="{BB962C8B-B14F-4D97-AF65-F5344CB8AC3E}">
        <p14:creationId xmlns:p14="http://schemas.microsoft.com/office/powerpoint/2010/main" val="2055830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1"/>
          <p:cNvSpPr txBox="1">
            <a:spLocks/>
          </p:cNvSpPr>
          <p:nvPr/>
        </p:nvSpPr>
        <p:spPr bwMode="auto">
          <a:xfrm>
            <a:off x="791326" y="1457477"/>
            <a:ext cx="7560840" cy="1394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anose="05000000000000000000" pitchFamily="2" charset="2"/>
              <a:buNone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None/>
              <a:defRPr sz="1800">
                <a:solidFill>
                  <a:srgbClr val="000000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None/>
              <a:defRPr sz="1600">
                <a:solidFill>
                  <a:srgbClr val="000000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s-ES" sz="1400" dirty="0">
                <a:latin typeface="Lato Medium"/>
              </a:rPr>
              <a:t>El balance representa, contablemente, la </a:t>
            </a:r>
            <a:r>
              <a:rPr lang="es-ES" sz="1400" b="1" dirty="0">
                <a:latin typeface="Lato Medium"/>
              </a:rPr>
              <a:t>situación económica de un negocio en un momento determinado</a:t>
            </a:r>
            <a:r>
              <a:rPr lang="es-ES" sz="1400" dirty="0">
                <a:latin typeface="Lato Medium"/>
              </a:rPr>
              <a:t>, y en él deben de figurar, de forma ordenada:</a:t>
            </a:r>
          </a:p>
          <a:p>
            <a:pPr marL="285750" indent="-285750">
              <a:buClr>
                <a:srgbClr val="3FB512"/>
              </a:buClr>
              <a:buFont typeface="Wingdings" panose="05000000000000000000" pitchFamily="2" charset="2"/>
              <a:buChar char="§"/>
            </a:pPr>
            <a:r>
              <a:rPr lang="es-ES" sz="1400" b="1" dirty="0">
                <a:latin typeface="Lato Medium"/>
              </a:rPr>
              <a:t>Tanto los bienes y derechos</a:t>
            </a:r>
            <a:r>
              <a:rPr lang="es-ES" sz="1400" dirty="0">
                <a:latin typeface="Lato Medium"/>
              </a:rPr>
              <a:t>: elementos del activo, que se corresponde con la inversión.</a:t>
            </a:r>
          </a:p>
          <a:p>
            <a:pPr marL="285750" indent="-285750">
              <a:buClr>
                <a:srgbClr val="3FB512"/>
              </a:buClr>
              <a:buFont typeface="Wingdings" panose="05000000000000000000" pitchFamily="2" charset="2"/>
              <a:buChar char="§"/>
            </a:pPr>
            <a:r>
              <a:rPr lang="es-ES" sz="1400" b="1" dirty="0">
                <a:latin typeface="Lato Medium"/>
              </a:rPr>
              <a:t>Como el capital y las obligaciones: </a:t>
            </a:r>
            <a:r>
              <a:rPr lang="es-ES" sz="1400" dirty="0">
                <a:latin typeface="Lato Medium"/>
              </a:rPr>
              <a:t>elementos del pasivo, que se corresponde con la financiación</a:t>
            </a:r>
          </a:p>
        </p:txBody>
      </p:sp>
      <p:pic>
        <p:nvPicPr>
          <p:cNvPr id="7" name="Imagen 6" descr="C:\Users\ajbel\Pictures\plan economico financiero\MasasPatrimoniales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326" y="2925290"/>
            <a:ext cx="4212722" cy="213248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/>
          <p:cNvSpPr txBox="1"/>
          <p:nvPr/>
        </p:nvSpPr>
        <p:spPr>
          <a:xfrm>
            <a:off x="5868144" y="3576033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600" dirty="0">
                <a:latin typeface="Lato Medium"/>
              </a:rPr>
              <a:t>TOTAL ACTIVO</a:t>
            </a:r>
          </a:p>
          <a:p>
            <a:pPr algn="ctr"/>
            <a:r>
              <a:rPr lang="es-PE" sz="1600" dirty="0">
                <a:latin typeface="Lato Medium"/>
              </a:rPr>
              <a:t>=</a:t>
            </a:r>
          </a:p>
          <a:p>
            <a:pPr algn="ctr"/>
            <a:r>
              <a:rPr lang="es-PE" sz="1600" dirty="0">
                <a:latin typeface="Lato Medium"/>
              </a:rPr>
              <a:t>TOTAL PASIVO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451981B-0387-4BFB-B4BF-6EE9A881CF7B}"/>
              </a:ext>
            </a:extLst>
          </p:cNvPr>
          <p:cNvSpPr txBox="1"/>
          <p:nvPr/>
        </p:nvSpPr>
        <p:spPr>
          <a:xfrm>
            <a:off x="241569" y="512663"/>
            <a:ext cx="8362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s-ES" altLang="ca-ES" sz="3200" dirty="0">
                <a:solidFill>
                  <a:srgbClr val="53AD32"/>
                </a:solidFill>
                <a:latin typeface="Futura LT Pro Book" panose="020B0802020204020204" pitchFamily="34" charset="0"/>
              </a:rPr>
              <a:t>EL BALANCE DE SITUACIÓN </a:t>
            </a:r>
            <a:endParaRPr lang="ca-ES" altLang="ca-ES" sz="3200" dirty="0">
              <a:solidFill>
                <a:srgbClr val="53AD32"/>
              </a:solidFill>
              <a:latin typeface="Futura LT Pro Book" panose="020B0802020204020204" pitchFamily="34" charset="0"/>
            </a:endParaRPr>
          </a:p>
        </p:txBody>
      </p:sp>
      <p:cxnSp>
        <p:nvCxnSpPr>
          <p:cNvPr id="9" name="Straight Connector 12">
            <a:extLst>
              <a:ext uri="{FF2B5EF4-FFF2-40B4-BE49-F238E27FC236}">
                <a16:creationId xmlns:a16="http://schemas.microsoft.com/office/drawing/2014/main" id="{4AECB58F-BB77-440D-A51C-5CE9BCBDB413}"/>
              </a:ext>
            </a:extLst>
          </p:cNvPr>
          <p:cNvCxnSpPr>
            <a:cxnSpLocks/>
          </p:cNvCxnSpPr>
          <p:nvPr/>
        </p:nvCxnSpPr>
        <p:spPr>
          <a:xfrm flipV="1">
            <a:off x="0" y="1175436"/>
            <a:ext cx="9144000" cy="1"/>
          </a:xfrm>
          <a:prstGeom prst="line">
            <a:avLst/>
          </a:prstGeom>
          <a:ln w="25400">
            <a:solidFill>
              <a:srgbClr val="52AE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283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https://atochaemprende.wikispaces.com/file/view/aumento-ventas-online-virtual-web-estudio.jpg/576075451/aumento-ventas-online-virtual-web-estudi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511942"/>
            <a:ext cx="1630263" cy="1430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xfrm>
            <a:off x="446087" y="1626767"/>
            <a:ext cx="4038600" cy="2006978"/>
          </a:xfrm>
          <a:ln w="28575">
            <a:solidFill>
              <a:srgbClr val="EE8E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s-ES" sz="1400" dirty="0">
                <a:latin typeface="Lato Medium"/>
              </a:rPr>
              <a:t>Calculo del desglose de los ingresos que puedes tener en el primer año de actividad, de forma detallada:</a:t>
            </a:r>
          </a:p>
          <a:p>
            <a:pPr lvl="1">
              <a:buClr>
                <a:srgbClr val="0093D6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latin typeface="Lato Medium"/>
              </a:rPr>
              <a:t>Mensual</a:t>
            </a:r>
          </a:p>
          <a:p>
            <a:pPr lvl="1">
              <a:buClr>
                <a:srgbClr val="0093D6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latin typeface="Lato Medium"/>
              </a:rPr>
              <a:t>Semanal</a:t>
            </a:r>
          </a:p>
          <a:p>
            <a:pPr lvl="1">
              <a:buClr>
                <a:srgbClr val="0093D6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latin typeface="Lato Medium"/>
              </a:rPr>
              <a:t>Diaria</a:t>
            </a:r>
          </a:p>
          <a:p>
            <a:endParaRPr lang="es-PE" sz="1400" dirty="0"/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>
          <a:xfrm>
            <a:off x="4637087" y="1669297"/>
            <a:ext cx="4038600" cy="3422400"/>
          </a:xfrm>
          <a:ln w="28575">
            <a:solidFill>
              <a:srgbClr val="EE8E00"/>
            </a:solidFill>
          </a:ln>
        </p:spPr>
        <p:txBody>
          <a:bodyPr/>
          <a:lstStyle/>
          <a:p>
            <a:pPr marL="0" lvl="1" indent="0">
              <a:buNone/>
            </a:pPr>
            <a:r>
              <a:rPr lang="es-ES" sz="1400" dirty="0">
                <a:latin typeface="Lato Medium"/>
              </a:rPr>
              <a:t>A tener en cuenta:</a:t>
            </a:r>
          </a:p>
          <a:p>
            <a:pPr marL="285750" lvl="1">
              <a:buClr>
                <a:srgbClr val="0093D6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latin typeface="Lato Medium"/>
              </a:rPr>
              <a:t>La estimación de caja diaria, según días de apertura mensual.</a:t>
            </a:r>
          </a:p>
          <a:p>
            <a:pPr marL="285750" lvl="1">
              <a:buClr>
                <a:srgbClr val="0093D6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latin typeface="Lato Medium"/>
              </a:rPr>
              <a:t>Consumo medio estimado por cliente y día de compra</a:t>
            </a:r>
          </a:p>
          <a:p>
            <a:pPr marL="285750" lvl="1">
              <a:buClr>
                <a:srgbClr val="0093D6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latin typeface="Lato Medium"/>
              </a:rPr>
              <a:t>Número de clientes medios diarios que acuden.</a:t>
            </a:r>
          </a:p>
          <a:p>
            <a:pPr marL="0" indent="0">
              <a:buNone/>
            </a:pPr>
            <a:endParaRPr lang="es-PE" sz="1400" dirty="0"/>
          </a:p>
        </p:txBody>
      </p:sp>
      <p:pic>
        <p:nvPicPr>
          <p:cNvPr id="8" name="Picture 2" descr="http://aulacm.com/wp-content/uploads/2015/03/calendario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515" y="2347128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uadroTexto 8"/>
          <p:cNvSpPr txBox="1"/>
          <p:nvPr/>
        </p:nvSpPr>
        <p:spPr>
          <a:xfrm>
            <a:off x="1093774" y="4073795"/>
            <a:ext cx="2743225" cy="738664"/>
          </a:xfrm>
          <a:prstGeom prst="rect">
            <a:avLst/>
          </a:prstGeom>
          <a:noFill/>
          <a:ln w="28575">
            <a:solidFill>
              <a:srgbClr val="EE8E00"/>
            </a:solidFill>
          </a:ln>
        </p:spPr>
        <p:txBody>
          <a:bodyPr wrap="square" rtlCol="0">
            <a:spAutoFit/>
          </a:bodyPr>
          <a:lstStyle/>
          <a:p>
            <a:pPr marL="0" lvl="1" indent="0">
              <a:buNone/>
            </a:pPr>
            <a:endParaRPr lang="es-ES" sz="1400" dirty="0">
              <a:latin typeface="Calibri" panose="020F0502020204030204" pitchFamily="34" charset="0"/>
            </a:endParaRPr>
          </a:p>
          <a:p>
            <a:pPr marL="0" lvl="1" indent="0" algn="ctr">
              <a:buNone/>
            </a:pPr>
            <a:r>
              <a:rPr lang="es-ES" sz="1400" dirty="0">
                <a:latin typeface="Lato Medium"/>
              </a:rPr>
              <a:t>¡INTÉNTALO TÚ! DINÁMICA</a:t>
            </a:r>
          </a:p>
          <a:p>
            <a:endParaRPr lang="es-PE" sz="1400" dirty="0"/>
          </a:p>
        </p:txBody>
      </p:sp>
      <p:cxnSp>
        <p:nvCxnSpPr>
          <p:cNvPr id="10" name="Straight Connector 12">
            <a:extLst>
              <a:ext uri="{FF2B5EF4-FFF2-40B4-BE49-F238E27FC236}">
                <a16:creationId xmlns:a16="http://schemas.microsoft.com/office/drawing/2014/main" id="{72E78FA0-D909-44EC-8DBC-4B009A15D2D9}"/>
              </a:ext>
            </a:extLst>
          </p:cNvPr>
          <p:cNvCxnSpPr>
            <a:cxnSpLocks/>
          </p:cNvCxnSpPr>
          <p:nvPr/>
        </p:nvCxnSpPr>
        <p:spPr>
          <a:xfrm flipV="1">
            <a:off x="0" y="1451900"/>
            <a:ext cx="9144000" cy="1"/>
          </a:xfrm>
          <a:prstGeom prst="line">
            <a:avLst/>
          </a:prstGeom>
          <a:ln w="25400">
            <a:solidFill>
              <a:srgbClr val="006CB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69EEEDC-F986-4DC9-86BB-50A61685B81D}"/>
              </a:ext>
            </a:extLst>
          </p:cNvPr>
          <p:cNvSpPr txBox="1"/>
          <p:nvPr/>
        </p:nvSpPr>
        <p:spPr>
          <a:xfrm>
            <a:off x="179512" y="732636"/>
            <a:ext cx="8362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3200" b="1" dirty="0">
                <a:solidFill>
                  <a:srgbClr val="006CB5"/>
                </a:solidFill>
                <a:latin typeface="Futura LT Pro Book" panose="020B0802020204020204" pitchFamily="34" charset="0"/>
              </a:rPr>
              <a:t>PREVENSIÓN DE VENTAS</a:t>
            </a:r>
            <a:endParaRPr lang="es-ES" sz="3200" b="1" dirty="0">
              <a:solidFill>
                <a:srgbClr val="006CB5"/>
              </a:solidFill>
              <a:latin typeface="Futura LT Pro Book" panose="020B0802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809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-468560" y="2092771"/>
            <a:ext cx="4680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es-ES" sz="1600" b="1" u="sng" dirty="0">
                <a:solidFill>
                  <a:srgbClr val="000000"/>
                </a:solidFill>
                <a:latin typeface="Lato Medium"/>
              </a:rPr>
              <a:t>COSTES FIJOS</a:t>
            </a:r>
            <a:r>
              <a:rPr lang="es-ES" sz="1600" dirty="0">
                <a:solidFill>
                  <a:srgbClr val="000000"/>
                </a:solidFill>
                <a:latin typeface="Lato Medium"/>
              </a:rPr>
              <a:t>:</a:t>
            </a:r>
          </a:p>
          <a:p>
            <a:pPr lvl="2"/>
            <a:r>
              <a:rPr lang="es-ES" sz="1600" dirty="0">
                <a:solidFill>
                  <a:srgbClr val="000000"/>
                </a:solidFill>
                <a:latin typeface="Lato Medium"/>
              </a:rPr>
              <a:t>son aquellos que tendrá la empresa de forma periódica con independencia del volumen de actividad de la misma.</a:t>
            </a:r>
          </a:p>
          <a:p>
            <a:pPr lvl="2" algn="just"/>
            <a:r>
              <a:rPr lang="es-ES" sz="1600" dirty="0">
                <a:solidFill>
                  <a:srgbClr val="4372A5"/>
                </a:solidFill>
                <a:latin typeface="Lato Medium"/>
              </a:rPr>
              <a:t>(Alquiler Local, Suministros, Teléfono e internet, Salarios, Seguridad Social, Gestoría, Publicidad, Devolución de Préstamos ....</a:t>
            </a:r>
          </a:p>
          <a:p>
            <a:endParaRPr lang="es-PE" sz="1600" dirty="0"/>
          </a:p>
        </p:txBody>
      </p:sp>
      <p:sp>
        <p:nvSpPr>
          <p:cNvPr id="7" name="CuadroTexto 6"/>
          <p:cNvSpPr txBox="1"/>
          <p:nvPr/>
        </p:nvSpPr>
        <p:spPr>
          <a:xfrm>
            <a:off x="4211960" y="1707166"/>
            <a:ext cx="41764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just"/>
            <a:endParaRPr lang="es-ES" sz="1600" dirty="0">
              <a:latin typeface="Calibri" panose="020F0502020204030204" pitchFamily="34" charset="0"/>
            </a:endParaRPr>
          </a:p>
          <a:p>
            <a:pPr lvl="1" algn="just"/>
            <a:r>
              <a:rPr lang="es-ES" sz="1600" b="1" u="sng" dirty="0">
                <a:solidFill>
                  <a:srgbClr val="000000"/>
                </a:solidFill>
                <a:latin typeface="Lato Medium"/>
              </a:rPr>
              <a:t>COSTES VARIABLES:</a:t>
            </a:r>
          </a:p>
          <a:p>
            <a:pPr lvl="1" algn="just"/>
            <a:r>
              <a:rPr lang="es-ES" sz="1600" dirty="0">
                <a:solidFill>
                  <a:srgbClr val="000000"/>
                </a:solidFill>
                <a:latin typeface="Lato Medium"/>
              </a:rPr>
              <a:t>Son aquellos que evolucionan en paralelo con el volumen de actividad de la empresa. De hecho, si la actividad fuera nula, estos costes serían prácticamente cero.</a:t>
            </a:r>
          </a:p>
          <a:p>
            <a:pPr lvl="1" algn="just"/>
            <a:r>
              <a:rPr lang="es-ES" sz="1600" dirty="0">
                <a:solidFill>
                  <a:srgbClr val="4372A5"/>
                </a:solidFill>
                <a:latin typeface="Lato Medium"/>
              </a:rPr>
              <a:t>(reposición de mercaderías, reposición de insumos, comisiones de venta).</a:t>
            </a:r>
            <a:endParaRPr lang="es-ES" sz="1600" b="1" dirty="0">
              <a:solidFill>
                <a:srgbClr val="4372A5"/>
              </a:solidFill>
              <a:latin typeface="Lato Medium"/>
            </a:endParaRPr>
          </a:p>
          <a:p>
            <a:pPr algn="just"/>
            <a:endParaRPr lang="es-PE" sz="1600" dirty="0">
              <a:latin typeface="Lato Medium"/>
            </a:endParaRPr>
          </a:p>
        </p:txBody>
      </p:sp>
      <p:sp>
        <p:nvSpPr>
          <p:cNvPr id="11" name="Rectángulo 10"/>
          <p:cNvSpPr/>
          <p:nvPr/>
        </p:nvSpPr>
        <p:spPr bwMode="auto">
          <a:xfrm>
            <a:off x="323528" y="1520775"/>
            <a:ext cx="8424936" cy="3366532"/>
          </a:xfrm>
          <a:prstGeom prst="rect">
            <a:avLst/>
          </a:prstGeom>
          <a:noFill/>
          <a:ln w="12700" cap="flat" cmpd="sng" algn="ctr">
            <a:solidFill>
              <a:srgbClr val="F7B51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marR="0" indent="-381000" algn="l" defTabSz="914400" rtl="0" eaLnBrk="1" fontAlgn="base" latinLnBrk="0" hangingPunct="1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SzTx/>
              <a:buFont typeface="Wingdings" pitchFamily="2" charset="2"/>
              <a:buChar char="§"/>
              <a:tabLst/>
            </a:pPr>
            <a:endParaRPr kumimoji="0" lang="es-P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 bwMode="auto">
          <a:xfrm>
            <a:off x="4499992" y="1518900"/>
            <a:ext cx="0" cy="3368407"/>
          </a:xfrm>
          <a:prstGeom prst="line">
            <a:avLst/>
          </a:prstGeom>
          <a:noFill/>
          <a:ln w="12700" cap="flat" cmpd="sng" algn="ctr">
            <a:solidFill>
              <a:srgbClr val="F7B51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4 Rectángulo"/>
          <p:cNvSpPr>
            <a:spLocks noChangeArrowheads="1"/>
          </p:cNvSpPr>
          <p:nvPr/>
        </p:nvSpPr>
        <p:spPr bwMode="auto">
          <a:xfrm>
            <a:off x="336391" y="1087075"/>
            <a:ext cx="8412073" cy="430887"/>
          </a:xfrm>
          <a:prstGeom prst="rect">
            <a:avLst/>
          </a:prstGeom>
          <a:solidFill>
            <a:srgbClr val="F7B512"/>
          </a:solidFill>
          <a:ln w="9525">
            <a:solidFill>
              <a:srgbClr val="F7B51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CC00"/>
              </a:buClr>
              <a:buFont typeface="Wingdings" pitchFamily="2" charset="2"/>
              <a:buChar char="§"/>
              <a:defRPr sz="2500">
                <a:solidFill>
                  <a:srgbClr val="00000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CC00"/>
              </a:buClr>
              <a:buChar char="•"/>
              <a:defRPr sz="2400">
                <a:solidFill>
                  <a:srgbClr val="00000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–"/>
              <a:defRPr sz="2000">
                <a:solidFill>
                  <a:srgbClr val="00000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."/>
              <a:defRPr>
                <a:solidFill>
                  <a:srgbClr val="00000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2200" b="1" u="sng" dirty="0">
                <a:solidFill>
                  <a:schemeClr val="bg1"/>
                </a:solidFill>
                <a:latin typeface="Lato Medium"/>
              </a:rPr>
              <a:t>COSTES FIJOS Y COSTES VARIABLES</a:t>
            </a:r>
          </a:p>
        </p:txBody>
      </p:sp>
    </p:spTree>
    <p:extLst>
      <p:ext uri="{BB962C8B-B14F-4D97-AF65-F5344CB8AC3E}">
        <p14:creationId xmlns:p14="http://schemas.microsoft.com/office/powerpoint/2010/main" val="2259697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1"/>
          <p:cNvSpPr>
            <a:spLocks noGrp="1"/>
          </p:cNvSpPr>
          <p:nvPr>
            <p:ph idx="1"/>
          </p:nvPr>
        </p:nvSpPr>
        <p:spPr>
          <a:xfrm>
            <a:off x="323528" y="2240855"/>
            <a:ext cx="7416824" cy="26556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sz="1400" dirty="0">
              <a:latin typeface="Lato Medium"/>
            </a:endParaRPr>
          </a:p>
          <a:p>
            <a:pPr marL="0" indent="0">
              <a:buNone/>
            </a:pPr>
            <a:endParaRPr lang="es-ES" sz="1400" dirty="0">
              <a:solidFill>
                <a:srgbClr val="4372A5"/>
              </a:solidFill>
              <a:latin typeface="Lato Medium"/>
            </a:endParaRPr>
          </a:p>
          <a:p>
            <a:pPr marL="0" indent="0">
              <a:buNone/>
            </a:pPr>
            <a:r>
              <a:rPr lang="es-ES" sz="1400" b="1" dirty="0">
                <a:solidFill>
                  <a:srgbClr val="4372A5"/>
                </a:solidFill>
                <a:latin typeface="Lato Medium"/>
              </a:rPr>
              <a:t>Ejemplo:</a:t>
            </a:r>
          </a:p>
          <a:p>
            <a:pPr marL="0" indent="0">
              <a:buNone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Empresa con costes fijos por 35.000,00 soles</a:t>
            </a:r>
          </a:p>
          <a:p>
            <a:pPr marL="0" indent="0">
              <a:buNone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Precio de Venta Unitario: 15,3 soles</a:t>
            </a:r>
          </a:p>
          <a:p>
            <a:pPr marL="0" indent="0">
              <a:buNone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Costes variables por Unidad: 9,55 soles</a:t>
            </a:r>
          </a:p>
          <a:p>
            <a:pPr marL="0" indent="0">
              <a:buNone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Unidades a Vender para llegar al Punto de equilibrio.</a:t>
            </a:r>
          </a:p>
          <a:p>
            <a:pPr marL="0" indent="0">
              <a:buNone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Repercusión de coste Fijo por Unidad = S/ 15,3 – S/ 9,55 = 5,75 soles</a:t>
            </a:r>
          </a:p>
          <a:p>
            <a:pPr marL="0" indent="0">
              <a:buNone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Unidades a Vender para cubrir coste Fijo = 35.000 / 5,75 = 6.087 unidades</a:t>
            </a:r>
          </a:p>
          <a:p>
            <a:pPr marL="0" indent="0">
              <a:buNone/>
            </a:pPr>
            <a:endParaRPr lang="es-ES" sz="1400" dirty="0">
              <a:solidFill>
                <a:srgbClr val="4372A5"/>
              </a:solidFill>
              <a:latin typeface="Lato Medium"/>
            </a:endParaRPr>
          </a:p>
          <a:p>
            <a:pPr marL="0" indent="0">
              <a:buNone/>
            </a:pPr>
            <a:endParaRPr lang="es-ES" sz="1400" dirty="0"/>
          </a:p>
        </p:txBody>
      </p:sp>
      <p:sp>
        <p:nvSpPr>
          <p:cNvPr id="7" name="Rectángulo redondeado 6"/>
          <p:cNvSpPr/>
          <p:nvPr/>
        </p:nvSpPr>
        <p:spPr bwMode="auto">
          <a:xfrm>
            <a:off x="323528" y="1736799"/>
            <a:ext cx="1624492" cy="864096"/>
          </a:xfrm>
          <a:prstGeom prst="roundRect">
            <a:avLst/>
          </a:prstGeom>
          <a:solidFill>
            <a:srgbClr val="3FB512"/>
          </a:solidFill>
          <a:ln>
            <a:solidFill>
              <a:srgbClr val="3FB512"/>
            </a:solidFill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Lato Medium"/>
              </a:rPr>
              <a:t>Es el Punto de Equilibrio</a:t>
            </a:r>
          </a:p>
        </p:txBody>
      </p:sp>
      <p:sp>
        <p:nvSpPr>
          <p:cNvPr id="8" name="Rectángulo redondeado 7"/>
          <p:cNvSpPr/>
          <p:nvPr/>
        </p:nvSpPr>
        <p:spPr bwMode="auto">
          <a:xfrm>
            <a:off x="2260327" y="1733818"/>
            <a:ext cx="3151494" cy="864096"/>
          </a:xfrm>
          <a:prstGeom prst="roundRect">
            <a:avLst/>
          </a:prstGeom>
          <a:solidFill>
            <a:srgbClr val="3FB512"/>
          </a:solidFill>
          <a:ln>
            <a:solidFill>
              <a:srgbClr val="3FB512"/>
            </a:solidFill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s-ES" sz="1400" dirty="0">
                <a:solidFill>
                  <a:schemeClr val="bg1"/>
                </a:solidFill>
                <a:latin typeface="Lato Medium"/>
              </a:rPr>
              <a:t>Cifra de ventas que debemos alcanzar para cubrir nuestros costes (tanto fijos como variables)</a:t>
            </a:r>
          </a:p>
          <a:p>
            <a:endParaRPr lang="es-ES" sz="1400" dirty="0">
              <a:solidFill>
                <a:schemeClr val="bg1"/>
              </a:solidFill>
              <a:latin typeface="Lato Medium"/>
            </a:endParaRPr>
          </a:p>
        </p:txBody>
      </p:sp>
      <p:sp>
        <p:nvSpPr>
          <p:cNvPr id="9" name="Rectángulo redondeado 8"/>
          <p:cNvSpPr/>
          <p:nvPr/>
        </p:nvSpPr>
        <p:spPr bwMode="auto">
          <a:xfrm>
            <a:off x="5702206" y="1733818"/>
            <a:ext cx="3151494" cy="864096"/>
          </a:xfrm>
          <a:prstGeom prst="roundRect">
            <a:avLst/>
          </a:prstGeom>
          <a:solidFill>
            <a:srgbClr val="3FB512"/>
          </a:solidFill>
          <a:ln>
            <a:solidFill>
              <a:srgbClr val="3FB512"/>
            </a:solidFill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s-ES" sz="1400" dirty="0">
                <a:solidFill>
                  <a:schemeClr val="bg1"/>
                </a:solidFill>
                <a:latin typeface="Lato Medium"/>
              </a:rPr>
              <a:t>Una empresa que se encuentra por DEBAJO del punto de equilibrio genera PÉRDIDAS</a:t>
            </a:r>
          </a:p>
        </p:txBody>
      </p:sp>
      <p:cxnSp>
        <p:nvCxnSpPr>
          <p:cNvPr id="11" name="Straight Connector 12">
            <a:extLst>
              <a:ext uri="{FF2B5EF4-FFF2-40B4-BE49-F238E27FC236}">
                <a16:creationId xmlns:a16="http://schemas.microsoft.com/office/drawing/2014/main" id="{23C4F14E-6118-451E-B466-A849B76A7D44}"/>
              </a:ext>
            </a:extLst>
          </p:cNvPr>
          <p:cNvCxnSpPr>
            <a:cxnSpLocks/>
          </p:cNvCxnSpPr>
          <p:nvPr/>
        </p:nvCxnSpPr>
        <p:spPr>
          <a:xfrm flipV="1">
            <a:off x="0" y="1451900"/>
            <a:ext cx="9144000" cy="1"/>
          </a:xfrm>
          <a:prstGeom prst="line">
            <a:avLst/>
          </a:prstGeom>
          <a:ln w="25400">
            <a:solidFill>
              <a:srgbClr val="006CB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B56B379-6A36-4007-84F3-07BBFD095891}"/>
              </a:ext>
            </a:extLst>
          </p:cNvPr>
          <p:cNvSpPr txBox="1"/>
          <p:nvPr/>
        </p:nvSpPr>
        <p:spPr>
          <a:xfrm>
            <a:off x="251520" y="765036"/>
            <a:ext cx="8362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rgbClr val="006CB5"/>
                </a:solidFill>
                <a:latin typeface="Futura LT Pro Book" panose="020B0802020204020204" pitchFamily="34" charset="0"/>
              </a:rPr>
              <a:t>EL UMBRAL DE RENTABILIDAD</a:t>
            </a:r>
          </a:p>
        </p:txBody>
      </p:sp>
    </p:spTree>
    <p:extLst>
      <p:ext uri="{BB962C8B-B14F-4D97-AF65-F5344CB8AC3E}">
        <p14:creationId xmlns:p14="http://schemas.microsoft.com/office/powerpoint/2010/main" val="784573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1"/>
          <p:cNvSpPr>
            <a:spLocks noGrp="1"/>
          </p:cNvSpPr>
          <p:nvPr>
            <p:ph idx="1"/>
          </p:nvPr>
        </p:nvSpPr>
        <p:spPr>
          <a:xfrm>
            <a:off x="1384648" y="1476629"/>
            <a:ext cx="6264696" cy="4364874"/>
          </a:xfrm>
        </p:spPr>
        <p:txBody>
          <a:bodyPr>
            <a:normAutofit/>
          </a:bodyPr>
          <a:lstStyle/>
          <a:p>
            <a:pPr algn="just">
              <a:buClr>
                <a:srgbClr val="F7B512"/>
              </a:buClr>
            </a:pPr>
            <a:r>
              <a:rPr lang="es-ES" sz="1600" dirty="0">
                <a:latin typeface="Lato Medium"/>
              </a:rPr>
              <a:t>Representa el movimiento de los Pagos y Cobros que se producirán durante el primer Año.</a:t>
            </a:r>
          </a:p>
          <a:p>
            <a:pPr algn="just">
              <a:buClr>
                <a:srgbClr val="F7B512"/>
              </a:buClr>
            </a:pPr>
            <a:r>
              <a:rPr lang="es-ES" sz="1600" dirty="0">
                <a:latin typeface="Lato Medium"/>
              </a:rPr>
              <a:t>El control de la Tesorería es FUNDAMENTAL en la gestión del negocio, una vez abierto.</a:t>
            </a:r>
          </a:p>
          <a:p>
            <a:pPr algn="just">
              <a:buClr>
                <a:srgbClr val="F7B512"/>
              </a:buClr>
            </a:pPr>
            <a:r>
              <a:rPr lang="es-ES" sz="1600" dirty="0">
                <a:latin typeface="Lato Medium"/>
              </a:rPr>
              <a:t>Partimos de la línea de TESORERIA que aparece en el Balance INICIAL y la vamos arrastrando mensualmente con los pagos y cobros  en las fechas que estén previstas</a:t>
            </a:r>
          </a:p>
          <a:p>
            <a:pPr algn="just">
              <a:buClr>
                <a:srgbClr val="F7B512"/>
              </a:buClr>
            </a:pPr>
            <a:r>
              <a:rPr lang="es-ES" sz="1600" dirty="0">
                <a:latin typeface="Lato Medium"/>
              </a:rPr>
              <a:t>Todos los datos (ingresos y gastos) deben llevar el IVA INCLUIDO.</a:t>
            </a:r>
          </a:p>
        </p:txBody>
      </p:sp>
      <p:sp>
        <p:nvSpPr>
          <p:cNvPr id="7" name="4 Rectángulo"/>
          <p:cNvSpPr>
            <a:spLocks noChangeArrowheads="1"/>
          </p:cNvSpPr>
          <p:nvPr/>
        </p:nvSpPr>
        <p:spPr bwMode="auto">
          <a:xfrm>
            <a:off x="1139824" y="1013919"/>
            <a:ext cx="6737376" cy="430887"/>
          </a:xfrm>
          <a:prstGeom prst="rect">
            <a:avLst/>
          </a:prstGeom>
          <a:solidFill>
            <a:srgbClr val="F7B512"/>
          </a:solidFill>
          <a:ln>
            <a:solidFill>
              <a:srgbClr val="F7B512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CC00"/>
              </a:buClr>
              <a:buFont typeface="Wingdings" pitchFamily="2" charset="2"/>
              <a:buChar char="§"/>
              <a:defRPr sz="2500">
                <a:solidFill>
                  <a:srgbClr val="00000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CC00"/>
              </a:buClr>
              <a:buChar char="•"/>
              <a:defRPr sz="2400">
                <a:solidFill>
                  <a:srgbClr val="00000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–"/>
              <a:defRPr sz="2000">
                <a:solidFill>
                  <a:srgbClr val="00000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."/>
              <a:defRPr>
                <a:solidFill>
                  <a:srgbClr val="00000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2200" b="1" u="sng" dirty="0">
                <a:solidFill>
                  <a:schemeClr val="bg1"/>
                </a:solidFill>
                <a:latin typeface="Lato Medium"/>
              </a:rPr>
              <a:t>EL PLAN DE TESORERÍA</a:t>
            </a:r>
          </a:p>
        </p:txBody>
      </p:sp>
      <p:sp>
        <p:nvSpPr>
          <p:cNvPr id="8" name="Rectángulo 7"/>
          <p:cNvSpPr/>
          <p:nvPr/>
        </p:nvSpPr>
        <p:spPr bwMode="auto">
          <a:xfrm>
            <a:off x="1156792" y="1455414"/>
            <a:ext cx="6720408" cy="2780450"/>
          </a:xfrm>
          <a:prstGeom prst="rect">
            <a:avLst/>
          </a:prstGeom>
          <a:noFill/>
          <a:ln w="28575" cap="flat" cmpd="sng" algn="ctr">
            <a:solidFill>
              <a:srgbClr val="F7B51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marR="0" indent="-381000" algn="l" defTabSz="914400" rtl="0" eaLnBrk="1" fontAlgn="base" latinLnBrk="0" hangingPunct="1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SzTx/>
              <a:buFont typeface="Wingdings" pitchFamily="2" charset="2"/>
              <a:buChar char="§"/>
              <a:tabLst/>
            </a:pPr>
            <a:endParaRPr kumimoji="0" lang="es-P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174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1"/>
          <p:cNvSpPr>
            <a:spLocks noGrp="1"/>
          </p:cNvSpPr>
          <p:nvPr>
            <p:ph idx="1"/>
          </p:nvPr>
        </p:nvSpPr>
        <p:spPr>
          <a:xfrm>
            <a:off x="1384648" y="1476629"/>
            <a:ext cx="6264696" cy="4364874"/>
          </a:xfrm>
        </p:spPr>
        <p:txBody>
          <a:bodyPr>
            <a:normAutofit/>
          </a:bodyPr>
          <a:lstStyle/>
          <a:p>
            <a:pPr>
              <a:buClr>
                <a:srgbClr val="0093D6"/>
              </a:buClr>
            </a:pPr>
            <a:r>
              <a:rPr lang="es-ES" sz="1600" dirty="0">
                <a:latin typeface="Lato Medium"/>
              </a:rPr>
              <a:t>Ingreso: hace referencia a la </a:t>
            </a:r>
            <a:r>
              <a:rPr lang="es-ES" sz="1600" u="sng" dirty="0">
                <a:latin typeface="Lato Medium"/>
              </a:rPr>
              <a:t>cifra de venta</a:t>
            </a:r>
          </a:p>
          <a:p>
            <a:pPr>
              <a:buClr>
                <a:srgbClr val="0093D6"/>
              </a:buClr>
            </a:pPr>
            <a:r>
              <a:rPr lang="es-ES" sz="1600" dirty="0">
                <a:latin typeface="Lato Medium"/>
              </a:rPr>
              <a:t>Gasto: hace referencia al compra de un suministro, insumo, Servicio o mercadería.</a:t>
            </a:r>
            <a:endParaRPr lang="es-ES" sz="1600" b="1" u="sng" dirty="0">
              <a:latin typeface="Lato Medium"/>
            </a:endParaRPr>
          </a:p>
          <a:p>
            <a:pPr>
              <a:buClr>
                <a:srgbClr val="0093D6"/>
              </a:buClr>
            </a:pPr>
            <a:r>
              <a:rPr lang="es-ES" sz="1600" dirty="0">
                <a:latin typeface="Lato Medium"/>
              </a:rPr>
              <a:t>Cobro: hace referencia a cuando se hace efectivo un INGRESO. Ej. Vendo una tarta hoy, pero me la pagarán la semana que viene</a:t>
            </a:r>
          </a:p>
          <a:p>
            <a:pPr>
              <a:buClr>
                <a:srgbClr val="0093D6"/>
              </a:buClr>
            </a:pPr>
            <a:r>
              <a:rPr lang="es-ES" sz="1600" dirty="0">
                <a:latin typeface="Lato Medium"/>
              </a:rPr>
              <a:t>Pago: hace referencia a cuando materializo el pago de un GASTO</a:t>
            </a:r>
            <a:endParaRPr lang="es-ES" sz="1600" b="1" u="sng" dirty="0">
              <a:latin typeface="Lato Medium"/>
            </a:endParaRPr>
          </a:p>
          <a:p>
            <a:pPr marL="0" indent="0" algn="just">
              <a:buClr>
                <a:srgbClr val="F7B512"/>
              </a:buClr>
              <a:buNone/>
            </a:pPr>
            <a:endParaRPr lang="es-ES" sz="1600" dirty="0">
              <a:latin typeface="Lato Medium"/>
            </a:endParaRPr>
          </a:p>
        </p:txBody>
      </p:sp>
      <p:sp>
        <p:nvSpPr>
          <p:cNvPr id="7" name="4 Rectángulo"/>
          <p:cNvSpPr>
            <a:spLocks noChangeArrowheads="1"/>
          </p:cNvSpPr>
          <p:nvPr/>
        </p:nvSpPr>
        <p:spPr bwMode="auto">
          <a:xfrm>
            <a:off x="1139824" y="1013919"/>
            <a:ext cx="6737376" cy="430887"/>
          </a:xfrm>
          <a:prstGeom prst="rect">
            <a:avLst/>
          </a:prstGeom>
          <a:solidFill>
            <a:srgbClr val="0093D6"/>
          </a:solidFill>
          <a:ln>
            <a:solidFill>
              <a:srgbClr val="0093D6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CC00"/>
              </a:buClr>
              <a:buFont typeface="Wingdings" pitchFamily="2" charset="2"/>
              <a:buChar char="§"/>
              <a:defRPr sz="2500">
                <a:solidFill>
                  <a:srgbClr val="00000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CC00"/>
              </a:buClr>
              <a:buChar char="•"/>
              <a:defRPr sz="2400">
                <a:solidFill>
                  <a:srgbClr val="00000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–"/>
              <a:defRPr sz="2000">
                <a:solidFill>
                  <a:srgbClr val="00000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."/>
              <a:defRPr>
                <a:solidFill>
                  <a:srgbClr val="00000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2200" b="1" u="sng" dirty="0">
                <a:solidFill>
                  <a:schemeClr val="bg1"/>
                </a:solidFill>
                <a:latin typeface="Lato Medium"/>
              </a:rPr>
              <a:t>INGRESOS/GASTO   VS   COBRO/PAGO</a:t>
            </a:r>
          </a:p>
        </p:txBody>
      </p:sp>
      <p:sp>
        <p:nvSpPr>
          <p:cNvPr id="8" name="Rectángulo 7"/>
          <p:cNvSpPr/>
          <p:nvPr/>
        </p:nvSpPr>
        <p:spPr bwMode="auto">
          <a:xfrm>
            <a:off x="1156792" y="1455414"/>
            <a:ext cx="6720408" cy="2513633"/>
          </a:xfrm>
          <a:prstGeom prst="rect">
            <a:avLst/>
          </a:prstGeom>
          <a:noFill/>
          <a:ln w="28575" cap="flat" cmpd="sng" algn="ctr">
            <a:solidFill>
              <a:srgbClr val="0093D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marR="0" indent="-381000" algn="l" defTabSz="914400" rtl="0" eaLnBrk="1" fontAlgn="base" latinLnBrk="0" hangingPunct="1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SzTx/>
              <a:buFont typeface="Wingdings" pitchFamily="2" charset="2"/>
              <a:buChar char="§"/>
              <a:tabLst/>
            </a:pPr>
            <a:endParaRPr kumimoji="0" lang="es-P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sp>
        <p:nvSpPr>
          <p:cNvPr id="3" name="Rectángulo 2"/>
          <p:cNvSpPr/>
          <p:nvPr/>
        </p:nvSpPr>
        <p:spPr bwMode="auto">
          <a:xfrm>
            <a:off x="1156792" y="4103668"/>
            <a:ext cx="6720408" cy="65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marR="0" indent="-381000" algn="l" defTabSz="914400" rtl="0" eaLnBrk="1" fontAlgn="base" latinLnBrk="0" hangingPunct="1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SzTx/>
              <a:buFont typeface="Wingdings" pitchFamily="2" charset="2"/>
              <a:buChar char="§"/>
              <a:tabLst/>
            </a:pPr>
            <a:endParaRPr kumimoji="0" lang="es-P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sp>
        <p:nvSpPr>
          <p:cNvPr id="4" name="Rectángulo 3"/>
          <p:cNvSpPr/>
          <p:nvPr/>
        </p:nvSpPr>
        <p:spPr bwMode="auto">
          <a:xfrm>
            <a:off x="1139824" y="4046351"/>
            <a:ext cx="6737376" cy="714784"/>
          </a:xfrm>
          <a:prstGeom prst="rect">
            <a:avLst/>
          </a:prstGeom>
          <a:solidFill>
            <a:srgbClr val="0093D6"/>
          </a:solidFill>
          <a:ln w="28575" cap="flat" cmpd="sng" algn="ctr">
            <a:solidFill>
              <a:srgbClr val="0093D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marR="0" indent="-381000" algn="l" defTabSz="914400" rtl="0" eaLnBrk="1" fontAlgn="base" latinLnBrk="0" hangingPunct="1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SzTx/>
              <a:buFont typeface="Wingdings" pitchFamily="2" charset="2"/>
              <a:buChar char="§"/>
              <a:tabLst/>
            </a:pPr>
            <a:endParaRPr kumimoji="0" lang="es-P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184593" y="4102454"/>
            <a:ext cx="67373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b="1" dirty="0">
                <a:solidFill>
                  <a:schemeClr val="bg1"/>
                </a:solidFill>
                <a:latin typeface="Lato Medium"/>
              </a:rPr>
              <a:t>Compro mercancía con un pagaré a 30 días. El gasto se contabiliza Hoy, pero el pago se tendrá previsto para dentro de 30 días.</a:t>
            </a:r>
          </a:p>
          <a:p>
            <a:endParaRPr lang="es-P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083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1"/>
          <p:cNvSpPr>
            <a:spLocks noGrp="1"/>
          </p:cNvSpPr>
          <p:nvPr>
            <p:ph idx="1"/>
          </p:nvPr>
        </p:nvSpPr>
        <p:spPr>
          <a:xfrm>
            <a:off x="1384648" y="1476629"/>
            <a:ext cx="6264696" cy="4364874"/>
          </a:xfrm>
        </p:spPr>
        <p:txBody>
          <a:bodyPr>
            <a:normAutofit/>
          </a:bodyPr>
          <a:lstStyle/>
          <a:p>
            <a:pPr>
              <a:buClr>
                <a:srgbClr val="3FB512"/>
              </a:buClr>
            </a:pPr>
            <a:r>
              <a:rPr lang="es-ES" sz="1600" dirty="0">
                <a:latin typeface="Lato Medium"/>
              </a:rPr>
              <a:t>Es la cuantificación de la depreciación que sufren los activos no corrientes de una empresa.</a:t>
            </a:r>
          </a:p>
          <a:p>
            <a:pPr>
              <a:buClr>
                <a:srgbClr val="3FB512"/>
              </a:buClr>
            </a:pPr>
            <a:r>
              <a:rPr lang="es-ES" sz="1600" dirty="0">
                <a:latin typeface="Lato Medium"/>
              </a:rPr>
              <a:t>Se calcula en función de la Vida Útil del bien.</a:t>
            </a:r>
          </a:p>
          <a:p>
            <a:pPr marL="0" indent="0" algn="ctr">
              <a:buClr>
                <a:srgbClr val="3FB512"/>
              </a:buClr>
              <a:buNone/>
            </a:pPr>
            <a:r>
              <a:rPr lang="es-ES" sz="1600" dirty="0">
                <a:latin typeface="Lato Medium"/>
              </a:rPr>
              <a:t>Coste del Bien/nº años de vida útil = Gasto/año</a:t>
            </a:r>
          </a:p>
          <a:p>
            <a:pPr>
              <a:buClr>
                <a:srgbClr val="3FB512"/>
              </a:buClr>
            </a:pPr>
            <a:r>
              <a:rPr lang="es-ES" sz="1600" dirty="0">
                <a:latin typeface="Lato Medium"/>
              </a:rPr>
              <a:t>Se registra en el activo no corriente en la cuenta denominada “Amortización Acumulada”</a:t>
            </a:r>
          </a:p>
          <a:p>
            <a:pPr>
              <a:buClr>
                <a:srgbClr val="3FB512"/>
              </a:buClr>
            </a:pPr>
            <a:r>
              <a:rPr lang="es-ES" sz="1600" dirty="0">
                <a:latin typeface="Lato Medium"/>
              </a:rPr>
              <a:t>La amortización NO AFECTA a la Tesorería, pero si en la cuenta de Resultados.</a:t>
            </a:r>
          </a:p>
          <a:p>
            <a:pPr marL="0" indent="0" algn="just">
              <a:buClr>
                <a:srgbClr val="F7B512"/>
              </a:buClr>
              <a:buNone/>
            </a:pPr>
            <a:endParaRPr lang="es-ES" sz="1600" dirty="0">
              <a:latin typeface="Lato Medium"/>
            </a:endParaRPr>
          </a:p>
        </p:txBody>
      </p:sp>
      <p:sp>
        <p:nvSpPr>
          <p:cNvPr id="7" name="4 Rectángulo"/>
          <p:cNvSpPr>
            <a:spLocks noChangeArrowheads="1"/>
          </p:cNvSpPr>
          <p:nvPr/>
        </p:nvSpPr>
        <p:spPr bwMode="auto">
          <a:xfrm>
            <a:off x="1139824" y="1013919"/>
            <a:ext cx="6737376" cy="430887"/>
          </a:xfrm>
          <a:prstGeom prst="rect">
            <a:avLst/>
          </a:prstGeom>
          <a:solidFill>
            <a:srgbClr val="3FB512"/>
          </a:solidFill>
          <a:ln>
            <a:solidFill>
              <a:srgbClr val="3FB512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CC00"/>
              </a:buClr>
              <a:buFont typeface="Wingdings" pitchFamily="2" charset="2"/>
              <a:buChar char="§"/>
              <a:defRPr sz="2500">
                <a:solidFill>
                  <a:srgbClr val="00000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CC00"/>
              </a:buClr>
              <a:buChar char="•"/>
              <a:defRPr sz="2400">
                <a:solidFill>
                  <a:srgbClr val="00000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–"/>
              <a:defRPr sz="2000">
                <a:solidFill>
                  <a:srgbClr val="00000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."/>
              <a:defRPr>
                <a:solidFill>
                  <a:srgbClr val="00000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2200" b="1" u="sng" dirty="0">
                <a:solidFill>
                  <a:schemeClr val="bg1"/>
                </a:solidFill>
                <a:latin typeface="Lato Medium"/>
              </a:rPr>
              <a:t>¿QUÉ SON LOS  AMORTIZACIONES?</a:t>
            </a:r>
          </a:p>
        </p:txBody>
      </p:sp>
      <p:sp>
        <p:nvSpPr>
          <p:cNvPr id="8" name="Rectángulo 7"/>
          <p:cNvSpPr/>
          <p:nvPr/>
        </p:nvSpPr>
        <p:spPr bwMode="auto">
          <a:xfrm>
            <a:off x="1156792" y="1455414"/>
            <a:ext cx="6720408" cy="2801665"/>
          </a:xfrm>
          <a:prstGeom prst="rect">
            <a:avLst/>
          </a:prstGeom>
          <a:noFill/>
          <a:ln w="28575" cap="flat" cmpd="sng" algn="ctr">
            <a:solidFill>
              <a:srgbClr val="3FB51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marR="0" indent="-381000" algn="l" defTabSz="914400" rtl="0" eaLnBrk="1" fontAlgn="base" latinLnBrk="0" hangingPunct="1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SzTx/>
              <a:buFont typeface="Wingdings" pitchFamily="2" charset="2"/>
              <a:buChar char="§"/>
              <a:tabLst/>
            </a:pPr>
            <a:endParaRPr kumimoji="0" lang="es-P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sp>
        <p:nvSpPr>
          <p:cNvPr id="3" name="Rectángulo 2"/>
          <p:cNvSpPr/>
          <p:nvPr/>
        </p:nvSpPr>
        <p:spPr bwMode="auto">
          <a:xfrm>
            <a:off x="1156792" y="4103668"/>
            <a:ext cx="6720408" cy="65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marR="0" indent="-381000" algn="l" defTabSz="914400" rtl="0" eaLnBrk="1" fontAlgn="base" latinLnBrk="0" hangingPunct="1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SzTx/>
              <a:buFont typeface="Wingdings" pitchFamily="2" charset="2"/>
              <a:buChar char="§"/>
              <a:tabLst/>
            </a:pPr>
            <a:endParaRPr kumimoji="0" lang="es-P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300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1"/>
          <p:cNvSpPr>
            <a:spLocks noGrp="1"/>
          </p:cNvSpPr>
          <p:nvPr>
            <p:ph idx="1"/>
          </p:nvPr>
        </p:nvSpPr>
        <p:spPr>
          <a:xfrm>
            <a:off x="1384648" y="1476629"/>
            <a:ext cx="6264696" cy="4364874"/>
          </a:xfrm>
        </p:spPr>
        <p:txBody>
          <a:bodyPr>
            <a:normAutofit/>
          </a:bodyPr>
          <a:lstStyle/>
          <a:p>
            <a:pPr>
              <a:buClr>
                <a:srgbClr val="F7B512"/>
              </a:buClr>
            </a:pPr>
            <a:r>
              <a:rPr lang="es-ES" sz="1600" dirty="0">
                <a:latin typeface="Lato Medium"/>
              </a:rPr>
              <a:t>Cuenta de </a:t>
            </a:r>
            <a:r>
              <a:rPr lang="es-ES" sz="1600" b="1" dirty="0">
                <a:latin typeface="Lato Medium"/>
              </a:rPr>
              <a:t>Pérdidas y Ganancias</a:t>
            </a:r>
          </a:p>
          <a:p>
            <a:pPr>
              <a:buClr>
                <a:srgbClr val="F7B512"/>
              </a:buClr>
            </a:pPr>
            <a:r>
              <a:rPr lang="es-ES" sz="1600" b="1" dirty="0">
                <a:latin typeface="Lato Medium"/>
              </a:rPr>
              <a:t>Nos informa sobre el beneficio obtenido</a:t>
            </a:r>
          </a:p>
          <a:p>
            <a:pPr marL="0" lvl="1" indent="0" algn="ctr">
              <a:buClr>
                <a:srgbClr val="F7B512"/>
              </a:buClr>
              <a:buNone/>
            </a:pPr>
            <a:r>
              <a:rPr lang="es-ES" sz="1600" b="1" dirty="0">
                <a:latin typeface="Lato Medium"/>
              </a:rPr>
              <a:t>RESULTADO (BAI) = INGRESOS  - GASTOS</a:t>
            </a:r>
          </a:p>
          <a:p>
            <a:pPr marL="0" lvl="1" indent="0" algn="ctr">
              <a:buClr>
                <a:srgbClr val="F7B512"/>
              </a:buClr>
              <a:buNone/>
            </a:pPr>
            <a:r>
              <a:rPr lang="es-ES" sz="1600" b="1" dirty="0">
                <a:latin typeface="Lato Medium"/>
              </a:rPr>
              <a:t>BAI = </a:t>
            </a:r>
            <a:r>
              <a:rPr lang="es-ES" sz="1600" dirty="0">
                <a:latin typeface="Lato Medium"/>
              </a:rPr>
              <a:t>Beneficio Antes de Impuestos</a:t>
            </a:r>
          </a:p>
          <a:p>
            <a:pPr marL="285750" lvl="1" algn="ctr">
              <a:buClr>
                <a:srgbClr val="F7B512"/>
              </a:buClr>
              <a:buFont typeface="Wingdings" panose="05000000000000000000" pitchFamily="2" charset="2"/>
              <a:buChar char="§"/>
            </a:pPr>
            <a:endParaRPr lang="es-ES" sz="1600" b="1" dirty="0">
              <a:latin typeface="Lato Medium"/>
            </a:endParaRPr>
          </a:p>
          <a:p>
            <a:pPr marL="457200" lvl="1" indent="-457200" algn="just">
              <a:buClr>
                <a:srgbClr val="F7B512"/>
              </a:buClr>
              <a:buFont typeface="Wingdings" panose="05000000000000000000" pitchFamily="2" charset="2"/>
              <a:buChar char="§"/>
            </a:pPr>
            <a:r>
              <a:rPr lang="es-ES" sz="1600" dirty="0">
                <a:latin typeface="Lato Medium"/>
              </a:rPr>
              <a:t>El resultado modifica el valor patrimonial de la empresa incrementándolo cuando hay beneficios y reduciéndolo cuando hay pérdidas</a:t>
            </a:r>
          </a:p>
          <a:p>
            <a:pPr marL="457200" lvl="1" indent="-457200" algn="just">
              <a:buClr>
                <a:srgbClr val="F7B512"/>
              </a:buClr>
              <a:buFont typeface="Wingdings" panose="05000000000000000000" pitchFamily="2" charset="2"/>
              <a:buChar char="§"/>
            </a:pPr>
            <a:endParaRPr lang="es-ES" sz="1600" dirty="0">
              <a:latin typeface="Lato Medium"/>
            </a:endParaRPr>
          </a:p>
          <a:p>
            <a:pPr marL="457200" lvl="1" indent="-457200" algn="just">
              <a:buClr>
                <a:srgbClr val="F7B512"/>
              </a:buClr>
              <a:buFont typeface="Wingdings" panose="05000000000000000000" pitchFamily="2" charset="2"/>
              <a:buChar char="§"/>
            </a:pPr>
            <a:r>
              <a:rPr lang="es-ES" sz="1600" dirty="0">
                <a:latin typeface="Lato Medium"/>
              </a:rPr>
              <a:t>Sobre el BAI se aplicará el % de Impuesto sobre el Beneficio que dependerá del tipo de forma jurídica elegida</a:t>
            </a:r>
            <a:r>
              <a:rPr lang="es-ES" sz="1600" dirty="0"/>
              <a:t>.</a:t>
            </a:r>
            <a:endParaRPr lang="es-ES" sz="1600" b="1" dirty="0"/>
          </a:p>
          <a:p>
            <a:pPr marL="0" indent="0" algn="just">
              <a:buClr>
                <a:srgbClr val="F7B512"/>
              </a:buClr>
              <a:buNone/>
            </a:pPr>
            <a:endParaRPr lang="es-ES" sz="1600" dirty="0">
              <a:latin typeface="Lato Medium"/>
            </a:endParaRPr>
          </a:p>
        </p:txBody>
      </p:sp>
      <p:sp>
        <p:nvSpPr>
          <p:cNvPr id="7" name="4 Rectángulo"/>
          <p:cNvSpPr>
            <a:spLocks noChangeArrowheads="1"/>
          </p:cNvSpPr>
          <p:nvPr/>
        </p:nvSpPr>
        <p:spPr bwMode="auto">
          <a:xfrm>
            <a:off x="1139824" y="1013919"/>
            <a:ext cx="6737376" cy="430887"/>
          </a:xfrm>
          <a:prstGeom prst="rect">
            <a:avLst/>
          </a:prstGeom>
          <a:solidFill>
            <a:srgbClr val="F7B512"/>
          </a:solidFill>
          <a:ln>
            <a:solidFill>
              <a:srgbClr val="F7B512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CC00"/>
              </a:buClr>
              <a:buFont typeface="Wingdings" pitchFamily="2" charset="2"/>
              <a:buChar char="§"/>
              <a:defRPr sz="2500">
                <a:solidFill>
                  <a:srgbClr val="00000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CC00"/>
              </a:buClr>
              <a:buChar char="•"/>
              <a:defRPr sz="2400">
                <a:solidFill>
                  <a:srgbClr val="00000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–"/>
              <a:defRPr sz="2000">
                <a:solidFill>
                  <a:srgbClr val="00000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."/>
              <a:defRPr>
                <a:solidFill>
                  <a:srgbClr val="00000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2200" b="1" u="sng" dirty="0">
                <a:solidFill>
                  <a:schemeClr val="bg1"/>
                </a:solidFill>
                <a:latin typeface="Lato Medium"/>
              </a:rPr>
              <a:t>LA CUENTA DE RESULTADOS</a:t>
            </a:r>
          </a:p>
        </p:txBody>
      </p:sp>
      <p:sp>
        <p:nvSpPr>
          <p:cNvPr id="8" name="Rectángulo 7"/>
          <p:cNvSpPr/>
          <p:nvPr/>
        </p:nvSpPr>
        <p:spPr bwMode="auto">
          <a:xfrm>
            <a:off x="1156792" y="1455414"/>
            <a:ext cx="6720408" cy="3305721"/>
          </a:xfrm>
          <a:prstGeom prst="rect">
            <a:avLst/>
          </a:prstGeom>
          <a:noFill/>
          <a:ln w="28575" cap="flat" cmpd="sng" algn="ctr">
            <a:solidFill>
              <a:srgbClr val="F7B51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marR="0" indent="-381000" algn="l" defTabSz="914400" rtl="0" eaLnBrk="1" fontAlgn="base" latinLnBrk="0" hangingPunct="1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SzTx/>
              <a:buFont typeface="Wingdings" pitchFamily="2" charset="2"/>
              <a:buChar char="§"/>
              <a:tabLst/>
            </a:pPr>
            <a:endParaRPr kumimoji="0" lang="es-P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sp>
        <p:nvSpPr>
          <p:cNvPr id="3" name="Rectángulo 2"/>
          <p:cNvSpPr/>
          <p:nvPr/>
        </p:nvSpPr>
        <p:spPr bwMode="auto">
          <a:xfrm>
            <a:off x="1156792" y="4103668"/>
            <a:ext cx="6720408" cy="65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marR="0" indent="-381000" algn="l" defTabSz="914400" rtl="0" eaLnBrk="1" fontAlgn="base" latinLnBrk="0" hangingPunct="1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SzTx/>
              <a:buFont typeface="Wingdings" pitchFamily="2" charset="2"/>
              <a:buChar char="§"/>
              <a:tabLst/>
            </a:pPr>
            <a:endParaRPr kumimoji="0" lang="es-P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770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redondeado 6"/>
          <p:cNvSpPr/>
          <p:nvPr/>
        </p:nvSpPr>
        <p:spPr bwMode="auto">
          <a:xfrm>
            <a:off x="1122556" y="1728302"/>
            <a:ext cx="1971994" cy="800585"/>
          </a:xfrm>
          <a:prstGeom prst="roundRect">
            <a:avLst/>
          </a:prstGeom>
          <a:solidFill>
            <a:srgbClr val="006CB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es-ES" sz="1400" dirty="0">
                <a:solidFill>
                  <a:schemeClr val="bg1"/>
                </a:solidFill>
                <a:latin typeface="Lato Medium"/>
              </a:rPr>
              <a:t>Aspectos básicos a tener en cuenta. </a:t>
            </a:r>
          </a:p>
          <a:p>
            <a:pPr lvl="0" algn="ctr"/>
            <a:r>
              <a:rPr lang="es-ES" sz="1400" dirty="0">
                <a:solidFill>
                  <a:schemeClr val="bg1"/>
                </a:solidFill>
                <a:latin typeface="Lato Medium"/>
              </a:rPr>
              <a:t>Los impuestos</a:t>
            </a:r>
          </a:p>
        </p:txBody>
      </p:sp>
      <p:sp>
        <p:nvSpPr>
          <p:cNvPr id="10" name="Rectángulo redondeado 9"/>
          <p:cNvSpPr/>
          <p:nvPr/>
        </p:nvSpPr>
        <p:spPr bwMode="auto">
          <a:xfrm>
            <a:off x="6690311" y="1707626"/>
            <a:ext cx="1725495" cy="677873"/>
          </a:xfrm>
          <a:prstGeom prst="roundRect">
            <a:avLst/>
          </a:prstGeom>
          <a:solidFill>
            <a:srgbClr val="006CB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Lato Medium"/>
              </a:rPr>
              <a:t>El Plan de Financiación</a:t>
            </a:r>
          </a:p>
          <a:p>
            <a:pPr lvl="0" algn="ctr"/>
            <a:endParaRPr lang="es-ES" sz="1400" dirty="0">
              <a:solidFill>
                <a:schemeClr val="bg1"/>
              </a:solidFill>
              <a:latin typeface="Lato Medium"/>
            </a:endParaRPr>
          </a:p>
        </p:txBody>
      </p:sp>
      <p:sp>
        <p:nvSpPr>
          <p:cNvPr id="12" name="Rectángulo redondeado 11"/>
          <p:cNvSpPr/>
          <p:nvPr/>
        </p:nvSpPr>
        <p:spPr bwMode="auto">
          <a:xfrm>
            <a:off x="2606202" y="2752265"/>
            <a:ext cx="1686249" cy="677873"/>
          </a:xfrm>
          <a:prstGeom prst="roundRect">
            <a:avLst/>
          </a:prstGeom>
          <a:solidFill>
            <a:srgbClr val="006CB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Lato Medium"/>
              </a:rPr>
              <a:t>El Umbral de rentabilidad</a:t>
            </a:r>
          </a:p>
          <a:p>
            <a:pPr lvl="0" algn="ctr"/>
            <a:endParaRPr lang="es-ES" sz="1400" dirty="0">
              <a:solidFill>
                <a:schemeClr val="bg1"/>
              </a:solidFill>
              <a:latin typeface="Lato Medium"/>
            </a:endParaRPr>
          </a:p>
        </p:txBody>
      </p:sp>
      <p:sp>
        <p:nvSpPr>
          <p:cNvPr id="13" name="Rectángulo redondeado 12"/>
          <p:cNvSpPr/>
          <p:nvPr/>
        </p:nvSpPr>
        <p:spPr bwMode="auto">
          <a:xfrm>
            <a:off x="512731" y="2752265"/>
            <a:ext cx="1458806" cy="677873"/>
          </a:xfrm>
          <a:prstGeom prst="roundRect">
            <a:avLst/>
          </a:prstGeom>
          <a:solidFill>
            <a:srgbClr val="006CB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Lato Medium"/>
              </a:rPr>
              <a:t>La previsión de Ventas</a:t>
            </a:r>
          </a:p>
          <a:p>
            <a:pPr lvl="0" algn="ctr"/>
            <a:endParaRPr lang="es-ES" sz="1400" dirty="0">
              <a:solidFill>
                <a:schemeClr val="bg1"/>
              </a:solidFill>
              <a:latin typeface="Lato Medium"/>
            </a:endParaRPr>
          </a:p>
        </p:txBody>
      </p:sp>
      <p:sp>
        <p:nvSpPr>
          <p:cNvPr id="14" name="Rectángulo redondeado 13"/>
          <p:cNvSpPr/>
          <p:nvPr/>
        </p:nvSpPr>
        <p:spPr bwMode="auto">
          <a:xfrm>
            <a:off x="3974956" y="1707626"/>
            <a:ext cx="1857130" cy="677873"/>
          </a:xfrm>
          <a:prstGeom prst="roundRect">
            <a:avLst/>
          </a:prstGeom>
          <a:solidFill>
            <a:srgbClr val="006CB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Lato Medium"/>
              </a:rPr>
              <a:t>El Plan de Inversión. Los Costes</a:t>
            </a:r>
          </a:p>
          <a:p>
            <a:pPr lvl="0" algn="ctr"/>
            <a:endParaRPr lang="es-ES" sz="1400" dirty="0">
              <a:solidFill>
                <a:schemeClr val="bg1"/>
              </a:solidFill>
              <a:latin typeface="Lato Medium"/>
            </a:endParaRPr>
          </a:p>
        </p:txBody>
      </p:sp>
      <p:sp>
        <p:nvSpPr>
          <p:cNvPr id="15" name="Rectángulo redondeado 14"/>
          <p:cNvSpPr/>
          <p:nvPr/>
        </p:nvSpPr>
        <p:spPr bwMode="auto">
          <a:xfrm>
            <a:off x="4925713" y="2752265"/>
            <a:ext cx="1686249" cy="677873"/>
          </a:xfrm>
          <a:prstGeom prst="roundRect">
            <a:avLst/>
          </a:prstGeom>
          <a:solidFill>
            <a:srgbClr val="006CB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Lato Medium"/>
              </a:rPr>
              <a:t>Plan de Tesorería</a:t>
            </a:r>
          </a:p>
          <a:p>
            <a:pPr lvl="0" algn="ctr"/>
            <a:endParaRPr lang="es-ES" sz="1400" dirty="0">
              <a:solidFill>
                <a:schemeClr val="bg1"/>
              </a:solidFill>
              <a:latin typeface="Lato Medium"/>
            </a:endParaRPr>
          </a:p>
        </p:txBody>
      </p:sp>
      <p:sp>
        <p:nvSpPr>
          <p:cNvPr id="16" name="Rectángulo redondeado 15"/>
          <p:cNvSpPr/>
          <p:nvPr/>
        </p:nvSpPr>
        <p:spPr bwMode="auto">
          <a:xfrm>
            <a:off x="7232052" y="2752265"/>
            <a:ext cx="1608060" cy="677873"/>
          </a:xfrm>
          <a:prstGeom prst="roundRect">
            <a:avLst/>
          </a:prstGeom>
          <a:solidFill>
            <a:srgbClr val="006CB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Lato Medium"/>
              </a:rPr>
              <a:t>La cuenta de resultados</a:t>
            </a:r>
          </a:p>
          <a:p>
            <a:pPr lvl="0" algn="ctr"/>
            <a:endParaRPr lang="es-ES" sz="1400" dirty="0">
              <a:solidFill>
                <a:schemeClr val="bg1"/>
              </a:solidFill>
              <a:latin typeface="Lato Medium"/>
            </a:endParaRPr>
          </a:p>
        </p:txBody>
      </p:sp>
      <p:sp>
        <p:nvSpPr>
          <p:cNvPr id="17" name="Rectángulo redondeado 16"/>
          <p:cNvSpPr/>
          <p:nvPr/>
        </p:nvSpPr>
        <p:spPr bwMode="auto">
          <a:xfrm>
            <a:off x="1206430" y="3881953"/>
            <a:ext cx="1770254" cy="677873"/>
          </a:xfrm>
          <a:prstGeom prst="roundRect">
            <a:avLst/>
          </a:prstGeom>
          <a:solidFill>
            <a:srgbClr val="006CB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Lato Medium"/>
              </a:rPr>
              <a:t>Amortizaciones</a:t>
            </a:r>
          </a:p>
          <a:p>
            <a:pPr lvl="0" algn="ctr"/>
            <a:endParaRPr lang="es-ES" sz="1400" dirty="0">
              <a:solidFill>
                <a:schemeClr val="bg1"/>
              </a:solidFill>
              <a:latin typeface="Lato Medium"/>
            </a:endParaRPr>
          </a:p>
        </p:txBody>
      </p:sp>
      <p:sp>
        <p:nvSpPr>
          <p:cNvPr id="18" name="Rectángulo redondeado 17"/>
          <p:cNvSpPr/>
          <p:nvPr/>
        </p:nvSpPr>
        <p:spPr bwMode="auto">
          <a:xfrm>
            <a:off x="3837053" y="3885427"/>
            <a:ext cx="1770254" cy="677873"/>
          </a:xfrm>
          <a:prstGeom prst="roundRect">
            <a:avLst/>
          </a:prstGeom>
          <a:solidFill>
            <a:srgbClr val="006CB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Lato Medium"/>
              </a:rPr>
              <a:t>Balance de Situación</a:t>
            </a:r>
          </a:p>
          <a:p>
            <a:pPr lvl="0" algn="ctr"/>
            <a:endParaRPr lang="es-ES" sz="1400" dirty="0">
              <a:solidFill>
                <a:schemeClr val="bg1"/>
              </a:solidFill>
              <a:latin typeface="Lato Medium"/>
            </a:endParaRPr>
          </a:p>
        </p:txBody>
      </p:sp>
      <p:sp>
        <p:nvSpPr>
          <p:cNvPr id="19" name="Rectángulo redondeado 18"/>
          <p:cNvSpPr/>
          <p:nvPr/>
        </p:nvSpPr>
        <p:spPr bwMode="auto">
          <a:xfrm>
            <a:off x="6454559" y="3898679"/>
            <a:ext cx="1770254" cy="677873"/>
          </a:xfrm>
          <a:prstGeom prst="roundRect">
            <a:avLst/>
          </a:prstGeom>
          <a:solidFill>
            <a:srgbClr val="006CB5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Lato Medium"/>
              </a:rPr>
              <a:t>El análisis económico y sus ratios</a:t>
            </a:r>
          </a:p>
          <a:p>
            <a:pPr lvl="0" algn="ctr"/>
            <a:endParaRPr lang="es-ES" sz="1400" dirty="0">
              <a:solidFill>
                <a:schemeClr val="bg1"/>
              </a:solidFill>
              <a:latin typeface="Lato Medium"/>
            </a:endParaRPr>
          </a:p>
        </p:txBody>
      </p:sp>
      <p:cxnSp>
        <p:nvCxnSpPr>
          <p:cNvPr id="20" name="Straight Connector 12">
            <a:extLst>
              <a:ext uri="{FF2B5EF4-FFF2-40B4-BE49-F238E27FC236}">
                <a16:creationId xmlns:a16="http://schemas.microsoft.com/office/drawing/2014/main" id="{FEFF67E6-4216-4D61-9B43-AAB1F37AEECE}"/>
              </a:ext>
            </a:extLst>
          </p:cNvPr>
          <p:cNvCxnSpPr>
            <a:cxnSpLocks/>
          </p:cNvCxnSpPr>
          <p:nvPr/>
        </p:nvCxnSpPr>
        <p:spPr>
          <a:xfrm flipV="1">
            <a:off x="0" y="1451900"/>
            <a:ext cx="9144000" cy="1"/>
          </a:xfrm>
          <a:prstGeom prst="line">
            <a:avLst/>
          </a:prstGeom>
          <a:ln w="25400">
            <a:solidFill>
              <a:srgbClr val="52AE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50D7A24B-732B-4C1A-9BCC-4354AFD25FFF}"/>
              </a:ext>
            </a:extLst>
          </p:cNvPr>
          <p:cNvSpPr txBox="1"/>
          <p:nvPr/>
        </p:nvSpPr>
        <p:spPr>
          <a:xfrm>
            <a:off x="241569" y="789127"/>
            <a:ext cx="8362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s-ES" altLang="ca-ES" sz="3200" dirty="0">
                <a:solidFill>
                  <a:srgbClr val="53AD32"/>
                </a:solidFill>
                <a:latin typeface="Futura LT Pro Book" panose="020B0802020204020204" pitchFamily="34" charset="0"/>
              </a:rPr>
              <a:t>QUE HAREMOS EN EL TALLER DE HOY</a:t>
            </a:r>
            <a:endParaRPr lang="ca-ES" altLang="ca-ES" sz="3200" dirty="0">
              <a:solidFill>
                <a:srgbClr val="53AD32"/>
              </a:solidFill>
              <a:latin typeface="Futura LT Pro Book" panose="020B0802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0466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50" b="1970"/>
          <a:stretch/>
        </p:blipFill>
        <p:spPr>
          <a:xfrm>
            <a:off x="2283629" y="1174762"/>
            <a:ext cx="3096344" cy="3691813"/>
          </a:xfrm>
        </p:spPr>
      </p:pic>
      <p:sp>
        <p:nvSpPr>
          <p:cNvPr id="8" name="Cerrar llave 7"/>
          <p:cNvSpPr/>
          <p:nvPr/>
        </p:nvSpPr>
        <p:spPr bwMode="auto">
          <a:xfrm>
            <a:off x="5289754" y="1233501"/>
            <a:ext cx="232955" cy="520181"/>
          </a:xfrm>
          <a:prstGeom prst="rightBrace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indent="-381000" fontAlgn="base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itchFamily="2" charset="2"/>
              <a:buChar char="§"/>
            </a:pPr>
            <a:endParaRPr lang="es-ES" sz="2000">
              <a:latin typeface="Trebuchet MS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5535007" y="1324315"/>
            <a:ext cx="1691489" cy="338554"/>
          </a:xfrm>
          <a:prstGeom prst="rect">
            <a:avLst/>
          </a:prstGeom>
          <a:ln>
            <a:solidFill>
              <a:srgbClr val="4372A5"/>
            </a:solidFill>
          </a:ln>
        </p:spPr>
        <p:txBody>
          <a:bodyPr wrap="none">
            <a:spAutoFit/>
          </a:bodyPr>
          <a:lstStyle/>
          <a:p>
            <a:r>
              <a:rPr lang="es-ES" sz="1600" dirty="0">
                <a:solidFill>
                  <a:srgbClr val="006CB5"/>
                </a:solidFill>
                <a:latin typeface="Lato Medium"/>
              </a:rPr>
              <a:t>Gastos Variables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3854855" y="2024831"/>
            <a:ext cx="121539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400" dirty="0">
                <a:solidFill>
                  <a:srgbClr val="006CB5"/>
                </a:solidFill>
                <a:latin typeface="Lato Medium"/>
              </a:rPr>
              <a:t>o gastos fijos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3625402" y="2347996"/>
            <a:ext cx="35525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400" dirty="0">
                <a:solidFill>
                  <a:srgbClr val="006CB5"/>
                </a:solidFill>
                <a:latin typeface="Lato Medium"/>
              </a:rPr>
              <a:t>Cuota anual de amortizaciones del periodo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E03F826-B3E5-4B44-8EEE-05A9741CFDB2}"/>
              </a:ext>
            </a:extLst>
          </p:cNvPr>
          <p:cNvSpPr txBox="1"/>
          <p:nvPr/>
        </p:nvSpPr>
        <p:spPr>
          <a:xfrm>
            <a:off x="241569" y="512663"/>
            <a:ext cx="548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s-ES" altLang="ca-ES" sz="3200" dirty="0">
                <a:solidFill>
                  <a:srgbClr val="53AD32"/>
                </a:solidFill>
                <a:latin typeface="Futura LT Pro Book" panose="020B0802020204020204" pitchFamily="34" charset="0"/>
              </a:rPr>
              <a:t>CUENTA DE RESULTADOS</a:t>
            </a:r>
            <a:endParaRPr lang="ca-ES" altLang="ca-ES" sz="3200" dirty="0">
              <a:solidFill>
                <a:srgbClr val="53AD32"/>
              </a:solidFill>
              <a:latin typeface="Futura LT Pro Book" panose="020B0802020204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891D2F7-BE47-4487-8707-CCF39E2B1302}"/>
              </a:ext>
            </a:extLst>
          </p:cNvPr>
          <p:cNvCxnSpPr>
            <a:cxnSpLocks/>
          </p:cNvCxnSpPr>
          <p:nvPr/>
        </p:nvCxnSpPr>
        <p:spPr>
          <a:xfrm flipV="1">
            <a:off x="0" y="1175436"/>
            <a:ext cx="9144000" cy="1"/>
          </a:xfrm>
          <a:prstGeom prst="line">
            <a:avLst/>
          </a:prstGeom>
          <a:ln w="25400">
            <a:solidFill>
              <a:srgbClr val="52AE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5449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1"/>
          <p:cNvSpPr>
            <a:spLocks noGrp="1"/>
          </p:cNvSpPr>
          <p:nvPr>
            <p:ph idx="1"/>
          </p:nvPr>
        </p:nvSpPr>
        <p:spPr>
          <a:xfrm>
            <a:off x="1357273" y="1332613"/>
            <a:ext cx="6264696" cy="3428522"/>
          </a:xfrm>
        </p:spPr>
        <p:txBody>
          <a:bodyPr>
            <a:normAutofit/>
          </a:bodyPr>
          <a:lstStyle/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s-ES" sz="1600" dirty="0">
                <a:latin typeface="Lato Medium"/>
              </a:rPr>
              <a:t>Elementos de análisis: 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rgbClr val="4372A5"/>
                </a:solidFill>
                <a:latin typeface="Lato Medium"/>
              </a:rPr>
              <a:t>Resultado Económico (</a:t>
            </a:r>
            <a:r>
              <a:rPr lang="es-ES" sz="1600" dirty="0" err="1">
                <a:solidFill>
                  <a:srgbClr val="4372A5"/>
                </a:solidFill>
                <a:latin typeface="Lato Medium"/>
              </a:rPr>
              <a:t>PyG</a:t>
            </a:r>
            <a:r>
              <a:rPr lang="es-ES" sz="1600" dirty="0">
                <a:solidFill>
                  <a:srgbClr val="4372A5"/>
                </a:solidFill>
                <a:latin typeface="Lato Medium"/>
              </a:rPr>
              <a:t>) = Beneficio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r>
              <a:rPr lang="es-ES" sz="1600" dirty="0">
                <a:solidFill>
                  <a:srgbClr val="4372A5"/>
                </a:solidFill>
                <a:latin typeface="Lato Medium"/>
              </a:rPr>
              <a:t>Viabilidad = Cuenta de Tesorería.</a:t>
            </a:r>
          </a:p>
          <a:p>
            <a:pPr lvl="2">
              <a:buClrTx/>
              <a:buFont typeface="Wingdings" panose="05000000000000000000" pitchFamily="2" charset="2"/>
              <a:buChar char="§"/>
            </a:pPr>
            <a:endParaRPr lang="es-ES" sz="1600" dirty="0">
              <a:latin typeface="Lato Medium"/>
            </a:endParaRPr>
          </a:p>
          <a:p>
            <a:pPr>
              <a:buClrTx/>
            </a:pPr>
            <a:r>
              <a:rPr lang="es-ES" sz="1600" dirty="0">
                <a:latin typeface="Lato Medium"/>
              </a:rPr>
              <a:t>Ratios (relación entre dos elementos que se miden)</a:t>
            </a:r>
          </a:p>
          <a:p>
            <a:pPr>
              <a:buClrTx/>
            </a:pPr>
            <a:r>
              <a:rPr lang="es-ES" sz="1600" dirty="0">
                <a:latin typeface="Lato Medium"/>
              </a:rPr>
              <a:t>RENTABILIDAD FINANCIERA (Beneficio Neto por unidad de recurso propio invertido)</a:t>
            </a:r>
          </a:p>
          <a:p>
            <a:pPr marL="457200" lvl="1" indent="0" algn="ctr">
              <a:buClrTx/>
              <a:buNone/>
            </a:pPr>
            <a:r>
              <a:rPr lang="es-ES" sz="1600" dirty="0">
                <a:solidFill>
                  <a:srgbClr val="4372A5"/>
                </a:solidFill>
                <a:latin typeface="Lato Medium"/>
              </a:rPr>
              <a:t>RF = Beneficio Neto / Recursos Propios (%)</a:t>
            </a:r>
          </a:p>
          <a:p>
            <a:pPr marL="457200" lvl="1" indent="0">
              <a:buClrTx/>
              <a:buNone/>
            </a:pPr>
            <a:endParaRPr lang="es-ES" sz="1600" dirty="0">
              <a:latin typeface="Lato Medium"/>
            </a:endParaRP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s-ES" sz="1600" dirty="0">
                <a:latin typeface="Lato Medium"/>
              </a:rPr>
              <a:t>RENTABILIDAD ECONÓMICA (o del Negocio)</a:t>
            </a:r>
          </a:p>
          <a:p>
            <a:pPr marL="457200" lvl="1" indent="0" algn="ctr">
              <a:buClrTx/>
              <a:buNone/>
            </a:pPr>
            <a:r>
              <a:rPr lang="es-ES" sz="1600" dirty="0">
                <a:solidFill>
                  <a:srgbClr val="4372A5"/>
                </a:solidFill>
                <a:latin typeface="Lato Medium"/>
              </a:rPr>
              <a:t>RE = BAII / Activo Total (%)</a:t>
            </a:r>
          </a:p>
          <a:p>
            <a:pPr algn="just">
              <a:buClr>
                <a:srgbClr val="F7B512"/>
              </a:buClr>
            </a:pPr>
            <a:endParaRPr lang="es-ES" sz="1600" dirty="0">
              <a:solidFill>
                <a:srgbClr val="4372A5"/>
              </a:solidFill>
              <a:latin typeface="Lato Medium"/>
            </a:endParaRPr>
          </a:p>
        </p:txBody>
      </p:sp>
      <p:sp>
        <p:nvSpPr>
          <p:cNvPr id="7" name="4 Rectángulo"/>
          <p:cNvSpPr>
            <a:spLocks noChangeArrowheads="1"/>
          </p:cNvSpPr>
          <p:nvPr/>
        </p:nvSpPr>
        <p:spPr bwMode="auto">
          <a:xfrm>
            <a:off x="1120933" y="805218"/>
            <a:ext cx="6737376" cy="430887"/>
          </a:xfrm>
          <a:prstGeom prst="rect">
            <a:avLst/>
          </a:prstGeom>
          <a:solidFill>
            <a:srgbClr val="3FB512"/>
          </a:solidFill>
          <a:ln>
            <a:solidFill>
              <a:srgbClr val="3FB512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CC00"/>
              </a:buClr>
              <a:buFont typeface="Wingdings" pitchFamily="2" charset="2"/>
              <a:buChar char="§"/>
              <a:defRPr sz="2500">
                <a:solidFill>
                  <a:srgbClr val="000000"/>
                </a:solidFill>
                <a:latin typeface="Trebuchet MS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99CC00"/>
              </a:buClr>
              <a:buChar char="•"/>
              <a:defRPr sz="2400">
                <a:solidFill>
                  <a:srgbClr val="000000"/>
                </a:solidFill>
                <a:latin typeface="Trebuchet MS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–"/>
              <a:defRPr sz="2000">
                <a:solidFill>
                  <a:srgbClr val="000000"/>
                </a:solidFill>
                <a:latin typeface="Trebuchet MS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."/>
              <a:defRPr>
                <a:solidFill>
                  <a:srgbClr val="000000"/>
                </a:solidFill>
                <a:latin typeface="Trebuchet MS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2200" b="1" u="sng" dirty="0">
                <a:solidFill>
                  <a:schemeClr val="bg1"/>
                </a:solidFill>
                <a:latin typeface="Lato Medium"/>
              </a:rPr>
              <a:t>EL ANÁLISIS  ECONÓMICO Y SUS RATIOS</a:t>
            </a:r>
          </a:p>
        </p:txBody>
      </p:sp>
      <p:sp>
        <p:nvSpPr>
          <p:cNvPr id="8" name="Rectángulo 7"/>
          <p:cNvSpPr/>
          <p:nvPr/>
        </p:nvSpPr>
        <p:spPr bwMode="auto">
          <a:xfrm>
            <a:off x="1137901" y="1236105"/>
            <a:ext cx="6720408" cy="3494621"/>
          </a:xfrm>
          <a:prstGeom prst="rect">
            <a:avLst/>
          </a:prstGeom>
          <a:noFill/>
          <a:ln w="28575" cap="flat" cmpd="sng" algn="ctr">
            <a:solidFill>
              <a:srgbClr val="3FB51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marR="0" indent="-381000" algn="l" defTabSz="914400" rtl="0" eaLnBrk="1" fontAlgn="base" latinLnBrk="0" hangingPunct="1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SzTx/>
              <a:buFont typeface="Wingdings" pitchFamily="2" charset="2"/>
              <a:buChar char="§"/>
              <a:tabLst/>
            </a:pPr>
            <a:endParaRPr kumimoji="0" lang="es-P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sp>
        <p:nvSpPr>
          <p:cNvPr id="3" name="Rectángulo 2"/>
          <p:cNvSpPr/>
          <p:nvPr/>
        </p:nvSpPr>
        <p:spPr bwMode="auto">
          <a:xfrm>
            <a:off x="1156792" y="4103668"/>
            <a:ext cx="6720408" cy="657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marR="0" indent="-381000" algn="l" defTabSz="914400" rtl="0" eaLnBrk="1" fontAlgn="base" latinLnBrk="0" hangingPunct="1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SzTx/>
              <a:buFont typeface="Wingdings" pitchFamily="2" charset="2"/>
              <a:buChar char="§"/>
              <a:tabLst/>
            </a:pPr>
            <a:endParaRPr kumimoji="0" lang="es-P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9684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C:\Users\ajbel\Pictures\plan economico financiero\MasasPatrimoniales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568" y="2309786"/>
            <a:ext cx="4536504" cy="209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uadroTexto 7"/>
          <p:cNvSpPr txBox="1"/>
          <p:nvPr/>
        </p:nvSpPr>
        <p:spPr>
          <a:xfrm>
            <a:off x="2303748" y="1570136"/>
            <a:ext cx="828092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0000"/>
                </a:solidFill>
                <a:latin typeface="Lato Medium"/>
              </a:rPr>
              <a:t>Es un indicador de liquidez y debe ser POSITIVO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1400" dirty="0">
                <a:solidFill>
                  <a:srgbClr val="000000"/>
                </a:solidFill>
                <a:latin typeface="Lato Medium"/>
              </a:rPr>
              <a:t>Fondo Maniobra = </a:t>
            </a:r>
            <a:r>
              <a:rPr lang="es-ES" sz="1400" u="sng" dirty="0">
                <a:solidFill>
                  <a:srgbClr val="000000"/>
                </a:solidFill>
                <a:latin typeface="Lato Medium"/>
              </a:rPr>
              <a:t>Activo Circulante </a:t>
            </a:r>
            <a:r>
              <a:rPr lang="es-ES" sz="1400" dirty="0">
                <a:solidFill>
                  <a:srgbClr val="000000"/>
                </a:solidFill>
                <a:latin typeface="Lato Medium"/>
              </a:rPr>
              <a:t>– </a:t>
            </a:r>
            <a:r>
              <a:rPr lang="es-ES" sz="1400" u="sng" dirty="0">
                <a:solidFill>
                  <a:srgbClr val="000000"/>
                </a:solidFill>
                <a:latin typeface="Lato Medium"/>
              </a:rPr>
              <a:t>Exigible a C/P</a:t>
            </a:r>
          </a:p>
          <a:p>
            <a:endParaRPr lang="es-PE" sz="1400" dirty="0"/>
          </a:p>
        </p:txBody>
      </p:sp>
      <p:sp>
        <p:nvSpPr>
          <p:cNvPr id="9" name="Rectángulo redondeado 8"/>
          <p:cNvSpPr/>
          <p:nvPr/>
        </p:nvSpPr>
        <p:spPr bwMode="auto">
          <a:xfrm>
            <a:off x="2603328" y="3735687"/>
            <a:ext cx="1440160" cy="678941"/>
          </a:xfrm>
          <a:prstGeom prst="roundRect">
            <a:avLst/>
          </a:prstGeom>
          <a:solidFill>
            <a:srgbClr val="CC3300">
              <a:alpha val="40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indent="-381000" fontAlgn="base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itchFamily="2" charset="2"/>
              <a:buChar char="§"/>
            </a:pPr>
            <a:endParaRPr lang="es-ES" sz="2000">
              <a:latin typeface="Trebuchet MS" pitchFamily="34" charset="0"/>
            </a:endParaRPr>
          </a:p>
        </p:txBody>
      </p:sp>
      <p:cxnSp>
        <p:nvCxnSpPr>
          <p:cNvPr id="10" name="Conector recto de flecha 9"/>
          <p:cNvCxnSpPr>
            <a:cxnSpLocks/>
          </p:cNvCxnSpPr>
          <p:nvPr/>
        </p:nvCxnSpPr>
        <p:spPr bwMode="auto">
          <a:xfrm flipV="1">
            <a:off x="3647222" y="2160777"/>
            <a:ext cx="1036598" cy="157491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ángulo redondeado 12"/>
          <p:cNvSpPr/>
          <p:nvPr/>
        </p:nvSpPr>
        <p:spPr bwMode="auto">
          <a:xfrm>
            <a:off x="4598460" y="3714073"/>
            <a:ext cx="1328340" cy="449384"/>
          </a:xfrm>
          <a:prstGeom prst="roundRect">
            <a:avLst/>
          </a:prstGeom>
          <a:solidFill>
            <a:srgbClr val="CC3300">
              <a:alpha val="40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indent="-381000" fontAlgn="base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itchFamily="2" charset="2"/>
              <a:buChar char="§"/>
            </a:pPr>
            <a:endParaRPr lang="es-ES" sz="2000">
              <a:latin typeface="Trebuchet MS" pitchFamily="34" charset="0"/>
            </a:endParaRPr>
          </a:p>
        </p:txBody>
      </p:sp>
      <p:cxnSp>
        <p:nvCxnSpPr>
          <p:cNvPr id="14" name="Conector recto de flecha 13"/>
          <p:cNvCxnSpPr>
            <a:cxnSpLocks/>
          </p:cNvCxnSpPr>
          <p:nvPr/>
        </p:nvCxnSpPr>
        <p:spPr bwMode="auto">
          <a:xfrm flipV="1">
            <a:off x="5262630" y="2160778"/>
            <a:ext cx="821538" cy="1553295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CuadroTexto 17"/>
          <p:cNvSpPr txBox="1"/>
          <p:nvPr/>
        </p:nvSpPr>
        <p:spPr>
          <a:xfrm>
            <a:off x="2123728" y="4494013"/>
            <a:ext cx="5364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0000"/>
                </a:solidFill>
                <a:latin typeface="Lato Medium"/>
              </a:rPr>
              <a:t>Indica si podemos hacer frente a nuestras deudas a corto plazo</a:t>
            </a:r>
          </a:p>
          <a:p>
            <a:endParaRPr lang="es-PE" sz="1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35BD625-4003-4B46-AA8F-4EE353E3A7C3}"/>
              </a:ext>
            </a:extLst>
          </p:cNvPr>
          <p:cNvSpPr txBox="1"/>
          <p:nvPr/>
        </p:nvSpPr>
        <p:spPr>
          <a:xfrm>
            <a:off x="233784" y="142544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s-ES" altLang="ca-ES" sz="3200" dirty="0">
                <a:solidFill>
                  <a:srgbClr val="53AD32"/>
                </a:solidFill>
                <a:latin typeface="Futura LT Pro Book" panose="020B0802020204020204" pitchFamily="34" charset="0"/>
              </a:rPr>
              <a:t>EL ANÁLISIS ECONÓMICO: EL FONDO DE MANIOBRA</a:t>
            </a:r>
            <a:endParaRPr lang="ca-ES" altLang="ca-ES" sz="3200" dirty="0">
              <a:solidFill>
                <a:srgbClr val="53AD32"/>
              </a:solidFill>
              <a:latin typeface="Futura LT Pro Book" panose="020B0802020204020204" pitchFamily="34" charset="0"/>
            </a:endParaRPr>
          </a:p>
        </p:txBody>
      </p:sp>
      <p:cxnSp>
        <p:nvCxnSpPr>
          <p:cNvPr id="12" name="Straight Connector 12">
            <a:extLst>
              <a:ext uri="{FF2B5EF4-FFF2-40B4-BE49-F238E27FC236}">
                <a16:creationId xmlns:a16="http://schemas.microsoft.com/office/drawing/2014/main" id="{37823CC4-6411-403F-BFAA-F24ABA003938}"/>
              </a:ext>
            </a:extLst>
          </p:cNvPr>
          <p:cNvCxnSpPr>
            <a:cxnSpLocks/>
          </p:cNvCxnSpPr>
          <p:nvPr/>
        </p:nvCxnSpPr>
        <p:spPr>
          <a:xfrm flipV="1">
            <a:off x="0" y="1175436"/>
            <a:ext cx="9144000" cy="1"/>
          </a:xfrm>
          <a:prstGeom prst="line">
            <a:avLst/>
          </a:prstGeom>
          <a:ln w="25400">
            <a:solidFill>
              <a:srgbClr val="52AE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02286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08;p33">
            <a:extLst>
              <a:ext uri="{FF2B5EF4-FFF2-40B4-BE49-F238E27FC236}">
                <a16:creationId xmlns:a16="http://schemas.microsoft.com/office/drawing/2014/main" id="{B12D2F9F-7A27-40D5-9BD7-03DACC26C727}"/>
              </a:ext>
            </a:extLst>
          </p:cNvPr>
          <p:cNvSpPr txBox="1"/>
          <p:nvPr/>
        </p:nvSpPr>
        <p:spPr>
          <a:xfrm>
            <a:off x="2195736" y="1016719"/>
            <a:ext cx="5046959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8000" b="1" dirty="0">
                <a:solidFill>
                  <a:srgbClr val="53AD32"/>
                </a:solidFill>
                <a:latin typeface="Futura LT Pro Book" panose="020B0802020204020204" pitchFamily="34" charset="0"/>
                <a:ea typeface="Calibri"/>
                <a:cs typeface="Calibri"/>
                <a:sym typeface="Calibri"/>
              </a:rPr>
              <a:t>GRACIAS</a:t>
            </a:r>
            <a:endParaRPr sz="8000" b="1" dirty="0">
              <a:solidFill>
                <a:srgbClr val="53AD32"/>
              </a:solidFill>
              <a:latin typeface="Futura LT Pro Book" panose="020B0802020204020204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8" name="Google Shape;11;p34">
            <a:extLst>
              <a:ext uri="{FF2B5EF4-FFF2-40B4-BE49-F238E27FC236}">
                <a16:creationId xmlns:a16="http://schemas.microsoft.com/office/drawing/2014/main" id="{EDD4E366-1297-4034-BBC7-01E0784E927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4609" y="4049149"/>
            <a:ext cx="2251614" cy="7568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2;p34">
            <a:extLst>
              <a:ext uri="{FF2B5EF4-FFF2-40B4-BE49-F238E27FC236}">
                <a16:creationId xmlns:a16="http://schemas.microsoft.com/office/drawing/2014/main" id="{D8BAE16D-5400-48CC-A065-248EC0FAC54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29370" t="28761" r="26066" b="25143"/>
          <a:stretch/>
        </p:blipFill>
        <p:spPr>
          <a:xfrm>
            <a:off x="3452683" y="3924704"/>
            <a:ext cx="1746421" cy="10159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3;p34">
            <a:extLst>
              <a:ext uri="{FF2B5EF4-FFF2-40B4-BE49-F238E27FC236}">
                <a16:creationId xmlns:a16="http://schemas.microsoft.com/office/drawing/2014/main" id="{A2CB6A02-A4F3-4622-942D-550D88A6E18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12941" t="38600" r="17257" b="28608"/>
          <a:stretch/>
        </p:blipFill>
        <p:spPr>
          <a:xfrm>
            <a:off x="5775602" y="3922443"/>
            <a:ext cx="3292129" cy="86984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EB99DB89-0EAA-42DC-9E91-7BE819F3CDD7}"/>
              </a:ext>
            </a:extLst>
          </p:cNvPr>
          <p:cNvSpPr txBox="1"/>
          <p:nvPr/>
        </p:nvSpPr>
        <p:spPr>
          <a:xfrm>
            <a:off x="574405" y="3741372"/>
            <a:ext cx="1621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i="1" dirty="0">
                <a:solidFill>
                  <a:schemeClr val="tx2">
                    <a:lumMod val="75000"/>
                  </a:schemeClr>
                </a:solidFill>
                <a:latin typeface="Lato Hairline" panose="020F0502020204030203" pitchFamily="34" charset="0"/>
                <a:ea typeface="Lato Hairline" panose="020F0502020204030203" pitchFamily="34" charset="0"/>
                <a:cs typeface="Lato Hairline" panose="020F0502020204030203" pitchFamily="34" charset="0"/>
              </a:rPr>
              <a:t>Organizan: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DFCA33A-A74F-46CF-AFB5-2319D695584A}"/>
              </a:ext>
            </a:extLst>
          </p:cNvPr>
          <p:cNvSpPr txBox="1"/>
          <p:nvPr/>
        </p:nvSpPr>
        <p:spPr>
          <a:xfrm>
            <a:off x="5966898" y="3614666"/>
            <a:ext cx="1621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i="1" dirty="0">
                <a:solidFill>
                  <a:schemeClr val="tx2">
                    <a:lumMod val="75000"/>
                  </a:schemeClr>
                </a:solidFill>
                <a:latin typeface="Lato Hairline" panose="020F0502020204030203" pitchFamily="34" charset="0"/>
                <a:ea typeface="Lato Hairline" panose="020F0502020204030203" pitchFamily="34" charset="0"/>
                <a:cs typeface="Lato Hairline" panose="020F0502020204030203" pitchFamily="34" charset="0"/>
              </a:rPr>
              <a:t>Financia: </a:t>
            </a:r>
          </a:p>
        </p:txBody>
      </p:sp>
    </p:spTree>
    <p:extLst>
      <p:ext uri="{BB962C8B-B14F-4D97-AF65-F5344CB8AC3E}">
        <p14:creationId xmlns:p14="http://schemas.microsoft.com/office/powerpoint/2010/main" val="1878824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iesocial.wikispaces.com/file/view/Canvas-plantilla-modelos-de-negocios.png/409381378/560x394/Canvas-plantilla-modelos-de-negocios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18" y="1488910"/>
            <a:ext cx="3792109" cy="255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Marcador de contenido 1"/>
          <p:cNvSpPr txBox="1">
            <a:spLocks/>
          </p:cNvSpPr>
          <p:nvPr/>
        </p:nvSpPr>
        <p:spPr bwMode="auto">
          <a:xfrm>
            <a:off x="1979712" y="4095356"/>
            <a:ext cx="5858992" cy="852277"/>
          </a:xfrm>
          <a:prstGeom prst="rect">
            <a:avLst/>
          </a:prstGeom>
          <a:solidFill>
            <a:srgbClr val="3FB512"/>
          </a:solidFill>
          <a:ln>
            <a:solidFill>
              <a:srgbClr val="3FB512"/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itchFamily="2" charset="2"/>
              <a:buChar char="§"/>
              <a:defRPr sz="25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Char char="•"/>
              <a:defRPr sz="2400">
                <a:solidFill>
                  <a:srgbClr val="00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–"/>
              <a:defRPr sz="2000"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."/>
              <a:defRPr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buClrTx/>
              <a:buFont typeface="+mj-lt"/>
              <a:buAutoNum type="arabicPeriod"/>
            </a:pPr>
            <a:r>
              <a:rPr lang="es-ES" sz="1200" b="1" kern="0" dirty="0">
                <a:solidFill>
                  <a:schemeClr val="bg1"/>
                </a:solidFill>
                <a:latin typeface="Lato Medium"/>
              </a:rPr>
              <a:t>Previsión de Ingresos: Aportaciones, las Ventas y los Cobros (Tesorería)</a:t>
            </a:r>
          </a:p>
          <a:p>
            <a:pPr>
              <a:buClrTx/>
              <a:buFont typeface="+mj-lt"/>
              <a:buAutoNum type="arabicPeriod"/>
            </a:pPr>
            <a:r>
              <a:rPr lang="es-ES" sz="1200" b="1" kern="0" dirty="0">
                <a:solidFill>
                  <a:schemeClr val="bg1"/>
                </a:solidFill>
                <a:latin typeface="Lato Medium"/>
              </a:rPr>
              <a:t>Previsión de los Gastos: Inversiones, Gastos fijos, Variables, etc…</a:t>
            </a:r>
          </a:p>
          <a:p>
            <a:pPr>
              <a:buClrTx/>
              <a:buFont typeface="+mj-lt"/>
              <a:buAutoNum type="arabicPeriod"/>
            </a:pPr>
            <a:r>
              <a:rPr lang="es-ES" sz="1200" b="1" kern="0" dirty="0">
                <a:solidFill>
                  <a:schemeClr val="bg1"/>
                </a:solidFill>
                <a:latin typeface="Lato Medium"/>
              </a:rPr>
              <a:t>Nuestras obligaciones contables: Fiscalidad y Seguridad Social</a:t>
            </a:r>
          </a:p>
          <a:p>
            <a:pPr>
              <a:buClrTx/>
              <a:buFont typeface="+mj-lt"/>
              <a:buAutoNum type="arabicPeriod"/>
            </a:pPr>
            <a:endParaRPr lang="es-ES" sz="1200" b="1" kern="0" dirty="0">
              <a:solidFill>
                <a:schemeClr val="bg1"/>
              </a:solidFill>
            </a:endParaRP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47B90E04-CC84-47E2-B1AB-F4F92248BF65}"/>
              </a:ext>
            </a:extLst>
          </p:cNvPr>
          <p:cNvSpPr/>
          <p:nvPr/>
        </p:nvSpPr>
        <p:spPr>
          <a:xfrm>
            <a:off x="1938732" y="3057318"/>
            <a:ext cx="4968552" cy="1008113"/>
          </a:xfrm>
          <a:prstGeom prst="ellipse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" name="Straight Connector 12">
            <a:extLst>
              <a:ext uri="{FF2B5EF4-FFF2-40B4-BE49-F238E27FC236}">
                <a16:creationId xmlns:a16="http://schemas.microsoft.com/office/drawing/2014/main" id="{373574D4-6419-44EE-A1CF-ADA6B1B7FE46}"/>
              </a:ext>
            </a:extLst>
          </p:cNvPr>
          <p:cNvCxnSpPr>
            <a:cxnSpLocks/>
          </p:cNvCxnSpPr>
          <p:nvPr/>
        </p:nvCxnSpPr>
        <p:spPr>
          <a:xfrm flipV="1">
            <a:off x="0" y="1451900"/>
            <a:ext cx="9144000" cy="1"/>
          </a:xfrm>
          <a:prstGeom prst="line">
            <a:avLst/>
          </a:prstGeom>
          <a:ln w="25400">
            <a:solidFill>
              <a:srgbClr val="006CB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B76BCF7E-B323-47E1-ABBC-4BBA291E087B}"/>
              </a:ext>
            </a:extLst>
          </p:cNvPr>
          <p:cNvSpPr txBox="1"/>
          <p:nvPr/>
        </p:nvSpPr>
        <p:spPr>
          <a:xfrm>
            <a:off x="241569" y="789127"/>
            <a:ext cx="8362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rgbClr val="006CB5"/>
                </a:solidFill>
                <a:latin typeface="Futura LT Pro Book" panose="020B0802020204020204" pitchFamily="34" charset="0"/>
              </a:rPr>
              <a:t>LLEGA LA HORA DE HACER NÚMEROS</a:t>
            </a:r>
          </a:p>
        </p:txBody>
      </p:sp>
    </p:spTree>
    <p:extLst>
      <p:ext uri="{BB962C8B-B14F-4D97-AF65-F5344CB8AC3E}">
        <p14:creationId xmlns:p14="http://schemas.microsoft.com/office/powerpoint/2010/main" val="1679436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4">
            <a:extLst>
              <a:ext uri="{FF2B5EF4-FFF2-40B4-BE49-F238E27FC236}">
                <a16:creationId xmlns:a16="http://schemas.microsoft.com/office/drawing/2014/main" id="{CBD38A10-C863-4443-9E44-AEB8CA0CC7D5}"/>
              </a:ext>
            </a:extLst>
          </p:cNvPr>
          <p:cNvSpPr txBox="1"/>
          <p:nvPr/>
        </p:nvSpPr>
        <p:spPr>
          <a:xfrm>
            <a:off x="241569" y="512663"/>
            <a:ext cx="8362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s-ES" altLang="ca-ES" sz="3200" dirty="0">
                <a:solidFill>
                  <a:srgbClr val="53AD32"/>
                </a:solidFill>
                <a:latin typeface="Futura LT Pro Book" panose="020B0802020204020204" pitchFamily="34" charset="0"/>
              </a:rPr>
              <a:t>MI PRESUPUESTO ECONÓMICO</a:t>
            </a:r>
            <a:endParaRPr lang="ca-ES" altLang="ca-ES" sz="3200" dirty="0">
              <a:solidFill>
                <a:srgbClr val="53AD32"/>
              </a:solidFill>
              <a:latin typeface="Futura LT Pro Book" panose="020B0802020204020204" pitchFamily="34" charset="0"/>
            </a:endParaRPr>
          </a:p>
        </p:txBody>
      </p:sp>
      <p:sp>
        <p:nvSpPr>
          <p:cNvPr id="13" name="8 Rectángulo"/>
          <p:cNvSpPr/>
          <p:nvPr/>
        </p:nvSpPr>
        <p:spPr bwMode="auto">
          <a:xfrm>
            <a:off x="919433" y="2216791"/>
            <a:ext cx="7272808" cy="2295122"/>
          </a:xfrm>
          <a:prstGeom prst="rect">
            <a:avLst/>
          </a:prstGeom>
          <a:noFill/>
          <a:ln w="12700">
            <a:solidFill>
              <a:srgbClr val="4372A5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indent="-381000" fontAlgn="base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itchFamily="2" charset="2"/>
              <a:buChar char="§"/>
            </a:pPr>
            <a:endParaRPr lang="es-ES" sz="200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12" name="6 Rectángulo"/>
          <p:cNvSpPr/>
          <p:nvPr/>
        </p:nvSpPr>
        <p:spPr bwMode="auto">
          <a:xfrm>
            <a:off x="1567505" y="1415569"/>
            <a:ext cx="5976664" cy="1568178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1295400" indent="-381000" fontAlgn="base">
              <a:lnSpc>
                <a:spcPct val="180000"/>
              </a:lnSpc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itchFamily="2" charset="2"/>
              <a:buChar char="§"/>
            </a:pPr>
            <a:endParaRPr lang="es-ES" sz="2000">
              <a:latin typeface="Trebuchet MS" pitchFamily="34" charset="0"/>
            </a:endParaRPr>
          </a:p>
        </p:txBody>
      </p:sp>
      <p:sp>
        <p:nvSpPr>
          <p:cNvPr id="6" name="Marcador de contenido 1"/>
          <p:cNvSpPr txBox="1">
            <a:spLocks/>
          </p:cNvSpPr>
          <p:nvPr/>
        </p:nvSpPr>
        <p:spPr bwMode="auto">
          <a:xfrm>
            <a:off x="2051720" y="1520775"/>
            <a:ext cx="2016224" cy="1008112"/>
          </a:xfrm>
          <a:prstGeom prst="rect">
            <a:avLst/>
          </a:prstGeom>
          <a:ln>
            <a:solidFill>
              <a:srgbClr val="4372A5"/>
            </a:solidFill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anose="05000000000000000000" pitchFamily="2" charset="2"/>
              <a:buNone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None/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None/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None/>
              <a:defRPr sz="1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None/>
              <a:defRPr sz="1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400" kern="0" dirty="0">
                <a:solidFill>
                  <a:srgbClr val="000000"/>
                </a:solidFill>
                <a:latin typeface="Lato Medium"/>
              </a:rPr>
              <a:t>Plan de Inversiones</a:t>
            </a:r>
          </a:p>
          <a:p>
            <a:pPr algn="ctr"/>
            <a:r>
              <a:rPr lang="es-ES" sz="1400" b="1" kern="0" dirty="0">
                <a:solidFill>
                  <a:srgbClr val="4372A5"/>
                </a:solidFill>
                <a:latin typeface="Lato Medium"/>
              </a:rPr>
              <a:t>Qué</a:t>
            </a:r>
          </a:p>
          <a:p>
            <a:pPr algn="ctr"/>
            <a:r>
              <a:rPr lang="es-ES" sz="1400" b="1" kern="0" dirty="0">
                <a:solidFill>
                  <a:srgbClr val="4372A5"/>
                </a:solidFill>
                <a:latin typeface="Lato Medium"/>
              </a:rPr>
              <a:t>ACTIVO</a:t>
            </a:r>
          </a:p>
        </p:txBody>
      </p:sp>
      <p:sp>
        <p:nvSpPr>
          <p:cNvPr id="7" name="Marcador de contenido 1"/>
          <p:cNvSpPr txBox="1">
            <a:spLocks/>
          </p:cNvSpPr>
          <p:nvPr/>
        </p:nvSpPr>
        <p:spPr bwMode="auto">
          <a:xfrm>
            <a:off x="5023889" y="1504605"/>
            <a:ext cx="2016224" cy="1020883"/>
          </a:xfrm>
          <a:prstGeom prst="rect">
            <a:avLst/>
          </a:prstGeom>
          <a:ln>
            <a:solidFill>
              <a:srgbClr val="4372A5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itchFamily="2" charset="2"/>
              <a:buChar char="§"/>
              <a:defRPr sz="25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Char char="•"/>
              <a:defRPr sz="2400">
                <a:solidFill>
                  <a:srgbClr val="00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–"/>
              <a:defRPr sz="2000"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."/>
              <a:defRPr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" sz="1400" kern="0" dirty="0">
                <a:latin typeface="Lato Medium"/>
              </a:rPr>
              <a:t>Plan de Financiación</a:t>
            </a:r>
          </a:p>
          <a:p>
            <a:pPr marL="0" indent="0" algn="ctr">
              <a:buNone/>
            </a:pPr>
            <a:r>
              <a:rPr lang="es-ES" sz="1400" b="1" kern="0" dirty="0">
                <a:solidFill>
                  <a:srgbClr val="4372A5"/>
                </a:solidFill>
                <a:latin typeface="Lato Medium"/>
              </a:rPr>
              <a:t>Cómo</a:t>
            </a:r>
          </a:p>
          <a:p>
            <a:pPr marL="0" indent="0" algn="ctr">
              <a:buNone/>
            </a:pPr>
            <a:r>
              <a:rPr lang="es-ES" sz="1400" b="1" kern="0" dirty="0">
                <a:solidFill>
                  <a:srgbClr val="4372A5"/>
                </a:solidFill>
                <a:latin typeface="Lato Medium"/>
              </a:rPr>
              <a:t>PASIVO</a:t>
            </a:r>
          </a:p>
        </p:txBody>
      </p:sp>
      <p:sp>
        <p:nvSpPr>
          <p:cNvPr id="8" name="2 CuadroTexto"/>
          <p:cNvSpPr txBox="1"/>
          <p:nvPr/>
        </p:nvSpPr>
        <p:spPr>
          <a:xfrm>
            <a:off x="3382933" y="2864835"/>
            <a:ext cx="2279791" cy="307777"/>
          </a:xfrm>
          <a:prstGeom prst="rect">
            <a:avLst/>
          </a:prstGeom>
          <a:solidFill>
            <a:schemeClr val="bg1"/>
          </a:solidFill>
          <a:ln w="28575">
            <a:solidFill>
              <a:srgbClr val="3FB51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srgbClr val="000000"/>
                </a:solidFill>
                <a:latin typeface="Lato Medium"/>
              </a:rPr>
              <a:t>Balance situación: INICIAL</a:t>
            </a:r>
          </a:p>
        </p:txBody>
      </p:sp>
      <p:sp>
        <p:nvSpPr>
          <p:cNvPr id="10" name="7 CuadroTexto"/>
          <p:cNvSpPr txBox="1"/>
          <p:nvPr/>
        </p:nvSpPr>
        <p:spPr>
          <a:xfrm>
            <a:off x="3746014" y="3540981"/>
            <a:ext cx="1553630" cy="307777"/>
          </a:xfrm>
          <a:prstGeom prst="rect">
            <a:avLst/>
          </a:prstGeom>
          <a:ln>
            <a:solidFill>
              <a:srgbClr val="4372A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srgbClr val="000000"/>
                </a:solidFill>
                <a:latin typeface="Lato Medium"/>
              </a:rPr>
              <a:t>Plan de Tesorería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594623" y="4213057"/>
            <a:ext cx="3922428" cy="523220"/>
          </a:xfrm>
          <a:prstGeom prst="rect">
            <a:avLst/>
          </a:prstGeom>
          <a:ln>
            <a:solidFill>
              <a:srgbClr val="3FB51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rgbClr val="000000"/>
                </a:solidFill>
                <a:latin typeface="Lato Medium"/>
              </a:rPr>
              <a:t>Cuenta de Resultados o</a:t>
            </a:r>
          </a:p>
          <a:p>
            <a:pPr algn="ctr"/>
            <a:r>
              <a:rPr lang="es-ES" sz="1400" dirty="0">
                <a:solidFill>
                  <a:srgbClr val="000000"/>
                </a:solidFill>
                <a:latin typeface="Lato Medium"/>
              </a:rPr>
              <a:t>Cuenta de Perdidas y Ganancias</a:t>
            </a:r>
          </a:p>
        </p:txBody>
      </p:sp>
      <p:cxnSp>
        <p:nvCxnSpPr>
          <p:cNvPr id="14" name="Straight Connector 12">
            <a:extLst>
              <a:ext uri="{FF2B5EF4-FFF2-40B4-BE49-F238E27FC236}">
                <a16:creationId xmlns:a16="http://schemas.microsoft.com/office/drawing/2014/main" id="{E78373F0-69AF-449E-9246-FECA068A10B5}"/>
              </a:ext>
            </a:extLst>
          </p:cNvPr>
          <p:cNvCxnSpPr>
            <a:cxnSpLocks/>
          </p:cNvCxnSpPr>
          <p:nvPr/>
        </p:nvCxnSpPr>
        <p:spPr>
          <a:xfrm flipV="1">
            <a:off x="0" y="1175436"/>
            <a:ext cx="9144000" cy="1"/>
          </a:xfrm>
          <a:prstGeom prst="line">
            <a:avLst/>
          </a:prstGeom>
          <a:ln w="25400">
            <a:solidFill>
              <a:srgbClr val="52AE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9895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2223" t="19230" r="60363" b="31807"/>
          <a:stretch/>
        </p:blipFill>
        <p:spPr>
          <a:xfrm>
            <a:off x="2123728" y="1614828"/>
            <a:ext cx="5131271" cy="3325799"/>
          </a:xfrm>
          <a:prstGeom prst="rect">
            <a:avLst/>
          </a:prstGeom>
        </p:spPr>
      </p:pic>
      <p:cxnSp>
        <p:nvCxnSpPr>
          <p:cNvPr id="4" name="Straight Connector 12">
            <a:extLst>
              <a:ext uri="{FF2B5EF4-FFF2-40B4-BE49-F238E27FC236}">
                <a16:creationId xmlns:a16="http://schemas.microsoft.com/office/drawing/2014/main" id="{5ED46DD7-2817-4E4D-AD73-48D07D84E02E}"/>
              </a:ext>
            </a:extLst>
          </p:cNvPr>
          <p:cNvCxnSpPr>
            <a:cxnSpLocks/>
          </p:cNvCxnSpPr>
          <p:nvPr/>
        </p:nvCxnSpPr>
        <p:spPr>
          <a:xfrm flipV="1">
            <a:off x="0" y="1451900"/>
            <a:ext cx="9144000" cy="1"/>
          </a:xfrm>
          <a:prstGeom prst="line">
            <a:avLst/>
          </a:prstGeom>
          <a:ln w="25400">
            <a:solidFill>
              <a:srgbClr val="006CB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9723972A-6C74-4CAA-9C97-4E9B0564106A}"/>
              </a:ext>
            </a:extLst>
          </p:cNvPr>
          <p:cNvSpPr txBox="1"/>
          <p:nvPr/>
        </p:nvSpPr>
        <p:spPr>
          <a:xfrm>
            <a:off x="107505" y="822761"/>
            <a:ext cx="92170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622300" algn="l"/>
              </a:tabLst>
            </a:pPr>
            <a:r>
              <a:rPr lang="es-ES" altLang="ca-ES" sz="3000" dirty="0">
                <a:solidFill>
                  <a:srgbClr val="006CB5"/>
                </a:solidFill>
                <a:latin typeface="Futura LT Pro Book" panose="020B0802020204020204" pitchFamily="34" charset="0"/>
              </a:rPr>
              <a:t>DINÁMICA: ANÁLISIS</a:t>
            </a:r>
            <a:r>
              <a:rPr lang="ca-ES" altLang="ca-ES" sz="3000" dirty="0">
                <a:solidFill>
                  <a:srgbClr val="006CB5"/>
                </a:solidFill>
                <a:latin typeface="Futura LT Pro Book" panose="020B0802020204020204" pitchFamily="34" charset="0"/>
              </a:rPr>
              <a:t> </a:t>
            </a:r>
            <a:r>
              <a:rPr lang="es-ES" altLang="ca-ES" sz="3000" dirty="0">
                <a:solidFill>
                  <a:srgbClr val="006CB5"/>
                </a:solidFill>
                <a:latin typeface="Futura LT Pro Book" panose="020B0802020204020204" pitchFamily="34" charset="0"/>
              </a:rPr>
              <a:t>ECONÓMICO</a:t>
            </a:r>
            <a:r>
              <a:rPr lang="ca-ES" altLang="ca-ES" sz="3000" dirty="0">
                <a:solidFill>
                  <a:srgbClr val="006CB5"/>
                </a:solidFill>
                <a:latin typeface="Futura LT Pro Book" panose="020B0802020204020204" pitchFamily="34" charset="0"/>
              </a:rPr>
              <a:t> FAMILIAR</a:t>
            </a:r>
          </a:p>
        </p:txBody>
      </p:sp>
    </p:spTree>
    <p:extLst>
      <p:ext uri="{BB962C8B-B14F-4D97-AF65-F5344CB8AC3E}">
        <p14:creationId xmlns:p14="http://schemas.microsoft.com/office/powerpoint/2010/main" val="3055687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D02D1A47-5702-483D-A32D-A18657153979}"/>
              </a:ext>
            </a:extLst>
          </p:cNvPr>
          <p:cNvSpPr txBox="1"/>
          <p:nvPr/>
        </p:nvSpPr>
        <p:spPr>
          <a:xfrm>
            <a:off x="241569" y="512663"/>
            <a:ext cx="70667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3200" dirty="0">
                <a:solidFill>
                  <a:srgbClr val="53AD32"/>
                </a:solidFill>
                <a:latin typeface="Futura LT Pro Book" panose="020B0802020204020204" pitchFamily="34" charset="0"/>
              </a:rPr>
              <a:t>PLAN DE INVERSIÓN</a:t>
            </a:r>
          </a:p>
        </p:txBody>
      </p:sp>
      <p:sp>
        <p:nvSpPr>
          <p:cNvPr id="5" name="Marcador de contenido 1"/>
          <p:cNvSpPr txBox="1">
            <a:spLocks/>
          </p:cNvSpPr>
          <p:nvPr/>
        </p:nvSpPr>
        <p:spPr bwMode="auto">
          <a:xfrm>
            <a:off x="1115616" y="368647"/>
            <a:ext cx="6912768" cy="345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anose="05000000000000000000" pitchFamily="2" charset="2"/>
              <a:buNone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None/>
              <a:defRPr sz="1800">
                <a:solidFill>
                  <a:srgbClr val="000000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None/>
              <a:defRPr sz="1600">
                <a:solidFill>
                  <a:srgbClr val="000000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None/>
              <a:defRPr sz="1400">
                <a:solidFill>
                  <a:srgbClr val="000000"/>
                </a:solidFill>
                <a:latin typeface="+mn-lt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400" b="1" kern="0" dirty="0">
                <a:solidFill>
                  <a:schemeClr val="accent2"/>
                </a:solidFill>
                <a:latin typeface="Lato Medium"/>
              </a:rPr>
              <a:t>¿QUÉ ES UNA INVERSIÓN? </a:t>
            </a:r>
          </a:p>
          <a:p>
            <a:r>
              <a:rPr lang="es-ES" sz="1400" kern="0" dirty="0">
                <a:latin typeface="Lato Medium"/>
              </a:rPr>
              <a:t>Recoge aquellos elementos que va a necesitar mi empresa para poder iniciar la actividad.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sz="1400" b="1" kern="0" dirty="0">
                <a:solidFill>
                  <a:schemeClr val="accent2"/>
                </a:solidFill>
                <a:latin typeface="Lato Medium"/>
              </a:rPr>
              <a:t>PIENSA EN TODO LO QUE NECESITAS PARA COMENZAR:</a:t>
            </a:r>
          </a:p>
          <a:p>
            <a:pPr marL="857250" lvl="2"/>
            <a:r>
              <a:rPr lang="es-ES" sz="1400" kern="0" dirty="0">
                <a:latin typeface="Lato Medium"/>
              </a:rPr>
              <a:t>Licencias, adecuación del local, mobiliario, herramientas, ordenadores, existencias….  y más soles</a:t>
            </a:r>
          </a:p>
          <a:p>
            <a:pPr marL="0" lvl="2"/>
            <a:endParaRPr lang="es-ES" sz="1400" kern="0" dirty="0">
              <a:solidFill>
                <a:srgbClr val="4372A5"/>
              </a:solidFill>
              <a:latin typeface="Lato Medium"/>
            </a:endParaRPr>
          </a:p>
          <a:p>
            <a:pPr marL="0" lvl="2" algn="ctr"/>
            <a:r>
              <a:rPr lang="es-ES" sz="1400" b="1" u="sng" kern="0" dirty="0">
                <a:solidFill>
                  <a:srgbClr val="006CB5"/>
                </a:solidFill>
                <a:latin typeface="Lato Medium"/>
              </a:rPr>
              <a:t>EL PLAN DE INVERSIÓN CONSTITUYE EL ACTIVO DEL BALANCE INICIAL</a:t>
            </a:r>
          </a:p>
          <a:p>
            <a:pPr marL="0" lvl="2"/>
            <a:endParaRPr lang="es-ES" sz="1400" kern="0" dirty="0">
              <a:latin typeface="Lato Medium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115616" y="3688853"/>
            <a:ext cx="7074786" cy="954107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marL="0" lvl="2" algn="ctr"/>
            <a:r>
              <a:rPr lang="es-ES" sz="1400" kern="0" dirty="0">
                <a:solidFill>
                  <a:srgbClr val="000000"/>
                </a:solidFill>
                <a:latin typeface="Lato Medium"/>
              </a:rPr>
              <a:t>ELABORA UNA LISTA DE TODO LO QUE CONSIDERAS NECESARIO PARA COMENZAR CON TU IDEA DE NEGOCIO.</a:t>
            </a:r>
          </a:p>
          <a:p>
            <a:pPr marL="0" lvl="2" algn="ctr"/>
            <a:r>
              <a:rPr lang="es-ES" sz="1400" b="1" kern="0" dirty="0">
                <a:solidFill>
                  <a:srgbClr val="000000"/>
                </a:solidFill>
                <a:latin typeface="Lato Medium"/>
              </a:rPr>
              <a:t>DINÁMICA 10’</a:t>
            </a:r>
          </a:p>
          <a:p>
            <a:endParaRPr lang="es-PE" sz="1400" dirty="0"/>
          </a:p>
        </p:txBody>
      </p:sp>
      <p:cxnSp>
        <p:nvCxnSpPr>
          <p:cNvPr id="9" name="Straight Connector 12">
            <a:extLst>
              <a:ext uri="{FF2B5EF4-FFF2-40B4-BE49-F238E27FC236}">
                <a16:creationId xmlns:a16="http://schemas.microsoft.com/office/drawing/2014/main" id="{D3256FBA-7F3B-42F8-A3F7-0847EE9B14AE}"/>
              </a:ext>
            </a:extLst>
          </p:cNvPr>
          <p:cNvCxnSpPr>
            <a:cxnSpLocks/>
          </p:cNvCxnSpPr>
          <p:nvPr/>
        </p:nvCxnSpPr>
        <p:spPr>
          <a:xfrm flipV="1">
            <a:off x="0" y="1175436"/>
            <a:ext cx="9144000" cy="1"/>
          </a:xfrm>
          <a:prstGeom prst="line">
            <a:avLst/>
          </a:prstGeom>
          <a:ln w="25400">
            <a:solidFill>
              <a:srgbClr val="52AE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491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5486E3DF-5C5E-4975-B3ED-50BB54DDF267}"/>
              </a:ext>
            </a:extLst>
          </p:cNvPr>
          <p:cNvSpPr txBox="1"/>
          <p:nvPr/>
        </p:nvSpPr>
        <p:spPr>
          <a:xfrm>
            <a:off x="28426" y="703380"/>
            <a:ext cx="9143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ca-ES" sz="3200" dirty="0">
                <a:solidFill>
                  <a:srgbClr val="006CB5"/>
                </a:solidFill>
                <a:latin typeface="Futura LT Pro Book" panose="020B0802020204020204" pitchFamily="34" charset="0"/>
              </a:rPr>
              <a:t>CLASIFICACIÓN DE LA INVERSIÓN INICIAL</a:t>
            </a:r>
            <a:br>
              <a:rPr lang="ca-ES" altLang="ca-ES" sz="3200" dirty="0">
                <a:solidFill>
                  <a:srgbClr val="006CB5"/>
                </a:solidFill>
                <a:latin typeface="Futura LT Pro Book" panose="020B0802020204020204" pitchFamily="34" charset="0"/>
              </a:rPr>
            </a:br>
            <a:endParaRPr lang="es-ES" sz="3200" dirty="0">
              <a:solidFill>
                <a:srgbClr val="006CB5"/>
              </a:solidFill>
              <a:latin typeface="Futura LT Pro Book" panose="020B0802020204020204" pitchFamily="34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xfrm>
            <a:off x="539552" y="1780598"/>
            <a:ext cx="3907171" cy="2150658"/>
          </a:xfrm>
          <a:ln w="28575">
            <a:solidFill>
              <a:srgbClr val="3FB512"/>
            </a:solidFill>
          </a:ln>
        </p:spPr>
        <p:txBody>
          <a:bodyPr/>
          <a:lstStyle/>
          <a:p>
            <a:pPr>
              <a:buClr>
                <a:srgbClr val="000000"/>
              </a:buClr>
              <a:buFont typeface="+mj-lt"/>
              <a:buAutoNum type="arabicPeriod"/>
            </a:pPr>
            <a:r>
              <a:rPr lang="es-ES" sz="1400" b="1" dirty="0">
                <a:latin typeface="Lato Medium"/>
              </a:rPr>
              <a:t> ACTIVO NO CORRIENTE o fijo (&gt;1 año permanencia)</a:t>
            </a:r>
          </a:p>
          <a:p>
            <a:pPr marL="914400" lvl="1" indent="-457200">
              <a:buClrTx/>
              <a:buFont typeface="+mj-lt"/>
              <a:buAutoNum type="alphaLcParenR"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Inmovilizado Material (Tangible)</a:t>
            </a:r>
          </a:p>
          <a:p>
            <a:pPr marL="914400" lvl="1" indent="-457200">
              <a:buClrTx/>
              <a:buFont typeface="+mj-lt"/>
              <a:buAutoNum type="alphaLcParenR"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Inmovilizado Inmaterial (Intangible)</a:t>
            </a:r>
          </a:p>
          <a:p>
            <a:pPr marL="914400" lvl="1" indent="-457200">
              <a:buClrTx/>
              <a:buFont typeface="+mj-lt"/>
              <a:buAutoNum type="alphaLcParenR"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Inmovilizado Financiero</a:t>
            </a:r>
            <a:endParaRPr lang="es-PE" sz="1400" dirty="0"/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>
          <a:xfrm>
            <a:off x="4730552" y="1780598"/>
            <a:ext cx="3907171" cy="2150658"/>
          </a:xfrm>
          <a:ln w="28575">
            <a:solidFill>
              <a:srgbClr val="3FB512"/>
            </a:solidFill>
          </a:ln>
        </p:spPr>
        <p:txBody>
          <a:bodyPr/>
          <a:lstStyle/>
          <a:p>
            <a:pPr marL="57150" indent="0">
              <a:buClrTx/>
              <a:buNone/>
            </a:pPr>
            <a:r>
              <a:rPr lang="es-ES" sz="1400" b="1" dirty="0">
                <a:latin typeface="Lato Medium"/>
              </a:rPr>
              <a:t>2.  ACTIVO CORRIENTE o Circulante (&lt; 1 año)</a:t>
            </a:r>
          </a:p>
          <a:p>
            <a:pPr marL="800100" lvl="1" indent="-342900">
              <a:buClrTx/>
              <a:buFont typeface="+mj-lt"/>
              <a:buAutoNum type="alphaLcParenR"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Existencias iniciales (mercadería e insumos)</a:t>
            </a:r>
          </a:p>
          <a:p>
            <a:pPr marL="800100" lvl="1" indent="-342900">
              <a:buClrTx/>
              <a:buFont typeface="+mj-lt"/>
              <a:buAutoNum type="alphaLcParenR"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Administraciones Públicas</a:t>
            </a:r>
          </a:p>
          <a:p>
            <a:pPr marL="800100" lvl="1" indent="-342900">
              <a:buClrTx/>
              <a:buFont typeface="+mj-lt"/>
              <a:buAutoNum type="alphaLcParenR"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Tesorería</a:t>
            </a:r>
          </a:p>
          <a:p>
            <a:endParaRPr lang="es-PE" sz="1400" dirty="0"/>
          </a:p>
        </p:txBody>
      </p:sp>
      <p:sp>
        <p:nvSpPr>
          <p:cNvPr id="9" name="CuadroTexto 8"/>
          <p:cNvSpPr txBox="1"/>
          <p:nvPr/>
        </p:nvSpPr>
        <p:spPr>
          <a:xfrm>
            <a:off x="539552" y="4164306"/>
            <a:ext cx="8098172" cy="523220"/>
          </a:xfrm>
          <a:prstGeom prst="rect">
            <a:avLst/>
          </a:prstGeom>
          <a:noFill/>
          <a:ln w="28575">
            <a:solidFill>
              <a:srgbClr val="3FB512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s-ES" sz="1400" b="1" kern="0" dirty="0">
                <a:solidFill>
                  <a:srgbClr val="000000"/>
                </a:solidFill>
                <a:latin typeface="Lato Medium"/>
              </a:rPr>
              <a:t>El Activo se corresponde con todas las INVERSIONES que tiene que hacer la empresa.</a:t>
            </a:r>
          </a:p>
          <a:p>
            <a:endParaRPr lang="es-PE" sz="1400" dirty="0"/>
          </a:p>
        </p:txBody>
      </p:sp>
      <p:cxnSp>
        <p:nvCxnSpPr>
          <p:cNvPr id="8" name="Straight Connector 12">
            <a:extLst>
              <a:ext uri="{FF2B5EF4-FFF2-40B4-BE49-F238E27FC236}">
                <a16:creationId xmlns:a16="http://schemas.microsoft.com/office/drawing/2014/main" id="{036C0BC3-5DE5-46F2-BBAD-AB1329D08BD0}"/>
              </a:ext>
            </a:extLst>
          </p:cNvPr>
          <p:cNvCxnSpPr>
            <a:cxnSpLocks/>
          </p:cNvCxnSpPr>
          <p:nvPr/>
        </p:nvCxnSpPr>
        <p:spPr>
          <a:xfrm flipV="1">
            <a:off x="0" y="1451900"/>
            <a:ext cx="9144000" cy="1"/>
          </a:xfrm>
          <a:prstGeom prst="line">
            <a:avLst/>
          </a:prstGeom>
          <a:ln w="25400">
            <a:solidFill>
              <a:srgbClr val="006CB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2977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xfrm>
            <a:off x="446087" y="1458013"/>
            <a:ext cx="4038600" cy="2655050"/>
          </a:xfrm>
          <a:ln w="28575">
            <a:solidFill>
              <a:srgbClr val="BB2F80"/>
            </a:solidFill>
          </a:ln>
        </p:spPr>
        <p:txBody>
          <a:bodyPr/>
          <a:lstStyle/>
          <a:p>
            <a:pPr>
              <a:buClr>
                <a:srgbClr val="000000"/>
              </a:buClr>
              <a:buFont typeface="+mj-lt"/>
              <a:buAutoNum type="arabicPeriod"/>
            </a:pPr>
            <a:r>
              <a:rPr lang="es-ES" sz="14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Inmovilizado Material</a:t>
            </a:r>
          </a:p>
          <a:p>
            <a:pPr lvl="1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006C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Instalaciones: eléctrica, refrigeración, reformas local.</a:t>
            </a:r>
          </a:p>
          <a:p>
            <a:pPr lvl="1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006C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Maquinaria: </a:t>
            </a:r>
          </a:p>
          <a:p>
            <a:pPr lvl="1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006C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Herramientas y Utillaje:</a:t>
            </a:r>
          </a:p>
          <a:p>
            <a:pPr lvl="1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006C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Mobiliario y equipos de oficina:</a:t>
            </a:r>
          </a:p>
          <a:p>
            <a:pPr lvl="1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006C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Elementos de transporte:</a:t>
            </a:r>
          </a:p>
          <a:p>
            <a:pPr lvl="1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006C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Equipos Informáticos:</a:t>
            </a:r>
          </a:p>
          <a:p>
            <a:pPr lvl="1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006C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Otro Inmovilizado:</a:t>
            </a:r>
          </a:p>
          <a:p>
            <a:pPr marL="0" indent="0">
              <a:buClr>
                <a:srgbClr val="000000"/>
              </a:buClr>
              <a:buNone/>
            </a:pPr>
            <a:endParaRPr lang="es-PE" sz="1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>
          <a:xfrm>
            <a:off x="4637087" y="1458013"/>
            <a:ext cx="4038600" cy="2655050"/>
          </a:xfrm>
          <a:ln w="28575">
            <a:solidFill>
              <a:srgbClr val="BB2F8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s-ES" sz="14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2. Inmovilizado Inmaterial</a:t>
            </a:r>
          </a:p>
          <a:p>
            <a:pPr marL="857250" lvl="1" indent="-457200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006C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Gastos de constitución</a:t>
            </a:r>
          </a:p>
          <a:p>
            <a:pPr marL="857250" lvl="1" indent="-457200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006C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Derechos de traspaso</a:t>
            </a:r>
          </a:p>
          <a:p>
            <a:pPr marL="857250" lvl="1" indent="-457200">
              <a:buClr>
                <a:srgbClr val="4372A5"/>
              </a:buClr>
              <a:buFont typeface="Wingdings" panose="05000000000000000000" pitchFamily="2" charset="2"/>
              <a:buChar char="§"/>
            </a:pPr>
            <a:r>
              <a:rPr lang="es-ES" sz="1400" dirty="0">
                <a:solidFill>
                  <a:srgbClr val="006C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Aplicaciones Informáticas</a:t>
            </a:r>
          </a:p>
          <a:p>
            <a:pPr marL="57150" indent="0">
              <a:buClrTx/>
              <a:buNone/>
            </a:pPr>
            <a:endParaRPr lang="es-PE" sz="1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50936" y="4257079"/>
            <a:ext cx="8207374" cy="307777"/>
          </a:xfrm>
          <a:prstGeom prst="rect">
            <a:avLst/>
          </a:prstGeom>
          <a:noFill/>
          <a:ln w="28575">
            <a:solidFill>
              <a:srgbClr val="BB2F80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0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3. Inmovilizado Financiero:</a:t>
            </a:r>
            <a:r>
              <a:rPr lang="es-ES" sz="1400" dirty="0">
                <a:solidFill>
                  <a:srgbClr val="000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s-ES" sz="1400" dirty="0">
                <a:solidFill>
                  <a:srgbClr val="006C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Depósitos o fianzas de un local….</a:t>
            </a:r>
            <a:endParaRPr lang="es-ES" sz="1400" b="1" dirty="0">
              <a:solidFill>
                <a:srgbClr val="006CB5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23CD5CF-D436-4A61-8F13-A50B520E4B4A}"/>
              </a:ext>
            </a:extLst>
          </p:cNvPr>
          <p:cNvSpPr txBox="1"/>
          <p:nvPr/>
        </p:nvSpPr>
        <p:spPr>
          <a:xfrm>
            <a:off x="277182" y="579292"/>
            <a:ext cx="8362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s-PE" sz="3200" dirty="0">
                <a:solidFill>
                  <a:srgbClr val="53AD32"/>
                </a:solidFill>
                <a:latin typeface="Futura LT Pro Book" panose="020B0802020204020204" pitchFamily="34" charset="0"/>
              </a:rPr>
              <a:t>ACTIVO NO CORRIENTE O FIJO</a:t>
            </a:r>
            <a:endParaRPr lang="ca-ES" altLang="ca-ES" sz="3200" dirty="0">
              <a:solidFill>
                <a:srgbClr val="53AD32"/>
              </a:solidFill>
              <a:latin typeface="Futura LT Pro Book" panose="020B0802020204020204" pitchFamily="34" charset="0"/>
            </a:endParaRPr>
          </a:p>
        </p:txBody>
      </p:sp>
      <p:cxnSp>
        <p:nvCxnSpPr>
          <p:cNvPr id="10" name="Straight Connector 12">
            <a:extLst>
              <a:ext uri="{FF2B5EF4-FFF2-40B4-BE49-F238E27FC236}">
                <a16:creationId xmlns:a16="http://schemas.microsoft.com/office/drawing/2014/main" id="{FDF1E634-4AD9-4A0E-9F53-C508F5AD37FB}"/>
              </a:ext>
            </a:extLst>
          </p:cNvPr>
          <p:cNvCxnSpPr>
            <a:cxnSpLocks/>
          </p:cNvCxnSpPr>
          <p:nvPr/>
        </p:nvCxnSpPr>
        <p:spPr>
          <a:xfrm flipV="1">
            <a:off x="0" y="1175436"/>
            <a:ext cx="9144000" cy="1"/>
          </a:xfrm>
          <a:prstGeom prst="line">
            <a:avLst/>
          </a:prstGeom>
          <a:ln w="25400">
            <a:solidFill>
              <a:srgbClr val="52AE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784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>
            <a:extLst>
              <a:ext uri="{FF2B5EF4-FFF2-40B4-BE49-F238E27FC236}">
                <a16:creationId xmlns:a16="http://schemas.microsoft.com/office/drawing/2014/main" id="{0C5F65B1-D590-4ACF-9AA9-958763FCF450}"/>
              </a:ext>
            </a:extLst>
          </p:cNvPr>
          <p:cNvSpPr txBox="1"/>
          <p:nvPr/>
        </p:nvSpPr>
        <p:spPr>
          <a:xfrm>
            <a:off x="179512" y="370786"/>
            <a:ext cx="83628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3000" dirty="0">
                <a:solidFill>
                  <a:srgbClr val="006CB5"/>
                </a:solidFill>
                <a:latin typeface="Futura LT Pro Book" panose="020B0802020204020204" pitchFamily="34" charset="0"/>
              </a:rPr>
              <a:t>ELEMENTOS DEL ACTIVO CORRIENTE O CIRCULANTE</a:t>
            </a:r>
            <a:endParaRPr lang="es-ES" sz="3000" dirty="0">
              <a:solidFill>
                <a:srgbClr val="006CB5"/>
              </a:solidFill>
              <a:latin typeface="Futura LT Pro Book" panose="020B0802020204020204" pitchFamily="34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>
          <a:xfrm>
            <a:off x="683567" y="1592783"/>
            <a:ext cx="3801119" cy="1482331"/>
          </a:xfrm>
          <a:ln w="28575">
            <a:solidFill>
              <a:srgbClr val="F7B512"/>
            </a:solidFill>
          </a:ln>
        </p:spPr>
        <p:txBody>
          <a:bodyPr/>
          <a:lstStyle/>
          <a:p>
            <a:pPr>
              <a:buClrTx/>
              <a:buFont typeface="+mj-lt"/>
              <a:buAutoNum type="arabicPeriod"/>
            </a:pPr>
            <a:r>
              <a:rPr lang="es-ES" sz="1400" b="1" dirty="0">
                <a:latin typeface="Lato Medium"/>
              </a:rPr>
              <a:t>Existencias iniciales</a:t>
            </a:r>
          </a:p>
          <a:p>
            <a:pPr marL="457200" lvl="1" indent="0">
              <a:buNone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compra de mercancías, materias primas y materiales destinados a la venta o al proceso de producción o de prestación del servicio</a:t>
            </a:r>
          </a:p>
          <a:p>
            <a:pPr marL="0" indent="0">
              <a:buClr>
                <a:srgbClr val="000000"/>
              </a:buClr>
              <a:buNone/>
            </a:pPr>
            <a:endParaRPr lang="es-ES" sz="1400" dirty="0">
              <a:solidFill>
                <a:srgbClr val="4372A5"/>
              </a:solidFill>
              <a:latin typeface="Lato Medium"/>
            </a:endParaRPr>
          </a:p>
          <a:p>
            <a:pPr marL="0" indent="0">
              <a:buClr>
                <a:srgbClr val="000000"/>
              </a:buClr>
              <a:buNone/>
            </a:pPr>
            <a:endParaRPr lang="es-PE" sz="1400" dirty="0"/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>
          <a:xfrm>
            <a:off x="4874567" y="1592783"/>
            <a:ext cx="3801119" cy="1482331"/>
          </a:xfrm>
          <a:ln w="28575">
            <a:solidFill>
              <a:srgbClr val="F7B512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s-ES" sz="1400" b="1" dirty="0">
                <a:latin typeface="Lato Medium"/>
              </a:rPr>
              <a:t>2. Administraciones Públicas</a:t>
            </a:r>
          </a:p>
          <a:p>
            <a:pPr marL="400050" lvl="1" indent="0">
              <a:buNone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deudas pendientes de cobro con la Administración, como el IVA de las inversiones.</a:t>
            </a:r>
          </a:p>
          <a:p>
            <a:pPr marL="57150" indent="0">
              <a:buClrTx/>
              <a:buNone/>
            </a:pPr>
            <a:endParaRPr lang="es-PE" sz="1400" dirty="0"/>
          </a:p>
        </p:txBody>
      </p:sp>
      <p:sp>
        <p:nvSpPr>
          <p:cNvPr id="8" name="Marcador de contenido 6"/>
          <p:cNvSpPr txBox="1">
            <a:spLocks/>
          </p:cNvSpPr>
          <p:nvPr/>
        </p:nvSpPr>
        <p:spPr bwMode="auto">
          <a:xfrm>
            <a:off x="683567" y="3204658"/>
            <a:ext cx="3801119" cy="1482331"/>
          </a:xfrm>
          <a:prstGeom prst="rect">
            <a:avLst/>
          </a:prstGeom>
          <a:noFill/>
          <a:ln w="28575">
            <a:solidFill>
              <a:srgbClr val="F7B51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anose="05000000000000000000" pitchFamily="2" charset="2"/>
              <a:buChar char="§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Char char="•"/>
              <a:defRPr sz="2400">
                <a:solidFill>
                  <a:srgbClr val="00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–"/>
              <a:defRPr sz="2000"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."/>
              <a:defRPr sz="1800"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9pPr>
          </a:lstStyle>
          <a:p>
            <a:pPr marL="0" lvl="1" indent="0">
              <a:buNone/>
            </a:pPr>
            <a:r>
              <a:rPr lang="es-ES" sz="1400" b="1" dirty="0">
                <a:latin typeface="Lato Medium"/>
              </a:rPr>
              <a:t>3. Tesorería:</a:t>
            </a:r>
          </a:p>
          <a:p>
            <a:pPr marL="457200" lvl="1" indent="0">
              <a:buNone/>
            </a:pPr>
            <a:r>
              <a:rPr lang="es-ES" sz="1400" dirty="0">
                <a:solidFill>
                  <a:srgbClr val="4372A5"/>
                </a:solidFill>
                <a:latin typeface="Lato Medium"/>
              </a:rPr>
              <a:t>Importe necesario para el mantenimiento de la empresa antes de cobrar las primeras facturaciones</a:t>
            </a:r>
            <a:r>
              <a:rPr lang="es-ES" sz="1400" dirty="0">
                <a:latin typeface="Lato Medium"/>
              </a:rPr>
              <a:t>.</a:t>
            </a:r>
          </a:p>
          <a:p>
            <a:pPr marL="57150" indent="0">
              <a:buClrTx/>
              <a:buFont typeface="Wingdings" panose="05000000000000000000" pitchFamily="2" charset="2"/>
              <a:buNone/>
            </a:pPr>
            <a:endParaRPr lang="es-PE" sz="1400" kern="0" dirty="0"/>
          </a:p>
        </p:txBody>
      </p:sp>
      <p:sp>
        <p:nvSpPr>
          <p:cNvPr id="10" name="Marcador de contenido 6"/>
          <p:cNvSpPr txBox="1">
            <a:spLocks/>
          </p:cNvSpPr>
          <p:nvPr/>
        </p:nvSpPr>
        <p:spPr bwMode="auto">
          <a:xfrm>
            <a:off x="4874567" y="3204658"/>
            <a:ext cx="3801119" cy="1482331"/>
          </a:xfrm>
          <a:prstGeom prst="rect">
            <a:avLst/>
          </a:prstGeom>
          <a:noFill/>
          <a:ln w="28575">
            <a:solidFill>
              <a:srgbClr val="F7B512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Wingdings" panose="05000000000000000000" pitchFamily="2" charset="2"/>
              <a:buChar char="§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Char char="•"/>
              <a:defRPr sz="2400">
                <a:solidFill>
                  <a:srgbClr val="00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–"/>
              <a:defRPr sz="2000">
                <a:solidFill>
                  <a:srgbClr val="0000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."/>
              <a:defRPr sz="1800"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anose="020B0604030504040204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99CC00"/>
              </a:buClr>
              <a:buFont typeface="Verdana" pitchFamily="34" charset="0"/>
              <a:buChar char="­"/>
              <a:defRPr sz="1800">
                <a:solidFill>
                  <a:srgbClr val="000000"/>
                </a:solidFill>
                <a:latin typeface="+mn-lt"/>
              </a:defRPr>
            </a:lvl9pPr>
          </a:lstStyle>
          <a:p>
            <a:pPr marL="0" lvl="1" indent="0" algn="just">
              <a:buNone/>
            </a:pPr>
            <a:r>
              <a:rPr lang="es-ES" sz="1300" b="1" dirty="0">
                <a:latin typeface="Lato Medium"/>
              </a:rPr>
              <a:t>Nota: </a:t>
            </a:r>
            <a:r>
              <a:rPr lang="es-ES" sz="1300" dirty="0">
                <a:latin typeface="Lato Medium"/>
              </a:rPr>
              <a:t>Para poder calcular la previsión de tesorería realizaremos el cálculo de los gastos fijos que vamos a tener y con carácter general estimaremos tener cubiertos los tres primeros meses de actividad. Es importante tener en cuenta el plazo de cobro de nuestros clientes para poder valorar este importe.</a:t>
            </a:r>
          </a:p>
          <a:p>
            <a:pPr marL="0" lvl="1" indent="0" algn="just">
              <a:buNone/>
            </a:pPr>
            <a:endParaRPr lang="es-ES" sz="1300" dirty="0">
              <a:solidFill>
                <a:srgbClr val="4372A5"/>
              </a:solidFill>
              <a:latin typeface="Lato Medium"/>
            </a:endParaRPr>
          </a:p>
          <a:p>
            <a:pPr marL="57150" indent="0" algn="just">
              <a:buClrTx/>
              <a:buFont typeface="Wingdings" panose="05000000000000000000" pitchFamily="2" charset="2"/>
              <a:buNone/>
            </a:pPr>
            <a:endParaRPr lang="es-PE" sz="1300" kern="0" dirty="0">
              <a:solidFill>
                <a:srgbClr val="4372A5"/>
              </a:solidFill>
              <a:latin typeface="Lato Medium"/>
            </a:endParaRPr>
          </a:p>
        </p:txBody>
      </p:sp>
      <p:cxnSp>
        <p:nvCxnSpPr>
          <p:cNvPr id="9" name="Straight Connector 12">
            <a:extLst>
              <a:ext uri="{FF2B5EF4-FFF2-40B4-BE49-F238E27FC236}">
                <a16:creationId xmlns:a16="http://schemas.microsoft.com/office/drawing/2014/main" id="{D2555631-5387-4B62-AA5D-E1D8B23FE782}"/>
              </a:ext>
            </a:extLst>
          </p:cNvPr>
          <p:cNvCxnSpPr>
            <a:cxnSpLocks/>
          </p:cNvCxnSpPr>
          <p:nvPr/>
        </p:nvCxnSpPr>
        <p:spPr>
          <a:xfrm flipV="1">
            <a:off x="0" y="1451900"/>
            <a:ext cx="9144000" cy="1"/>
          </a:xfrm>
          <a:prstGeom prst="line">
            <a:avLst/>
          </a:prstGeom>
          <a:ln w="25400">
            <a:solidFill>
              <a:srgbClr val="006CB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585238"/>
      </p:ext>
    </p:extLst>
  </p:cSld>
  <p:clrMapOvr>
    <a:masterClrMapping/>
  </p:clrMapOvr>
</p:sld>
</file>

<file path=ppt/theme/theme1.xml><?xml version="1.0" encoding="utf-8"?>
<a:theme xmlns:a="http://schemas.openxmlformats.org/drawingml/2006/main" name="Pres_ACF_ESP">
  <a:themeElements>
    <a:clrScheme name="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00"/>
      </a:accent1>
      <a:accent2>
        <a:srgbClr val="CC6600"/>
      </a:accent2>
      <a:accent3>
        <a:srgbClr val="FFFFFF"/>
      </a:accent3>
      <a:accent4>
        <a:srgbClr val="002A56"/>
      </a:accent4>
      <a:accent5>
        <a:srgbClr val="CAE2AA"/>
      </a:accent5>
      <a:accent6>
        <a:srgbClr val="B95C00"/>
      </a:accent6>
      <a:hlink>
        <a:srgbClr val="0033CC"/>
      </a:hlink>
      <a:folHlink>
        <a:srgbClr val="D60093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295400" marR="0" indent="-381000" algn="l" defTabSz="914400" rtl="0" eaLnBrk="1" fontAlgn="base" latinLnBrk="0" hangingPunct="1">
          <a:lnSpc>
            <a:spcPct val="180000"/>
          </a:lnSpc>
          <a:spcBef>
            <a:spcPct val="20000"/>
          </a:spcBef>
          <a:spcAft>
            <a:spcPct val="0"/>
          </a:spcAft>
          <a:buClr>
            <a:srgbClr val="99CC00"/>
          </a:buClr>
          <a:buSzTx/>
          <a:buFont typeface="Wingdings" pitchFamily="2" charset="2"/>
          <a:buChar char="§"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295400" marR="0" indent="-381000" algn="l" defTabSz="914400" rtl="0" eaLnBrk="1" fontAlgn="base" latinLnBrk="0" hangingPunct="1">
          <a:lnSpc>
            <a:spcPct val="180000"/>
          </a:lnSpc>
          <a:spcBef>
            <a:spcPct val="20000"/>
          </a:spcBef>
          <a:spcAft>
            <a:spcPct val="0"/>
          </a:spcAft>
          <a:buClr>
            <a:srgbClr val="99CC00"/>
          </a:buClr>
          <a:buSzTx/>
          <a:buFont typeface="Wingdings" pitchFamily="2" charset="2"/>
          <a:buChar char="§"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Pres_ACF_ESP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ACF_ESP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ACF_ESP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ACF_ESP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Pres_ACF_ESP">
  <a:themeElements>
    <a:clrScheme name="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00"/>
      </a:accent1>
      <a:accent2>
        <a:srgbClr val="CC6600"/>
      </a:accent2>
      <a:accent3>
        <a:srgbClr val="FFFFFF"/>
      </a:accent3>
      <a:accent4>
        <a:srgbClr val="002A56"/>
      </a:accent4>
      <a:accent5>
        <a:srgbClr val="CAE2AA"/>
      </a:accent5>
      <a:accent6>
        <a:srgbClr val="B95C00"/>
      </a:accent6>
      <a:hlink>
        <a:srgbClr val="0033CC"/>
      </a:hlink>
      <a:folHlink>
        <a:srgbClr val="D60093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295400" marR="0" indent="-381000" algn="l" defTabSz="914400" rtl="0" eaLnBrk="1" fontAlgn="base" latinLnBrk="0" hangingPunct="1">
          <a:lnSpc>
            <a:spcPct val="180000"/>
          </a:lnSpc>
          <a:spcBef>
            <a:spcPct val="20000"/>
          </a:spcBef>
          <a:spcAft>
            <a:spcPct val="0"/>
          </a:spcAft>
          <a:buClr>
            <a:srgbClr val="99CC00"/>
          </a:buClr>
          <a:buSzTx/>
          <a:buFont typeface="Wingdings" pitchFamily="2" charset="2"/>
          <a:buChar char="§"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295400" marR="0" indent="-381000" algn="l" defTabSz="914400" rtl="0" eaLnBrk="1" fontAlgn="base" latinLnBrk="0" hangingPunct="1">
          <a:lnSpc>
            <a:spcPct val="180000"/>
          </a:lnSpc>
          <a:spcBef>
            <a:spcPct val="20000"/>
          </a:spcBef>
          <a:spcAft>
            <a:spcPct val="0"/>
          </a:spcAft>
          <a:buClr>
            <a:srgbClr val="99CC00"/>
          </a:buClr>
          <a:buSzTx/>
          <a:buFont typeface="Wingdings" pitchFamily="2" charset="2"/>
          <a:buChar char="§"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Pres_ACF_ESP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ACF_ESP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ACF_ESP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ACF_ESP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res_ACF_ESP">
  <a:themeElements>
    <a:clrScheme name="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00"/>
      </a:accent1>
      <a:accent2>
        <a:srgbClr val="CC6600"/>
      </a:accent2>
      <a:accent3>
        <a:srgbClr val="FFFFFF"/>
      </a:accent3>
      <a:accent4>
        <a:srgbClr val="002A56"/>
      </a:accent4>
      <a:accent5>
        <a:srgbClr val="CAE2AA"/>
      </a:accent5>
      <a:accent6>
        <a:srgbClr val="B95C00"/>
      </a:accent6>
      <a:hlink>
        <a:srgbClr val="0033CC"/>
      </a:hlink>
      <a:folHlink>
        <a:srgbClr val="D60093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295400" marR="0" indent="-381000" algn="l" defTabSz="914400" rtl="0" eaLnBrk="1" fontAlgn="base" latinLnBrk="0" hangingPunct="1">
          <a:lnSpc>
            <a:spcPct val="180000"/>
          </a:lnSpc>
          <a:spcBef>
            <a:spcPct val="20000"/>
          </a:spcBef>
          <a:spcAft>
            <a:spcPct val="0"/>
          </a:spcAft>
          <a:buClr>
            <a:srgbClr val="99CC00"/>
          </a:buClr>
          <a:buSzTx/>
          <a:buFont typeface="Wingdings" pitchFamily="2" charset="2"/>
          <a:buChar char="§"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295400" marR="0" indent="-381000" algn="l" defTabSz="914400" rtl="0" eaLnBrk="1" fontAlgn="base" latinLnBrk="0" hangingPunct="1">
          <a:lnSpc>
            <a:spcPct val="180000"/>
          </a:lnSpc>
          <a:spcBef>
            <a:spcPct val="20000"/>
          </a:spcBef>
          <a:spcAft>
            <a:spcPct val="0"/>
          </a:spcAft>
          <a:buClr>
            <a:srgbClr val="99CC00"/>
          </a:buClr>
          <a:buSzTx/>
          <a:buFont typeface="Wingdings" pitchFamily="2" charset="2"/>
          <a:buChar char="§"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Pres_ACF_ESP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ACF_ESP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ACF_ESP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ACF_ESP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95E031424AFF4DA062AF16F9294AE5" ma:contentTypeVersion="36" ma:contentTypeDescription="Create a new document." ma:contentTypeScope="" ma:versionID="0395944d76520cdcc19710c7fcaf9ead">
  <xsd:schema xmlns:xsd="http://www.w3.org/2001/XMLSchema" xmlns:xs="http://www.w3.org/2001/XMLSchema" xmlns:p="http://schemas.microsoft.com/office/2006/metadata/properties" xmlns:ns2="9c62a22c-cb76-48dc-acff-7f03cd5e6885" xmlns:ns3="http://schemas.microsoft.com/sharepoint/v4" xmlns:ns4="55217500-79d8-4f67-8091-83ef745a6ede" targetNamespace="http://schemas.microsoft.com/office/2006/metadata/properties" ma:root="true" ma:fieldsID="acc17b4230748a72f15ed84ec4dd5a3e" ns2:_="" ns3:_="" ns4:_="">
    <xsd:import namespace="9c62a22c-cb76-48dc-acff-7f03cd5e6885"/>
    <xsd:import namespace="http://schemas.microsoft.com/sharepoint/v4"/>
    <xsd:import namespace="55217500-79d8-4f67-8091-83ef745a6ed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IconOverlay" minOccurs="0"/>
                <xsd:element ref="ns2:LastSharedByUser" minOccurs="0"/>
                <xsd:element ref="ns2:LastSharedByTim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2:_dlc_DocId" minOccurs="0"/>
                <xsd:element ref="ns2:_dlc_DocIdUrl" minOccurs="0"/>
                <xsd:element ref="ns2:_dlc_DocIdPersistId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62a22c-cb76-48dc-acff-7f03cd5e688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  <xsd:element name="_dlc_DocId" ma:index="1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0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217500-79d8-4f67-8091-83ef745a6e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_dlc_DocId xmlns="9c62a22c-cb76-48dc-acff-7f03cd5e6885">XU7H42U2DFTR-1016678286-5406</_dlc_DocId>
    <_dlc_DocIdUrl xmlns="9c62a22c-cb76-48dc-acff-7f03cd5e6885">
      <Url>https://nohungerforum.sharepoint.com/hq/dase/_layouts/15/DocIdRedir.aspx?ID=XU7H42U2DFTR-1016678286-5406</Url>
      <Description>XU7H42U2DFTR-1016678286-5406</Description>
    </_dlc_DocIdUrl>
  </documentManagement>
</p:properties>
</file>

<file path=customXml/itemProps1.xml><?xml version="1.0" encoding="utf-8"?>
<ds:datastoreItem xmlns:ds="http://schemas.openxmlformats.org/officeDocument/2006/customXml" ds:itemID="{8972D7C6-DB00-464E-8CCE-171E44A4A6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62a22c-cb76-48dc-acff-7f03cd5e6885"/>
    <ds:schemaRef ds:uri="http://schemas.microsoft.com/sharepoint/v4"/>
    <ds:schemaRef ds:uri="55217500-79d8-4f67-8091-83ef745a6e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E6DF8D-51C1-46EF-91C3-90801C438DB4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226D6210-79EA-41BD-9DEB-7A3CC0DC819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E113B1D-6037-49A6-8156-7E4A67F75EFA}">
  <ds:schemaRefs>
    <ds:schemaRef ds:uri="9c62a22c-cb76-48dc-acff-7f03cd5e6885"/>
    <ds:schemaRef ds:uri="55217500-79d8-4f67-8091-83ef745a6ede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sharepoint/v4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Settings\DONETTI\Bureau\Pres_ACF_ESP.pot</Template>
  <TotalTime>15546</TotalTime>
  <Words>1444</Words>
  <Application>Microsoft Office PowerPoint</Application>
  <PresentationFormat>Personalizado</PresentationFormat>
  <Paragraphs>196</Paragraphs>
  <Slides>23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23</vt:i4>
      </vt:variant>
    </vt:vector>
  </HeadingPairs>
  <TitlesOfParts>
    <vt:vector size="37" baseType="lpstr">
      <vt:lpstr>Calibri</vt:lpstr>
      <vt:lpstr>Calibri Light</vt:lpstr>
      <vt:lpstr>Futura LT Pro Book</vt:lpstr>
      <vt:lpstr>Futura-Heavy</vt:lpstr>
      <vt:lpstr>Lato</vt:lpstr>
      <vt:lpstr>Lato Hairline</vt:lpstr>
      <vt:lpstr>Lato Medium</vt:lpstr>
      <vt:lpstr>Times New Roman</vt:lpstr>
      <vt:lpstr>Trebuchet MS</vt:lpstr>
      <vt:lpstr>Verdana</vt:lpstr>
      <vt:lpstr>Wingdings</vt:lpstr>
      <vt:lpstr>Pres_ACF_ESP</vt:lpstr>
      <vt:lpstr>2_Pres_ACF_ESP</vt:lpstr>
      <vt:lpstr>1_Pres_ACF_ESP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 para añadir el título</dc:title>
  <dc:creator>TERZA RIMA</dc:creator>
  <cp:lastModifiedBy>RODOLFO ALVA CORDOVA</cp:lastModifiedBy>
  <cp:revision>694</cp:revision>
  <cp:lastPrinted>2015-03-10T15:17:43Z</cp:lastPrinted>
  <dcterms:created xsi:type="dcterms:W3CDTF">2006-02-13T17:18:03Z</dcterms:created>
  <dcterms:modified xsi:type="dcterms:W3CDTF">2021-05-13T05:52:36Z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0x0101008C95E031424AFF4DA062AF16F9294AE5</vt:lpwstr>
  </property>
  <property fmtid="{D5CDD505-2E9C-101B-9397-08002B2CF9AE}" pid="3" name="_dlc_DocIdItemGuid">
    <vt:lpwstr>e1b68982-a8f2-433a-8440-e807944a3aae</vt:lpwstr>
  </property>
</Properties>
</file>