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000000"/>
          </p15:clr>
        </p15:guide>
        <p15:guide id="4" pos="312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0" roundtripDataSignature="AMtx7mhVOvyDhoRqQAad98/Am9zXu90I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D32"/>
    <a:srgbClr val="006CB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D7F869-92F1-4AA1-91FA-4D0D8781102F}">
  <a:tblStyle styleId="{4BD7F869-92F1-4AA1-91FA-4D0D878110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6" y="642"/>
      </p:cViewPr>
      <p:guideLst>
        <p:guide orient="horz" pos="2160"/>
        <p:guide pos="2880"/>
        <p:guide orient="horz" pos="2161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2863" y="1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31339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849b64c88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5849b64c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58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 type="objOnly">
  <p:cSld name="OBJECT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3"/>
          <p:cNvSpPr txBox="1">
            <a:spLocks noGrp="1"/>
          </p:cNvSpPr>
          <p:nvPr>
            <p:ph type="body" idx="1"/>
          </p:nvPr>
        </p:nvSpPr>
        <p:spPr>
          <a:xfrm>
            <a:off x="495300" y="692697"/>
            <a:ext cx="8915400" cy="5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59" name="Google Shape;59;p53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2 objetos" type="txAndTwoObj">
  <p:cSld name="TEXT_AND_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4"/>
          <p:cNvSpPr txBox="1">
            <a:spLocks noGrp="1"/>
          </p:cNvSpPr>
          <p:nvPr>
            <p:ph type="title"/>
          </p:nvPr>
        </p:nvSpPr>
        <p:spPr>
          <a:xfrm>
            <a:off x="519379" y="724855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body" idx="1"/>
          </p:nvPr>
        </p:nvSpPr>
        <p:spPr>
          <a:xfrm>
            <a:off x="495300" y="1772820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body" idx="2"/>
          </p:nvPr>
        </p:nvSpPr>
        <p:spPr>
          <a:xfrm>
            <a:off x="5035550" y="1772817"/>
            <a:ext cx="437515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body" idx="3"/>
          </p:nvPr>
        </p:nvSpPr>
        <p:spPr>
          <a:xfrm>
            <a:off x="5035550" y="4111208"/>
            <a:ext cx="437515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65" name="Google Shape;65;p54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Black Signature">
  <p:cSld name="Title Slide with Black Signatur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 txBox="1">
            <a:spLocks noGrp="1"/>
          </p:cNvSpPr>
          <p:nvPr>
            <p:ph type="body" idx="1"/>
          </p:nvPr>
        </p:nvSpPr>
        <p:spPr>
          <a:xfrm>
            <a:off x="497023" y="1836077"/>
            <a:ext cx="5147336" cy="166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46"/>
              </a:spcBef>
              <a:spcAft>
                <a:spcPts val="0"/>
              </a:spcAft>
              <a:buSzPts val="19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eño personalizado">
  <p:cSld name="3_Diseño personalizad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6"/>
          <p:cNvSpPr txBox="1">
            <a:spLocks noGrp="1"/>
          </p:cNvSpPr>
          <p:nvPr>
            <p:ph type="title"/>
          </p:nvPr>
        </p:nvSpPr>
        <p:spPr>
          <a:xfrm>
            <a:off x="507340" y="548680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7"/>
          <p:cNvSpPr txBox="1">
            <a:spLocks noGrp="1"/>
          </p:cNvSpPr>
          <p:nvPr>
            <p:ph type="title"/>
          </p:nvPr>
        </p:nvSpPr>
        <p:spPr>
          <a:xfrm>
            <a:off x="507340" y="548680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57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9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9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5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6"/>
          <p:cNvSpPr txBox="1">
            <a:spLocks noGrp="1"/>
          </p:cNvSpPr>
          <p:nvPr>
            <p:ph type="title"/>
          </p:nvPr>
        </p:nvSpPr>
        <p:spPr>
          <a:xfrm>
            <a:off x="507340" y="923195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6"/>
          <p:cNvSpPr txBox="1">
            <a:spLocks noGrp="1"/>
          </p:cNvSpPr>
          <p:nvPr>
            <p:ph type="body" idx="1"/>
          </p:nvPr>
        </p:nvSpPr>
        <p:spPr>
          <a:xfrm>
            <a:off x="495298" y="2118587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SzPts val="2800"/>
              <a:buChar char="▪"/>
              <a:defRPr sz="3300"/>
            </a:lvl1pPr>
            <a:lvl2pPr marL="914400" lvl="1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Font typeface="Trebuchet MS"/>
              <a:buChar char="•"/>
              <a:defRPr sz="2800"/>
            </a:lvl2pPr>
            <a:lvl3pPr marL="1371600" lvl="2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–"/>
              <a:defRPr sz="2300"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 sz="2100"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9pPr>
          </a:lstStyle>
          <a:p>
            <a:endParaRPr/>
          </a:p>
        </p:txBody>
      </p:sp>
      <p:sp>
        <p:nvSpPr>
          <p:cNvPr id="27" name="Google Shape;27;p46"/>
          <p:cNvSpPr txBox="1">
            <a:spLocks noGrp="1"/>
          </p:cNvSpPr>
          <p:nvPr>
            <p:ph type="body" idx="2"/>
          </p:nvPr>
        </p:nvSpPr>
        <p:spPr>
          <a:xfrm>
            <a:off x="5035548" y="2118587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SzPts val="2800"/>
              <a:buChar char="▪"/>
              <a:defRPr sz="3300"/>
            </a:lvl1pPr>
            <a:lvl2pPr marL="914400" lvl="1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Font typeface="Trebuchet MS"/>
              <a:buChar char="•"/>
              <a:defRPr sz="2800"/>
            </a:lvl2pPr>
            <a:lvl3pPr marL="1371600" lvl="2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–"/>
              <a:defRPr sz="2300"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 sz="2100"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9pPr>
          </a:lstStyle>
          <a:p>
            <a:endParaRPr/>
          </a:p>
        </p:txBody>
      </p:sp>
      <p:sp>
        <p:nvSpPr>
          <p:cNvPr id="28" name="Google Shape;28;p46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 txBox="1"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None/>
              <a:defRPr sz="2300"/>
            </a:lvl1pPr>
            <a:lvl2pPr marL="914400" lvl="1" indent="-2286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Font typeface="Trebuchet MS"/>
              <a:buNone/>
              <a:defRPr sz="21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/>
            </a:lvl3pPr>
            <a:lvl4pPr marL="1828800" lvl="3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>
            <a:spLocks noGrp="1"/>
          </p:cNvSpPr>
          <p:nvPr>
            <p:ph type="title"/>
          </p:nvPr>
        </p:nvSpPr>
        <p:spPr>
          <a:xfrm>
            <a:off x="494177" y="692696"/>
            <a:ext cx="89176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body" idx="1"/>
          </p:nvPr>
        </p:nvSpPr>
        <p:spPr>
          <a:xfrm>
            <a:off x="495321" y="1953171"/>
            <a:ext cx="43779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Font typeface="Trebuchet MS"/>
              <a:buNone/>
              <a:defRPr sz="2300" b="1"/>
            </a:lvl2pPr>
            <a:lvl3pPr marL="1371600" lvl="2" indent="-2286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body" idx="2"/>
          </p:nvPr>
        </p:nvSpPr>
        <p:spPr>
          <a:xfrm>
            <a:off x="495321" y="2592934"/>
            <a:ext cx="437797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Char char="▪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Font typeface="Trebuchet MS"/>
              <a:buChar char="•"/>
              <a:defRPr sz="2300"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 sz="2100"/>
            </a:lvl3pPr>
            <a:lvl4pPr marL="1828800" lvl="3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."/>
              <a:defRPr sz="1900"/>
            </a:lvl4pPr>
            <a:lvl5pPr marL="2286000" lvl="4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5pPr>
            <a:lvl6pPr marL="2743200" lvl="5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6pPr>
            <a:lvl7pPr marL="3200400" lvl="6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7pPr>
            <a:lvl8pPr marL="3657600" lvl="7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8pPr>
            <a:lvl9pPr marL="4114800" lvl="8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body" idx="3"/>
          </p:nvPr>
        </p:nvSpPr>
        <p:spPr>
          <a:xfrm>
            <a:off x="5032133" y="1953171"/>
            <a:ext cx="437969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Font typeface="Trebuchet MS"/>
              <a:buNone/>
              <a:defRPr sz="2300" b="1"/>
            </a:lvl2pPr>
            <a:lvl3pPr marL="1371600" lvl="2" indent="-2286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body" idx="4"/>
          </p:nvPr>
        </p:nvSpPr>
        <p:spPr>
          <a:xfrm>
            <a:off x="5032133" y="2592934"/>
            <a:ext cx="437969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Char char="▪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Font typeface="Trebuchet MS"/>
              <a:buChar char="•"/>
              <a:defRPr sz="2300"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 sz="2100"/>
            </a:lvl3pPr>
            <a:lvl4pPr marL="1828800" lvl="3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."/>
              <a:defRPr sz="1900"/>
            </a:lvl4pPr>
            <a:lvl5pPr marL="2286000" lvl="4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5pPr>
            <a:lvl6pPr marL="2743200" lvl="5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6pPr>
            <a:lvl7pPr marL="3200400" lvl="6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7pPr>
            <a:lvl8pPr marL="3657600" lvl="7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8pPr>
            <a:lvl9pPr marL="4114800" lvl="8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9"/>
          <p:cNvSpPr txBox="1">
            <a:spLocks noGrp="1"/>
          </p:cNvSpPr>
          <p:nvPr>
            <p:ph type="title"/>
          </p:nvPr>
        </p:nvSpPr>
        <p:spPr>
          <a:xfrm>
            <a:off x="483208" y="776283"/>
            <a:ext cx="3259006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body" idx="1"/>
          </p:nvPr>
        </p:nvSpPr>
        <p:spPr>
          <a:xfrm>
            <a:off x="3860879" y="776287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SzPts val="3200"/>
              <a:buChar char="▪"/>
              <a:defRPr sz="3800"/>
            </a:lvl1pPr>
            <a:lvl2pPr marL="914400" lvl="1" indent="-406400" algn="l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SzPts val="2800"/>
              <a:buFont typeface="Trebuchet MS"/>
              <a:buChar char="•"/>
              <a:defRPr sz="3300"/>
            </a:lvl2pPr>
            <a:lvl3pPr marL="1371600" lvl="2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Char char="–"/>
              <a:defRPr sz="2800"/>
            </a:lvl3pPr>
            <a:lvl4pPr marL="1828800" lvl="3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."/>
              <a:defRPr sz="2300"/>
            </a:lvl4pPr>
            <a:lvl5pPr marL="2286000" lvl="4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5pPr>
            <a:lvl6pPr marL="2743200" lvl="5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6pPr>
            <a:lvl7pPr marL="3200400" lvl="6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7pPr>
            <a:lvl8pPr marL="3657600" lvl="7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8pPr>
            <a:lvl9pPr marL="4114800" lvl="8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body" idx="2"/>
          </p:nvPr>
        </p:nvSpPr>
        <p:spPr>
          <a:xfrm>
            <a:off x="483208" y="1938337"/>
            <a:ext cx="3259006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SzPts val="1200"/>
              <a:buFont typeface="Trebuchet MS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SzPts val="10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5pPr>
            <a:lvl6pPr marL="2743200" lvl="5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6pPr>
            <a:lvl7pPr marL="3200400" lvl="6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7pPr>
            <a:lvl8pPr marL="3657600" lvl="7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8pPr>
            <a:lvl9pPr marL="4114800" lvl="8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0"/>
          <p:cNvSpPr txBox="1">
            <a:spLocks noGrp="1"/>
          </p:cNvSpPr>
          <p:nvPr>
            <p:ph type="title"/>
          </p:nvPr>
        </p:nvSpPr>
        <p:spPr>
          <a:xfrm>
            <a:off x="1941645" y="5153744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50"/>
          <p:cNvSpPr>
            <a:spLocks noGrp="1"/>
          </p:cNvSpPr>
          <p:nvPr>
            <p:ph type="pic" idx="2"/>
          </p:nvPr>
        </p:nvSpPr>
        <p:spPr>
          <a:xfrm>
            <a:off x="1941645" y="965920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  <a:defRPr sz="3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Clr>
                <a:srgbClr val="99CC00"/>
              </a:buClr>
              <a:buSzPts val="2800"/>
              <a:buFont typeface="Trebuchet MS"/>
              <a:buNone/>
              <a:defRPr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Verdana"/>
              <a:buNone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body" idx="1"/>
          </p:nvPr>
        </p:nvSpPr>
        <p:spPr>
          <a:xfrm>
            <a:off x="1941645" y="5720483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SzPts val="1200"/>
              <a:buFont typeface="Trebuchet MS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SzPts val="10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5pPr>
            <a:lvl6pPr marL="2743200" lvl="5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6pPr>
            <a:lvl7pPr marL="3200400" lvl="6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7pPr>
            <a:lvl8pPr marL="3657600" lvl="7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8pPr>
            <a:lvl9pPr marL="4114800" lvl="8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1"/>
          <p:cNvSpPr txBox="1">
            <a:spLocks noGrp="1"/>
          </p:cNvSpPr>
          <p:nvPr>
            <p:ph type="title"/>
          </p:nvPr>
        </p:nvSpPr>
        <p:spPr>
          <a:xfrm>
            <a:off x="495302" y="718637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body" idx="1"/>
          </p:nvPr>
        </p:nvSpPr>
        <p:spPr>
          <a:xfrm rot="5400000">
            <a:off x="2690019" y="-308210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2"/>
          <p:cNvSpPr txBox="1">
            <a:spLocks noGrp="1"/>
          </p:cNvSpPr>
          <p:nvPr>
            <p:ph type="title"/>
          </p:nvPr>
        </p:nvSpPr>
        <p:spPr>
          <a:xfrm rot="5400000">
            <a:off x="5435601" y="2622252"/>
            <a:ext cx="5721350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body" idx="1"/>
          </p:nvPr>
        </p:nvSpPr>
        <p:spPr>
          <a:xfrm rot="5400000">
            <a:off x="895351" y="475952"/>
            <a:ext cx="5721350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1" descr="C:\Users\Agustin\Dropbox\ACH\2.DOCUMNTOS DE GESTION\NUEVA MARCA ACH\Logo_Formato_Digital_White_RGB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500486" y="6347719"/>
            <a:ext cx="781829" cy="4642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351698" y="1230196"/>
            <a:ext cx="9202605" cy="543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9CC00"/>
              </a:buClr>
              <a:buSzPts val="2500"/>
              <a:buFont typeface="Noto Sans Symbols"/>
              <a:buChar char="▪"/>
              <a:defRPr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.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/>
          <p:nvPr/>
        </p:nvSpPr>
        <p:spPr>
          <a:xfrm>
            <a:off x="0" y="1"/>
            <a:ext cx="26828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0" y="1"/>
            <a:ext cx="26828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6;p1">
            <a:extLst>
              <a:ext uri="{FF2B5EF4-FFF2-40B4-BE49-F238E27FC236}">
                <a16:creationId xmlns:a16="http://schemas.microsoft.com/office/drawing/2014/main" id="{C021ED8A-07BC-4B6C-91AC-F89AC57747D6}"/>
              </a:ext>
            </a:extLst>
          </p:cNvPr>
          <p:cNvSpPr txBox="1"/>
          <p:nvPr/>
        </p:nvSpPr>
        <p:spPr>
          <a:xfrm>
            <a:off x="556553" y="1527366"/>
            <a:ext cx="8916219" cy="130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99CC00"/>
              </a:buClr>
              <a:buSzPts val="3200"/>
            </a:pPr>
            <a:r>
              <a:rPr lang="es-ES" sz="48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GÉNERO Y EMPRENDIMIENTO EN EL DESARROLLO ECONÓMICO LOCAL</a:t>
            </a:r>
            <a:endParaRPr sz="4800" dirty="0">
              <a:solidFill>
                <a:srgbClr val="006CB5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3BEB87E-64EA-47BA-97C7-957012191A9F}"/>
              </a:ext>
            </a:extLst>
          </p:cNvPr>
          <p:cNvGrpSpPr/>
          <p:nvPr/>
        </p:nvGrpSpPr>
        <p:grpSpPr>
          <a:xfrm>
            <a:off x="684685" y="3743627"/>
            <a:ext cx="1804660" cy="585930"/>
            <a:chOff x="969854" y="2906521"/>
            <a:chExt cx="1804660" cy="58593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E1E693A-D2F6-4F0F-AECD-CE31BF943F40}"/>
                </a:ext>
              </a:extLst>
            </p:cNvPr>
            <p:cNvSpPr/>
            <p:nvPr/>
          </p:nvSpPr>
          <p:spPr>
            <a:xfrm>
              <a:off x="969854" y="2906521"/>
              <a:ext cx="1804660" cy="585930"/>
            </a:xfrm>
            <a:prstGeom prst="rect">
              <a:avLst/>
            </a:prstGeom>
            <a:solidFill>
              <a:srgbClr val="53A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400"/>
            </a:p>
          </p:txBody>
        </p:sp>
        <p:sp>
          <p:nvSpPr>
            <p:cNvPr id="8" name="Google Shape;67;p1">
              <a:extLst>
                <a:ext uri="{FF2B5EF4-FFF2-40B4-BE49-F238E27FC236}">
                  <a16:creationId xmlns:a16="http://schemas.microsoft.com/office/drawing/2014/main" id="{231C696E-A101-43F6-B0D2-57F8CCE1B1EE}"/>
                </a:ext>
              </a:extLst>
            </p:cNvPr>
            <p:cNvSpPr txBox="1"/>
            <p:nvPr/>
          </p:nvSpPr>
          <p:spPr>
            <a:xfrm>
              <a:off x="969854" y="2928757"/>
              <a:ext cx="180466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Sesión #17</a:t>
              </a:r>
            </a:p>
          </p:txBody>
        </p:sp>
      </p:grpSp>
      <p:pic>
        <p:nvPicPr>
          <p:cNvPr id="9" name="Google Shape;11;p34">
            <a:extLst>
              <a:ext uri="{FF2B5EF4-FFF2-40B4-BE49-F238E27FC236}">
                <a16:creationId xmlns:a16="http://schemas.microsoft.com/office/drawing/2014/main" id="{F069EFFD-792E-4B45-B195-652A210592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554" y="5182555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;p34">
            <a:extLst>
              <a:ext uri="{FF2B5EF4-FFF2-40B4-BE49-F238E27FC236}">
                <a16:creationId xmlns:a16="http://schemas.microsoft.com/office/drawing/2014/main" id="{59594428-DE4F-4E55-8A94-2200DE46FF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370" t="28761" r="26066" b="25143"/>
          <a:stretch/>
        </p:blipFill>
        <p:spPr>
          <a:xfrm>
            <a:off x="3654631" y="5040308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;p34">
            <a:extLst>
              <a:ext uri="{FF2B5EF4-FFF2-40B4-BE49-F238E27FC236}">
                <a16:creationId xmlns:a16="http://schemas.microsoft.com/office/drawing/2014/main" id="{7B634F0C-E68E-404D-916E-2D9CFAA1B31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941" t="38600" r="17257" b="28608"/>
          <a:stretch/>
        </p:blipFill>
        <p:spPr>
          <a:xfrm>
            <a:off x="5977550" y="5113367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B95BAA7-ED11-46E4-A383-FBA981897CA2}"/>
              </a:ext>
            </a:extLst>
          </p:cNvPr>
          <p:cNvSpPr txBox="1"/>
          <p:nvPr/>
        </p:nvSpPr>
        <p:spPr>
          <a:xfrm>
            <a:off x="776353" y="4844880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60A5-E319-4EEB-A273-95AB24E29626}"/>
              </a:ext>
            </a:extLst>
          </p:cNvPr>
          <p:cNvSpPr txBox="1"/>
          <p:nvPr/>
        </p:nvSpPr>
        <p:spPr>
          <a:xfrm>
            <a:off x="6168846" y="4844880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/>
        </p:nvSpPr>
        <p:spPr>
          <a:xfrm>
            <a:off x="3633538" y="2581966"/>
            <a:ext cx="5679468" cy="272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</a:pPr>
            <a:r>
              <a:rPr lang="es-ES" b="0" i="0" u="none" strike="noStrike" cap="none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Distancias estructurales de oportunidades y ejercicio de derechos entre mujeres y varones en razón de barreras, déficit, dificultades, condiciones materiales y culturales  desiguales que desfavorecen a las mujeres y no les permiten aportar a la economía familiar, comunitaria y el desarrollo local en general.</a:t>
            </a:r>
            <a:endParaRPr b="0" i="0" u="none" strike="noStrike" cap="none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b="0" i="0" u="none" strike="noStrike" cap="none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b="0" i="0" u="none" strike="noStrike" cap="none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 Brechas sociales: educación, salud, servicios básicos, vivienda.</a:t>
            </a:r>
            <a:endParaRPr b="0" i="0" u="none" strike="noStrike" cap="none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b="0" i="0" u="none" strike="noStrike" cap="none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 Brechas económicas: acceso al empleo, ingresos económicos,   acceso a crédito, propiedad de bienes de capital, propiedad de la   tierra, etc.</a:t>
            </a:r>
            <a:endParaRPr b="0" i="0" u="none" strike="noStrike" cap="none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b="0" i="0" u="none" strike="noStrike" cap="none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 Brechas de participación ciudadana: representación social y política,   cuotas de poder, participación gremial,  posicionamiento en puestos  directivos y de toma de decisiones.</a:t>
            </a:r>
            <a:endParaRPr b="0" i="0" u="none" strike="noStrike" cap="none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11" descr="foto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91" y="2071802"/>
            <a:ext cx="2901539" cy="37465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BECBEDDE-D57F-472D-9DB9-41912387CAB3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84885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F07ED44-AF7A-4C39-893E-61D723AA3FA4}"/>
              </a:ext>
            </a:extLst>
          </p:cNvPr>
          <p:cNvSpPr txBox="1"/>
          <p:nvPr/>
        </p:nvSpPr>
        <p:spPr>
          <a:xfrm>
            <a:off x="531191" y="747254"/>
            <a:ext cx="6750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BRECHAS DE GÉNERO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>
            <a:spLocks noGrp="1"/>
          </p:cNvSpPr>
          <p:nvPr>
            <p:ph type="body" idx="1"/>
          </p:nvPr>
        </p:nvSpPr>
        <p:spPr>
          <a:xfrm>
            <a:off x="3682021" y="1719362"/>
            <a:ext cx="5950857" cy="489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609600" lvl="0" indent="-60960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Oportunas: empiezan por encontrar una necesidad y encuentran rápidamente la forma de satisfacerla. 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53975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60960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Independientes: saben como obtener ganancias y disfrutan siendo sus propias jefas. 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53975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60960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Trabajadoras: comienzan trabajando duro, muchas horas por muy poco dinero. 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53975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60960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Seguras de sí mismas: tratan de demostrar seguridad en sí mismas para poder hacer frente a todos los riesgos que implica manejar un negocio propio. 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53975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60960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Disciplinadas: resisten la tentación de hacer lo que no es importante o lo más fácil, porque tienen la habilidad de pensar en lo esencial. 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53975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60960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Juiciosas: tienen la habilidad de pensar rápido y tomar decisiones inteligentes. 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53975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60960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Adaptables: se adecúan al cambio sobre todo cuando son dueñas de su propio negocio, prosperan con el cambio y el negocio crece. 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53975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60960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Equilibradas: en la montaña rusa hacia el éxito del negocio, la empresaria con frecuencia mantienen el equilibrio enfocándose en los resultados finales, no en el proceso de llegar a ellos. 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53975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60960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Constantes: mantienen un "ojo" en las ganancias, éstas con frecuencia son secundarias en su camino al éxito personal. 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53975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609600" algn="l" rtl="0">
              <a:spcBef>
                <a:spcPts val="220"/>
              </a:spcBef>
              <a:spcAft>
                <a:spcPts val="0"/>
              </a:spcAft>
              <a:buClr>
                <a:srgbClr val="4372A5"/>
              </a:buClr>
              <a:buSzPts val="11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Enfocadas: siempre tienen las ganancias como objetivo y saben que el éxito de su negocio es medido por las ganancias 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546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400" b="1" dirty="0">
              <a:solidFill>
                <a:schemeClr val="folHlink"/>
              </a:solidFill>
            </a:endParaRPr>
          </a:p>
        </p:txBody>
      </p:sp>
      <p:pic>
        <p:nvPicPr>
          <p:cNvPr id="153" name="Google Shape;15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886" y="2277648"/>
            <a:ext cx="3077030" cy="3571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DF5CCAAF-42EE-48ED-86D7-AD00CF3B1E08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84885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4E6D243-097B-4F33-B682-147F515176B5}"/>
              </a:ext>
            </a:extLst>
          </p:cNvPr>
          <p:cNvSpPr txBox="1"/>
          <p:nvPr/>
        </p:nvSpPr>
        <p:spPr>
          <a:xfrm>
            <a:off x="273121" y="337198"/>
            <a:ext cx="9359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PERFIL DE MUJERES EXITOSAS EN LA ECONOMÍA LOCAL</a:t>
            </a:r>
            <a:endParaRPr lang="es-ES" sz="3200" i="0" strike="noStrike" cap="none" dirty="0">
              <a:solidFill>
                <a:srgbClr val="006CB5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body" idx="1"/>
          </p:nvPr>
        </p:nvSpPr>
        <p:spPr>
          <a:xfrm>
            <a:off x="4017433" y="1981199"/>
            <a:ext cx="5503938" cy="437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Contribuyen con la reducción de la pobreza a pesar de que es una responsabilidad que recae desproporcionadamente sobre las mujeres debido a la falta de igualdad y a la distribución desequilibrada del trabajo remunerado y no remunerado entre la mujer y el hombre.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Participan de la competitividad territorial incorporándose a la modernidad de los servicios, la innovación tecnológica, la participación institucional.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Reducen la vulnerabilidad familiar (educación, salud, alimentación, vivienda de los dependientes) al aportar a la economía familiar.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Adquieren autonomía por su condición de sujetos económicos y se incorporan a la base de contribuyentes al desarrollo.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Amplían redes de asociatividad económica e inciden en políticas y acciones de gobierno por la igualdad de oportunidades entre hombres y mujeres.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61950" lvl="0" indent="-209550" algn="l" rtl="0"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Fortalecen su desempeño ciudadano al adquirir derechos para participar con propuestas, decisiones y recursos al proceso de desarrollo de la comunidad. 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400" b="1" dirty="0">
              <a:solidFill>
                <a:schemeClr val="folHlink"/>
              </a:solidFill>
            </a:endParaRPr>
          </a:p>
        </p:txBody>
      </p:sp>
      <p:pic>
        <p:nvPicPr>
          <p:cNvPr id="160" name="Google Shape;1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13" y="2118906"/>
            <a:ext cx="3406915" cy="35706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2B515AB0-4099-4E94-BDAD-39787883BB73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84885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56998C19-7CDB-4CAA-940D-98F9BCB1EB27}"/>
              </a:ext>
            </a:extLst>
          </p:cNvPr>
          <p:cNvSpPr txBox="1"/>
          <p:nvPr/>
        </p:nvSpPr>
        <p:spPr>
          <a:xfrm>
            <a:off x="359596" y="431558"/>
            <a:ext cx="9267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APORTES DE LAS MUJERES A LA ECONOMÍA LOCAL Y GLOBAL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08;p33">
            <a:extLst>
              <a:ext uri="{FF2B5EF4-FFF2-40B4-BE49-F238E27FC236}">
                <a16:creationId xmlns:a16="http://schemas.microsoft.com/office/drawing/2014/main" id="{989882FC-A428-495B-A642-C8D9D5CA1920}"/>
              </a:ext>
            </a:extLst>
          </p:cNvPr>
          <p:cNvSpPr txBox="1"/>
          <p:nvPr/>
        </p:nvSpPr>
        <p:spPr>
          <a:xfrm>
            <a:off x="2429520" y="2582889"/>
            <a:ext cx="504695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1" dirty="0">
                <a:solidFill>
                  <a:srgbClr val="53AD32"/>
                </a:solidFill>
                <a:latin typeface="Futura LT Pro Book" panose="020B0802020204020204" pitchFamily="34" charset="0"/>
                <a:ea typeface="Calibri"/>
                <a:cs typeface="Calibri"/>
                <a:sym typeface="Calibri"/>
              </a:rPr>
              <a:t>GRACIAS</a:t>
            </a:r>
            <a:endParaRPr sz="8000" b="1" dirty="0">
              <a:solidFill>
                <a:srgbClr val="53AD32"/>
              </a:solidFill>
              <a:latin typeface="Futura LT Pro Book" panose="020B0802020204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1;p34">
            <a:extLst>
              <a:ext uri="{FF2B5EF4-FFF2-40B4-BE49-F238E27FC236}">
                <a16:creationId xmlns:a16="http://schemas.microsoft.com/office/drawing/2014/main" id="{CF5F97C7-3694-4350-8245-DE6BA03667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393" y="5615319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;p34">
            <a:extLst>
              <a:ext uri="{FF2B5EF4-FFF2-40B4-BE49-F238E27FC236}">
                <a16:creationId xmlns:a16="http://schemas.microsoft.com/office/drawing/2014/main" id="{E31021FB-DD3B-4D84-A420-4C1B81A2EC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370" t="28761" r="26066" b="25143"/>
          <a:stretch/>
        </p:blipFill>
        <p:spPr>
          <a:xfrm>
            <a:off x="3686467" y="5490874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;p34">
            <a:extLst>
              <a:ext uri="{FF2B5EF4-FFF2-40B4-BE49-F238E27FC236}">
                <a16:creationId xmlns:a16="http://schemas.microsoft.com/office/drawing/2014/main" id="{DAA1F2A0-DE89-477C-B5F5-43A3C3C3E30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941" t="38600" r="17257" b="28608"/>
          <a:stretch/>
        </p:blipFill>
        <p:spPr>
          <a:xfrm>
            <a:off x="6009386" y="5488613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1C6159B-9584-4291-904F-5065D3D3703D}"/>
              </a:ext>
            </a:extLst>
          </p:cNvPr>
          <p:cNvSpPr txBox="1"/>
          <p:nvPr/>
        </p:nvSpPr>
        <p:spPr>
          <a:xfrm>
            <a:off x="808189" y="5307542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03594E4-B325-4D39-9251-872EBD24E8BB}"/>
              </a:ext>
            </a:extLst>
          </p:cNvPr>
          <p:cNvSpPr txBox="1"/>
          <p:nvPr/>
        </p:nvSpPr>
        <p:spPr>
          <a:xfrm>
            <a:off x="6200682" y="518083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849b64c88_0_0"/>
          <p:cNvSpPr txBox="1">
            <a:spLocks noGrp="1"/>
          </p:cNvSpPr>
          <p:nvPr>
            <p:ph type="body" idx="1"/>
          </p:nvPr>
        </p:nvSpPr>
        <p:spPr>
          <a:xfrm>
            <a:off x="3434347" y="2826662"/>
            <a:ext cx="5861050" cy="359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241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10"/>
              <a:buNone/>
            </a:pPr>
            <a:endParaRPr sz="1400" dirty="0">
              <a:solidFill>
                <a:srgbClr val="990000"/>
              </a:solidFill>
            </a:endParaRPr>
          </a:p>
          <a:p>
            <a:pPr marL="342900" lvl="0" indent="-374967" algn="l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rgbClr val="F7B512"/>
              </a:buClr>
              <a:buSzPts val="1800"/>
              <a:buFont typeface="Noto Sans Symbols"/>
              <a:buChar char="▪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Proceso reactivador y dinamizador de la economía local,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60667" algn="l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rgbClr val="F7B512"/>
              </a:buClr>
              <a:buSzPts val="1295"/>
              <a:buFont typeface="Noto Sans Symbols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74967" algn="l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rgbClr val="F7B512"/>
              </a:buClr>
              <a:buSzPts val="1800"/>
              <a:buFont typeface="Noto Sans Symbols"/>
              <a:buChar char="▪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Sostenido por el desarrollo de capacidades productivas y el aprovechamiento eficiente de los recursos internos existentes en un determinado territorio,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60667" algn="l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rgbClr val="F7B512"/>
              </a:buClr>
              <a:buSzPts val="1295"/>
              <a:buFont typeface="Noto Sans Symbols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74967" algn="l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rgbClr val="F7B512"/>
              </a:buClr>
              <a:buSzPts val="1800"/>
              <a:buFont typeface="Noto Sans Symbols"/>
              <a:buChar char="▪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Dinámica capaz de estimular el crecimiento económico, crear empleo y mejorar la calidad de vida,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60667" algn="l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rgbClr val="F7B512"/>
              </a:buClr>
              <a:buSzPts val="1295"/>
              <a:buFont typeface="Noto Sans Symbols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67983" lvl="0" indent="-203517" algn="l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rgbClr val="F7B512"/>
              </a:buClr>
              <a:buSzPts val="1295"/>
              <a:buFont typeface="Noto Sans Symbols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74967" algn="l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rgbClr val="F7B512"/>
              </a:buClr>
              <a:buSzPts val="1800"/>
              <a:buFont typeface="Noto Sans Symbols"/>
              <a:buChar char="▪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El objetivo final es generar oportunidades de trabajo decente e ingresos sostenidos para todas y todos los habitantes que buscan producir riqueza en su propio territorio y disfrutar equitativamente de sus beneficios,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67983" lvl="0" indent="-203517" algn="l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rgbClr val="F7B512"/>
              </a:buClr>
              <a:buSzPts val="1295"/>
              <a:buFont typeface="Noto Sans Symbols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70000"/>
              </a:lnSpc>
              <a:spcBef>
                <a:spcPts val="111"/>
              </a:spcBef>
              <a:spcAft>
                <a:spcPts val="0"/>
              </a:spcAft>
              <a:buClr>
                <a:srgbClr val="F7B512"/>
              </a:buClr>
              <a:buSzPts val="555"/>
              <a:buNone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        (ILPES, 2001)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g5849b64c88_0_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603" y="1986641"/>
            <a:ext cx="2655112" cy="4196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2877B22E-B99E-47B1-8124-E7CE1B2D0286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84885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9FD909D-1932-42F2-B329-D819DB8BDA68}"/>
              </a:ext>
            </a:extLst>
          </p:cNvPr>
          <p:cNvSpPr txBox="1"/>
          <p:nvPr/>
        </p:nvSpPr>
        <p:spPr>
          <a:xfrm>
            <a:off x="503434" y="431558"/>
            <a:ext cx="6750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DEFINICIÓN DEL DESARROLLO </a:t>
            </a:r>
          </a:p>
          <a:p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ECONÓMICO LOCAL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445866" y="2635649"/>
            <a:ext cx="4535709" cy="249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7B512"/>
              </a:buClr>
              <a:buSzPts val="3200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F7B512"/>
              </a:buClr>
              <a:buSzPts val="19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Promover el empoderamiento económico y social de las mujeres emprendedoras, con oportunidades iguales de desarrollo empresarial entre hombres y mujeres; 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165100" algn="just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F7B512"/>
              </a:buClr>
              <a:buSzPts val="19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F7B512"/>
              </a:buClr>
              <a:buSzPts val="19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Crear una “mentalidad empresarial” entre las mujeres emprendedoras dedicadas a pequeños negocios y empresas; 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400" dirty="0"/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4113" y="2438401"/>
            <a:ext cx="3541485" cy="2888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D3E29724-D096-47E7-93EA-F0C62AB93917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84885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81E7368-A8FF-4C99-BF66-FF13AEC8151F}"/>
              </a:ext>
            </a:extLst>
          </p:cNvPr>
          <p:cNvSpPr txBox="1"/>
          <p:nvPr/>
        </p:nvSpPr>
        <p:spPr>
          <a:xfrm>
            <a:off x="241569" y="789127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0" strike="noStrike" cap="none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LOS OBJETIVOS DEL TALLER: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Google Shape;100;p5"/>
          <p:cNvGraphicFramePr/>
          <p:nvPr>
            <p:extLst>
              <p:ext uri="{D42A27DB-BD31-4B8C-83A1-F6EECF244321}">
                <p14:modId xmlns:p14="http://schemas.microsoft.com/office/powerpoint/2010/main" val="1916477867"/>
              </p:ext>
            </p:extLst>
          </p:nvPr>
        </p:nvGraphicFramePr>
        <p:xfrm>
          <a:off x="1048927" y="2059725"/>
          <a:ext cx="7800050" cy="1591800"/>
        </p:xfrm>
        <a:graphic>
          <a:graphicData uri="http://schemas.openxmlformats.org/drawingml/2006/table">
            <a:tbl>
              <a:tblPr>
                <a:noFill/>
                <a:tableStyleId>{4BD7F869-92F1-4AA1-91FA-4D0D8781102F}</a:tableStyleId>
              </a:tblPr>
              <a:tblGrid>
                <a:gridCol w="390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560"/>
                        <a:buFont typeface="Noto Sans Symbols"/>
                        <a:buNone/>
                      </a:pPr>
                      <a:r>
                        <a:rPr lang="es-ES" sz="1800" b="0" i="0" u="none" strike="noStrike" cap="none">
                          <a:solidFill>
                            <a:srgbClr val="08080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Capital Humano (hombres /mujeres desarrollándose)</a:t>
                      </a:r>
                      <a:endParaRPr sz="1800" b="0" i="0" u="none" strike="noStrike" cap="none">
                        <a:solidFill>
                          <a:srgbClr val="08080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9075" marR="9907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560"/>
                        <a:buFont typeface="Noto Sans Symbols"/>
                        <a:buNone/>
                      </a:pPr>
                      <a:r>
                        <a:rPr lang="es-ES" sz="1800" b="0" i="0" u="none" strike="noStrike" cap="none">
                          <a:solidFill>
                            <a:srgbClr val="08080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Habilidades, capacidades, talentos, destrezas, saberes.</a:t>
                      </a:r>
                      <a:endParaRPr sz="1800" b="0" i="0" u="none" strike="noStrike" cap="none">
                        <a:solidFill>
                          <a:srgbClr val="08080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9075" marR="990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560"/>
                        <a:buFont typeface="Noto Sans Symbols"/>
                        <a:buNone/>
                      </a:pPr>
                      <a:r>
                        <a:rPr lang="es-ES" sz="1800" b="0" i="0" u="none" strike="noStrike" cap="none">
                          <a:solidFill>
                            <a:srgbClr val="08080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Capital Natural (lo que rodea a hombres / mujeres)</a:t>
                      </a:r>
                      <a:endParaRPr sz="1800" b="0" i="0" u="none" strike="noStrike" cap="none">
                        <a:solidFill>
                          <a:srgbClr val="08080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9075" marR="9907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560"/>
                        <a:buFont typeface="Noto Sans Symbols"/>
                        <a:buNone/>
                      </a:pPr>
                      <a:r>
                        <a:rPr lang="es-ES" sz="1800" b="0" i="0" u="none" strike="noStrike" cap="none" dirty="0">
                          <a:solidFill>
                            <a:srgbClr val="08080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Flora, fauna, suelos, aguas, biodiversidad.</a:t>
                      </a:r>
                      <a:endParaRPr sz="1800" b="0" i="0" u="none" strike="noStrike" cap="none" dirty="0">
                        <a:solidFill>
                          <a:srgbClr val="08080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9075" marR="990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1" name="Google Shape;101;p5"/>
          <p:cNvGraphicFramePr/>
          <p:nvPr>
            <p:extLst>
              <p:ext uri="{D42A27DB-BD31-4B8C-83A1-F6EECF244321}">
                <p14:modId xmlns:p14="http://schemas.microsoft.com/office/powerpoint/2010/main" val="1674412863"/>
              </p:ext>
            </p:extLst>
          </p:nvPr>
        </p:nvGraphicFramePr>
        <p:xfrm>
          <a:off x="1057023" y="3651525"/>
          <a:ext cx="7791954" cy="1944325"/>
        </p:xfrm>
        <a:graphic>
          <a:graphicData uri="http://schemas.openxmlformats.org/drawingml/2006/table">
            <a:tbl>
              <a:tblPr>
                <a:noFill/>
                <a:tableStyleId>{4BD7F869-92F1-4AA1-91FA-4D0D8781102F}</a:tableStyleId>
              </a:tblPr>
              <a:tblGrid>
                <a:gridCol w="3947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560"/>
                        <a:buFont typeface="Noto Sans Symbols"/>
                        <a:buNone/>
                      </a:pPr>
                      <a:r>
                        <a:rPr lang="es-ES" sz="1800" b="0" i="0" u="none" strike="noStrike" cap="none">
                          <a:solidFill>
                            <a:srgbClr val="08080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Capital Físico (la creación del hombre y la mujer)</a:t>
                      </a:r>
                      <a:endParaRPr sz="1800" b="0" i="0" u="none" strike="noStrike" cap="none">
                        <a:solidFill>
                          <a:srgbClr val="08080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9075" marR="9907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560"/>
                        <a:buFont typeface="Noto Sans Symbols"/>
                        <a:buNone/>
                      </a:pPr>
                      <a:r>
                        <a:rPr lang="es-ES" sz="1800" b="0" i="0" u="none" strike="noStrike" cap="none">
                          <a:solidFill>
                            <a:srgbClr val="08080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Cosas hechas mediante el trabajo, conocimiento acumulado, tecnologías, infraestructura</a:t>
                      </a:r>
                      <a:endParaRPr sz="1800" b="0" i="0" u="none" strike="noStrike" cap="none">
                        <a:solidFill>
                          <a:srgbClr val="08080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9075" marR="990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560"/>
                        <a:buFont typeface="Noto Sans Symbols"/>
                        <a:buNone/>
                      </a:pPr>
                      <a:r>
                        <a:rPr lang="es-ES" sz="1800" b="0" i="0" u="none" strike="noStrike" cap="none">
                          <a:solidFill>
                            <a:srgbClr val="08080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Capital Social (hombres y mujeres en conjunto, la sociedad)</a:t>
                      </a:r>
                      <a:endParaRPr sz="1800" b="0" i="0" u="none" strike="noStrike" cap="none">
                        <a:solidFill>
                          <a:srgbClr val="08080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9075" marR="9907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560"/>
                        <a:buFont typeface="Noto Sans Symbols"/>
                        <a:buNone/>
                      </a:pPr>
                      <a:r>
                        <a:rPr lang="es-ES" sz="1800" b="0" i="0" u="none" strike="noStrike" cap="none" dirty="0">
                          <a:solidFill>
                            <a:srgbClr val="08080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Valores, normas, instituciones.</a:t>
                      </a:r>
                      <a:endParaRPr sz="1800" b="0" i="0" u="none" strike="noStrike" cap="none" dirty="0">
                        <a:solidFill>
                          <a:srgbClr val="08080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9075" marR="990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119C5D7F-67EC-46BB-90BF-D6CA0C54F624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84885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360B605-1DF3-43D1-82BC-C3DE25E12F10}"/>
              </a:ext>
            </a:extLst>
          </p:cNvPr>
          <p:cNvSpPr txBox="1"/>
          <p:nvPr/>
        </p:nvSpPr>
        <p:spPr>
          <a:xfrm>
            <a:off x="503434" y="431558"/>
            <a:ext cx="8486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ELEMENTOS QUE INTERVIENEN EN LA DINÁMICA DE LA ECONOMÍA LOCAL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/>
        </p:nvSpPr>
        <p:spPr>
          <a:xfrm>
            <a:off x="3414312" y="2948607"/>
            <a:ext cx="5799083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 Enfoque territorial: Proceso de transformación productiva, social e institucional del territorio para promover el desarrollo sostenible y erradicar la pobreza. Adecuación del territorio para actividades productivas sostenibles y competitivas.</a:t>
            </a:r>
            <a:endParaRPr b="0" i="0" u="none" strike="noStrike" cap="none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 Enfoque de competitividad territorial: búsqueda del mejor posicionamiento de la localidad en el sistema de ciudades,  mediante la modernización de servicios para la producción,  la innovación tecnológica en las actividades productivas y el desarrollo de  institucionalidad económica local (gremios, asociaciones, Cámaras de Comercio, etc.).</a:t>
            </a:r>
            <a:endParaRPr b="0" i="0" u="none" strike="noStrike" cap="none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8" name="Google Shape;108;p6" descr="forestac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086" y="2146627"/>
            <a:ext cx="2632778" cy="184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 descr="img_bonogremio_01"/>
          <p:cNvPicPr preferRelativeResize="0"/>
          <p:nvPr/>
        </p:nvPicPr>
        <p:blipFill rotWithShape="1">
          <a:blip r:embed="rId4">
            <a:alphaModFix/>
          </a:blip>
          <a:srcRect r="15277"/>
          <a:stretch/>
        </p:blipFill>
        <p:spPr>
          <a:xfrm>
            <a:off x="501086" y="4280679"/>
            <a:ext cx="2631556" cy="1684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23869EF6-3441-4A6B-AF12-C9A634AF6164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84885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AFE077F9-4F05-4592-ACAB-6D03D77C77FA}"/>
              </a:ext>
            </a:extLst>
          </p:cNvPr>
          <p:cNvSpPr txBox="1"/>
          <p:nvPr/>
        </p:nvSpPr>
        <p:spPr>
          <a:xfrm>
            <a:off x="242683" y="354020"/>
            <a:ext cx="947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ENFOQUES DE DESARROLLO EN LA ECONOMÍA LOCAL</a:t>
            </a:r>
            <a:endParaRPr lang="es-ES" sz="3200" i="0" strike="noStrike" cap="none" dirty="0">
              <a:solidFill>
                <a:srgbClr val="006CB5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562" y="2242394"/>
            <a:ext cx="3163810" cy="212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/>
          <p:nvPr/>
        </p:nvSpPr>
        <p:spPr>
          <a:xfrm>
            <a:off x="4269649" y="2844244"/>
            <a:ext cx="49530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b="1" i="0" u="none" strike="noStrike" cap="none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Enfoque de sostenibilidad ambiental: </a:t>
            </a:r>
            <a:r>
              <a:rPr lang="es-ES" b="0" i="0" u="none" strike="noStrike" cap="none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búsqueda del equilibrio entre la sociedad humana y la naturaleza, demanda el uso racional, inteligente, de los recursos naturales a fin de  respetar la sostenibilidad del desarrollo y los derechos de las generaciones futuras.</a:t>
            </a:r>
            <a:endParaRPr b="0" i="0" u="none" strike="noStrike" cap="none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/>
        </p:nvSpPr>
        <p:spPr>
          <a:xfrm>
            <a:off x="4161439" y="2255340"/>
            <a:ext cx="5238485" cy="386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Arial"/>
              <a:buChar char="•"/>
            </a:pPr>
            <a:r>
              <a:rPr lang="es-ES" b="0" i="0" u="none" strike="noStrike" cap="none" dirty="0">
                <a:latin typeface="Lato"/>
                <a:ea typeface="Lato"/>
                <a:cs typeface="Lato"/>
                <a:sym typeface="Lato"/>
              </a:rPr>
              <a:t>Todos y todas debemos tener garantizado el acceso, ejercicio y cumplimiento de los Derechos Humanos por la Declaración Universal de DDHH, la Constitución Política del Perú, la Ley de Bases de la Descentralización, la Ley Orgánica de Regionalización y Ley Orgánica de Municipalidades.</a:t>
            </a:r>
            <a:endParaRPr b="0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374650" marR="0" lvl="0" indent="-196850" algn="just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Arial"/>
              <a:buNone/>
            </a:pPr>
            <a:endParaRPr b="0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Arial"/>
              <a:buChar char="•"/>
            </a:pPr>
            <a:r>
              <a:rPr lang="es-ES" b="0" i="0" u="none" strike="noStrike" cap="none" dirty="0">
                <a:latin typeface="Lato"/>
                <a:ea typeface="Lato"/>
                <a:cs typeface="Lato"/>
                <a:sym typeface="Lato"/>
              </a:rPr>
              <a:t>Los DESC: Derechos Económicos, Sociales, culturales y ciudadanos de mujeres y varones deben ser considerados como condiciones elementales de calidad de vida, ciudadanía y gobernabilidad en nuestros territorios y comunidades.</a:t>
            </a:r>
            <a:endParaRPr b="0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254000" algn="just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Arial"/>
              <a:buNone/>
            </a:pPr>
            <a:endParaRPr b="0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Arial"/>
              <a:buChar char="•"/>
            </a:pPr>
            <a:r>
              <a:rPr lang="es-ES" b="0" i="0" u="none" strike="noStrike" cap="none" dirty="0">
                <a:latin typeface="Lato"/>
                <a:ea typeface="Lato"/>
                <a:cs typeface="Lato"/>
                <a:sym typeface="Lato"/>
              </a:rPr>
              <a:t>El DEL debe ser un proceso que provea equitativamente oportunidades, recursos, condiciones para el ejercicio y disfrute de derechos económicos: desarrollo de capacidades productivas, acceso a empleo digno, ingresos económicos sostenibles, a la explotación  racional de recursos naturales, a la propiedad intelectual de saberes y prácticas culturales de implicancia económica, a </a:t>
            </a:r>
            <a:endParaRPr b="0" i="0" u="none" strike="noStrike" cap="none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2" name="Google Shape;122;p8" descr="TOPNUEVO1"/>
          <p:cNvPicPr preferRelativeResize="0"/>
          <p:nvPr/>
        </p:nvPicPr>
        <p:blipFill rotWithShape="1">
          <a:blip r:embed="rId3">
            <a:alphaModFix/>
          </a:blip>
          <a:srcRect l="2673" r="23206"/>
          <a:stretch/>
        </p:blipFill>
        <p:spPr>
          <a:xfrm>
            <a:off x="351996" y="1957970"/>
            <a:ext cx="3666596" cy="149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8" descr="mujernopal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397" y="3708701"/>
            <a:ext cx="1983574" cy="25324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8B60785F-250D-4BF5-9DF9-468883B6B55E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84885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E39C4D2-E4DF-4F16-8C66-268C8F046FB4}"/>
              </a:ext>
            </a:extLst>
          </p:cNvPr>
          <p:cNvSpPr txBox="1"/>
          <p:nvPr/>
        </p:nvSpPr>
        <p:spPr>
          <a:xfrm>
            <a:off x="241569" y="789127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ENFOQUE DE DERECHOS</a:t>
            </a:r>
            <a:endParaRPr lang="es-ES" sz="3200" strike="noStrike" cap="none" dirty="0">
              <a:solidFill>
                <a:srgbClr val="006CB5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/>
          <p:nvPr/>
        </p:nvSpPr>
        <p:spPr>
          <a:xfrm>
            <a:off x="4221615" y="1990675"/>
            <a:ext cx="5285241" cy="424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2415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10"/>
              <a:buFont typeface="Noto Sans Symbols"/>
              <a:buNone/>
            </a:pPr>
            <a:endParaRPr sz="1400" b="0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just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Noto Sans Symbols"/>
              <a:buChar char="▪"/>
            </a:pPr>
            <a:r>
              <a:rPr lang="es-ES" sz="1400" b="0" i="0" u="none" strike="noStrike" cap="none" dirty="0">
                <a:latin typeface="Lato"/>
                <a:ea typeface="Lato"/>
                <a:cs typeface="Lato"/>
                <a:sym typeface="Lato"/>
              </a:rPr>
              <a:t>Reconoce que las mujeres no suelen ser beneficiadas equitativamente con oportunidades para producir, acceder a trabajo digno, ingresos sostenibles, a desarrollar competitividad y asegurar calidad de vida.</a:t>
            </a:r>
            <a:endParaRPr sz="1400" b="0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just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Noto Sans Symbols"/>
              <a:buNone/>
            </a:pPr>
            <a:endParaRPr sz="1400" b="0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just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Noto Sans Symbols"/>
              <a:buChar char="▪"/>
            </a:pPr>
            <a:r>
              <a:rPr lang="es-ES" sz="1400" b="0" i="0" u="none" strike="noStrike" cap="none" dirty="0">
                <a:latin typeface="Lato"/>
                <a:ea typeface="Lato"/>
                <a:cs typeface="Lato"/>
                <a:sym typeface="Lato"/>
              </a:rPr>
              <a:t>Propone modificar las relaciones de poder que afectan a las mujeres en la toma de decisiones y manejo de recursos para conducir experiencias productivas.</a:t>
            </a:r>
            <a:endParaRPr sz="1400" b="0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260666" algn="just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Noto Sans Symbols"/>
              <a:buNone/>
            </a:pPr>
            <a:endParaRPr sz="1400" b="0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just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Noto Sans Symbols"/>
              <a:buChar char="▪"/>
            </a:pPr>
            <a:r>
              <a:rPr lang="es-ES" sz="1400" b="0" i="0" u="none" strike="noStrike" cap="none" dirty="0">
                <a:latin typeface="Lato"/>
                <a:ea typeface="Lato"/>
                <a:cs typeface="Lato"/>
                <a:sym typeface="Lato"/>
              </a:rPr>
              <a:t>Promueve el desarrollo equitativo de sus potencialidades y capacidades para producir y generar riqueza, al reconocer la contribución decisiva de las mujeres en la economía al luchar contra la pobreza “ya sea con el trabajo remunerado o con las labores no remuneradas que realizan en el hogar, la comunidad o el lugar de trabajo”,</a:t>
            </a:r>
            <a:endParaRPr sz="1400" b="0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just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Noto Sans Symbols"/>
              <a:buNone/>
            </a:pPr>
            <a:endParaRPr sz="1400" b="0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just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Noto Sans Symbols"/>
              <a:buChar char="▪"/>
            </a:pPr>
            <a:r>
              <a:rPr lang="es-ES" sz="1400" b="0" i="0" u="none" strike="noStrike" cap="none" dirty="0">
                <a:latin typeface="Lato"/>
                <a:ea typeface="Lato"/>
                <a:cs typeface="Lato"/>
                <a:sym typeface="Lato"/>
              </a:rPr>
              <a:t>Se sostiene en la promoción del acceso a oportunidades y ejercicio de los derechos sociales, económicos y ciudadanos de las mujeres en los diferentes espacios de interacción social: familia, comunidad, región y país.</a:t>
            </a:r>
            <a:endParaRPr sz="1400" b="0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just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Noto Sans Symbols"/>
              <a:buNone/>
            </a:pPr>
            <a:endParaRPr sz="1400" b="0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just" rtl="0">
              <a:lnSpc>
                <a:spcPct val="7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Noto Sans Symbols"/>
              <a:buChar char="▪"/>
            </a:pPr>
            <a:r>
              <a:rPr lang="es-ES" sz="1400" b="0" i="0" u="none" strike="noStrike" cap="none" dirty="0">
                <a:latin typeface="Lato"/>
                <a:ea typeface="Lato"/>
                <a:cs typeface="Lato"/>
                <a:sym typeface="Lato"/>
              </a:rPr>
              <a:t>Enfoca el desarrollo económico local como oportunidad para reducir las brechas de género como parte de ola lucha contra la pobreza y la inequidad social.</a:t>
            </a:r>
            <a:endParaRPr sz="1400" b="0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222"/>
              </a:spcBef>
              <a:spcAft>
                <a:spcPts val="0"/>
              </a:spcAft>
              <a:buClr>
                <a:schemeClr val="dk1"/>
              </a:buClr>
              <a:buSzPts val="1110"/>
              <a:buFont typeface="Noto Sans Symbols"/>
              <a:buNone/>
            </a:pPr>
            <a:endParaRPr sz="11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9" descr="img_memprende_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895" y="4334946"/>
            <a:ext cx="3384550" cy="170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2" y="1982309"/>
            <a:ext cx="2908167" cy="2124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D79F4302-A59F-4113-8C9E-0E7B508D9E3A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84885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C74B9660-BAEE-4BDD-B123-142B06F270D6}"/>
              </a:ext>
            </a:extLst>
          </p:cNvPr>
          <p:cNvSpPr txBox="1"/>
          <p:nvPr/>
        </p:nvSpPr>
        <p:spPr>
          <a:xfrm>
            <a:off x="503434" y="380322"/>
            <a:ext cx="872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ENFOQUE DE GÉNERO EN LA ECONOMÍA LOCAL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>
            <a:spLocks noGrp="1"/>
          </p:cNvSpPr>
          <p:nvPr>
            <p:ph type="body" idx="1"/>
          </p:nvPr>
        </p:nvSpPr>
        <p:spPr>
          <a:xfrm>
            <a:off x="3865305" y="1659575"/>
            <a:ext cx="5706269" cy="443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Desarrollar condiciones adecuadas para mejorar el nivel de competencias productivas y habilidades personales de las mujeres de escasos recursos y emprendedoras.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667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Mejorar la inserción laboral de las mujeres conductoras de unidades productivas y de servicios como estrategia de superación de la pobreza.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667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Promover la articulación comercial de las mujeres de escasos recursos con actividades productivas a mercados locales, regionales y de exportación.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667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Fortalecer el capital humano de la comunidad con mujeres emprendedoras, conductoras de unidades productivas a nivel de autoempleo o de micro empresa.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667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Identificar y consolidar sus potencialidades para avanzar en su desarrollo empresarial como mecanismo de acceso a trabajo decente y/o a ingresos sostenidos.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1905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Integrarlas en igualdad de derechos y responsabilidades a asociaciones empresariales, gremios, reconociendo su derecho a la representación, a la toma de decisiones y el ejercicio de la negociación y la concertación económica.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667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None/>
            </a:pP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4372A5"/>
              </a:buClr>
              <a:buSzPts val="1200"/>
              <a:buFont typeface="Arial"/>
              <a:buChar char="•"/>
            </a:pPr>
            <a:r>
              <a:rPr lang="es-ES" sz="1400" dirty="0">
                <a:solidFill>
                  <a:srgbClr val="080808"/>
                </a:solidFill>
                <a:latin typeface="Lato"/>
                <a:ea typeface="Lato"/>
                <a:cs typeface="Lato"/>
                <a:sym typeface="Lato"/>
              </a:rPr>
              <a:t>Incorporarlas en acciones de incidencia política para que los Gobiernos Regionales, Locales propicien las mejores condiciones de inversión y desarrollo económico.</a:t>
            </a:r>
            <a:endParaRPr sz="1400" dirty="0">
              <a:solidFill>
                <a:srgbClr val="08080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8" name="Google Shape;138;p10" descr="_MG_23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060" y="2092128"/>
            <a:ext cx="3117982" cy="191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340" y="4121178"/>
            <a:ext cx="3119702" cy="22796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8CE9F8B6-F3AD-4B7B-BA4A-BC9AAA76BA75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84885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1741A35-1AF0-44A0-86F2-C308084047CD}"/>
              </a:ext>
            </a:extLst>
          </p:cNvPr>
          <p:cNvSpPr txBox="1"/>
          <p:nvPr/>
        </p:nvSpPr>
        <p:spPr>
          <a:xfrm>
            <a:off x="313488" y="311947"/>
            <a:ext cx="8553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OBJETIVOS DEL ENFOQUE DE GÉNERO EN LA PROMOCIÓN</a:t>
            </a:r>
            <a:endParaRPr lang="es-ES" sz="3200" i="0" strike="noStrike" cap="none" dirty="0">
              <a:solidFill>
                <a:srgbClr val="006CB5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Tema ACH">
  <a:themeElements>
    <a:clrScheme name="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00"/>
      </a:accent1>
      <a:accent2>
        <a:srgbClr val="CC6600"/>
      </a:accent2>
      <a:accent3>
        <a:srgbClr val="FFFFFF"/>
      </a:accent3>
      <a:accent4>
        <a:srgbClr val="002A56"/>
      </a:accent4>
      <a:accent5>
        <a:srgbClr val="CAE2AA"/>
      </a:accent5>
      <a:accent6>
        <a:srgbClr val="B95C00"/>
      </a:accent6>
      <a:hlink>
        <a:srgbClr val="0033CC"/>
      </a:hlink>
      <a:folHlink>
        <a:srgbClr val="D600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1399</Words>
  <Application>Microsoft Office PowerPoint</Application>
  <PresentationFormat>A4 (210 x 297 mm)</PresentationFormat>
  <Paragraphs>112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Calibri</vt:lpstr>
      <vt:lpstr>Futura LT Pro Book</vt:lpstr>
      <vt:lpstr>Lato</vt:lpstr>
      <vt:lpstr>Lato Hairline</vt:lpstr>
      <vt:lpstr>Noto Sans Symbols</vt:lpstr>
      <vt:lpstr>Times New Roman</vt:lpstr>
      <vt:lpstr>Trebuchet MS</vt:lpstr>
      <vt:lpstr>Verdana</vt:lpstr>
      <vt:lpstr>3_Tema ACH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Agustin Bel</dc:creator>
  <cp:lastModifiedBy>RODOLFO ALVA CORDOVA</cp:lastModifiedBy>
  <cp:revision>2</cp:revision>
  <dcterms:created xsi:type="dcterms:W3CDTF">2006-02-13T17:18:03Z</dcterms:created>
  <dcterms:modified xsi:type="dcterms:W3CDTF">2021-05-13T05:50:09Z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0x0101008C95E031424AFF4DA062AF16F9294AE5</vt:lpwstr>
  </property>
  <property fmtid="{D5CDD505-2E9C-101B-9397-08002B2CF9AE}" pid="3" name="_dlc_DocIdItemGuid">
    <vt:lpwstr>2ab64731-ccd8-4922-86cb-1836230102f6</vt:lpwstr>
  </property>
</Properties>
</file>