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906000" cy="6858000" type="A4"/>
  <p:notesSz cx="6797675" cy="9926638"/>
  <p:embeddedFontLst>
    <p:embeddedFont>
      <p:font typeface="Lato" panose="020B0604020202020204" charset="0"/>
      <p:regular r:id="rId16"/>
      <p:bold r:id="rId17"/>
      <p:italic r:id="rId18"/>
      <p:boldItalic r:id="rId19"/>
    </p:embeddedFont>
    <p:embeddedFont>
      <p:font typeface="Lato Hairline" panose="020B0604020202020204" charset="0"/>
      <p:regular r:id="rId20"/>
      <p:italic r:id="rId21"/>
    </p:embeddedFont>
    <p:embeddedFont>
      <p:font typeface="Poppins" panose="020B0604020202020204" charset="0"/>
      <p:regular r:id="rId22"/>
      <p:bold r:id="rId23"/>
      <p:italic r:id="rId24"/>
      <p:boldItalic r:id="rId25"/>
    </p:embeddedFont>
    <p:embeddedFont>
      <p:font typeface="Trebuchet MS" panose="020B0603020202020204" pitchFamily="34" charset="0"/>
      <p:regular r:id="rId26"/>
      <p:bold r:id="rId27"/>
      <p:italic r:id="rId28"/>
      <p:boldItalic r:id="rId29"/>
    </p:embeddedFont>
    <p:embeddedFont>
      <p:font typeface="Verdana" panose="020B0604030504040204" pitchFamily="3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  <p15:guide id="4" pos="312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35" roundtripDataSignature="AMtx7mid662X6vwaZL1/3kCWf08cxhdi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5"/>
    <a:srgbClr val="53AD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6" y="642"/>
      </p:cViewPr>
      <p:guideLst>
        <p:guide orient="horz" pos="2160"/>
        <p:guide pos="2880"/>
        <p:guide orient="horz" pos="2161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1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3" y="1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431339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" name="Google Shape;7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8" name="Google Shape;148;p9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p9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7" name="Google Shape;157;p10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8" name="Google Shape;158;p10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6" name="Google Shape;166;p11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7" name="Google Shape;167;p11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6066cf13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6066cf134a_0_0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800" cy="4465500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6066cf134a_0_0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00" cy="495300"/>
          </a:xfrm>
          <a:prstGeom prst="rect">
            <a:avLst/>
          </a:prstGeom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p3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" name="Google Shape;89;p3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849b64c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8" name="Google Shape;98;g5849b64c88_0_0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g5849b64c88_0_0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4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5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6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7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7" name="Google Shape;137;p8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8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2"/>
          <p:cNvSpPr txBox="1">
            <a:spLocks noGrp="1"/>
          </p:cNvSpPr>
          <p:nvPr>
            <p:ph type="ctrTitle"/>
          </p:nvPr>
        </p:nvSpPr>
        <p:spPr>
          <a:xfrm>
            <a:off x="662120" y="1692277"/>
            <a:ext cx="8420100" cy="147002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42"/>
          <p:cNvSpPr txBox="1">
            <a:spLocks noGrp="1"/>
          </p:cNvSpPr>
          <p:nvPr>
            <p:ph type="subTitle" idx="1"/>
          </p:nvPr>
        </p:nvSpPr>
        <p:spPr>
          <a:xfrm>
            <a:off x="1405070" y="3428999"/>
            <a:ext cx="6934200" cy="2316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Font typeface="Noto Sans Symbols"/>
              <a:buNone/>
              <a:defRPr sz="28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lvl="3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lvl="4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lvl="5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lvl="6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lvl="7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lvl="8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" type="objOnly">
  <p:cSld name="OBJECT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3"/>
          <p:cNvSpPr txBox="1">
            <a:spLocks noGrp="1"/>
          </p:cNvSpPr>
          <p:nvPr>
            <p:ph type="body" idx="1"/>
          </p:nvPr>
        </p:nvSpPr>
        <p:spPr>
          <a:xfrm>
            <a:off x="495300" y="692697"/>
            <a:ext cx="8915400" cy="572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6" name="Google Shape;56;p53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2 objetos" type="txAndTwoObj">
  <p:cSld name="TEXT_AND_TWO_OBJECT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4"/>
          <p:cNvSpPr txBox="1">
            <a:spLocks noGrp="1"/>
          </p:cNvSpPr>
          <p:nvPr>
            <p:ph type="title"/>
          </p:nvPr>
        </p:nvSpPr>
        <p:spPr>
          <a:xfrm>
            <a:off x="519379" y="724855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54"/>
          <p:cNvSpPr txBox="1">
            <a:spLocks noGrp="1"/>
          </p:cNvSpPr>
          <p:nvPr>
            <p:ph type="body" idx="1"/>
          </p:nvPr>
        </p:nvSpPr>
        <p:spPr>
          <a:xfrm>
            <a:off x="495300" y="1772820"/>
            <a:ext cx="43751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0" name="Google Shape;60;p54"/>
          <p:cNvSpPr txBox="1">
            <a:spLocks noGrp="1"/>
          </p:cNvSpPr>
          <p:nvPr>
            <p:ph type="body" idx="2"/>
          </p:nvPr>
        </p:nvSpPr>
        <p:spPr>
          <a:xfrm>
            <a:off x="5035550" y="1772817"/>
            <a:ext cx="437515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1" name="Google Shape;61;p54"/>
          <p:cNvSpPr txBox="1">
            <a:spLocks noGrp="1"/>
          </p:cNvSpPr>
          <p:nvPr>
            <p:ph type="body" idx="3"/>
          </p:nvPr>
        </p:nvSpPr>
        <p:spPr>
          <a:xfrm>
            <a:off x="5035550" y="4111208"/>
            <a:ext cx="437515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2" name="Google Shape;62;p54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Black Signature">
  <p:cSld name="Title Slide with Black Signatur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5"/>
          <p:cNvSpPr txBox="1">
            <a:spLocks noGrp="1"/>
          </p:cNvSpPr>
          <p:nvPr>
            <p:ph type="body" idx="1"/>
          </p:nvPr>
        </p:nvSpPr>
        <p:spPr>
          <a:xfrm>
            <a:off x="497023" y="1836077"/>
            <a:ext cx="5147336" cy="1669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22860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2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46"/>
              </a:spcBef>
              <a:spcAft>
                <a:spcPts val="0"/>
              </a:spcAft>
              <a:buSzPts val="1900"/>
              <a:buFont typeface="Trebuchet MS"/>
              <a:buNone/>
              <a:defRPr sz="22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eño personalizado">
  <p:cSld name="3_Diseño personalizado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6"/>
          <p:cNvSpPr txBox="1">
            <a:spLocks noGrp="1"/>
          </p:cNvSpPr>
          <p:nvPr>
            <p:ph type="title"/>
          </p:nvPr>
        </p:nvSpPr>
        <p:spPr>
          <a:xfrm>
            <a:off x="507340" y="548680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56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7"/>
          <p:cNvSpPr txBox="1">
            <a:spLocks noGrp="1"/>
          </p:cNvSpPr>
          <p:nvPr>
            <p:ph type="title"/>
          </p:nvPr>
        </p:nvSpPr>
        <p:spPr>
          <a:xfrm>
            <a:off x="507340" y="548680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57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8"/>
          <p:cNvSpPr txBox="1">
            <a:spLocks noGrp="1"/>
          </p:cNvSpPr>
          <p:nvPr>
            <p:ph type="title"/>
          </p:nvPr>
        </p:nvSpPr>
        <p:spPr>
          <a:xfrm>
            <a:off x="507340" y="692696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48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5"/>
          <p:cNvSpPr txBox="1"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45"/>
          <p:cNvSpPr txBox="1"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None/>
              <a:defRPr sz="2300"/>
            </a:lvl1pPr>
            <a:lvl2pPr marL="914400" lvl="1" indent="-2286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Font typeface="Trebuchet MS"/>
              <a:buNone/>
              <a:defRPr sz="2100"/>
            </a:lvl2pPr>
            <a:lvl3pPr marL="1371600" lvl="2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/>
            </a:lvl3pPr>
            <a:lvl4pPr marL="1828800" lvl="3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4pPr>
            <a:lvl5pPr marL="2286000" lvl="4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6pPr>
            <a:lvl7pPr marL="3200400" lvl="6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7pPr>
            <a:lvl8pPr marL="3657600" lvl="7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8pPr>
            <a:lvl9pPr marL="4114800" lvl="8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45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6"/>
          <p:cNvSpPr txBox="1">
            <a:spLocks noGrp="1"/>
          </p:cNvSpPr>
          <p:nvPr>
            <p:ph type="title"/>
          </p:nvPr>
        </p:nvSpPr>
        <p:spPr>
          <a:xfrm>
            <a:off x="507340" y="923195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46"/>
          <p:cNvSpPr txBox="1">
            <a:spLocks noGrp="1"/>
          </p:cNvSpPr>
          <p:nvPr>
            <p:ph type="body" idx="1"/>
          </p:nvPr>
        </p:nvSpPr>
        <p:spPr>
          <a:xfrm>
            <a:off x="495298" y="2118587"/>
            <a:ext cx="43751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SzPts val="2800"/>
              <a:buChar char="▪"/>
              <a:defRPr sz="3300"/>
            </a:lvl1pPr>
            <a:lvl2pPr marL="914400" lvl="1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Font typeface="Trebuchet MS"/>
              <a:buChar char="•"/>
              <a:defRPr sz="2800"/>
            </a:lvl2pPr>
            <a:lvl3pPr marL="1371600" lvl="2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–"/>
              <a:defRPr sz="2300"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 sz="2100"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9pPr>
          </a:lstStyle>
          <a:p>
            <a:endParaRPr/>
          </a:p>
        </p:txBody>
      </p:sp>
      <p:sp>
        <p:nvSpPr>
          <p:cNvPr id="28" name="Google Shape;28;p46"/>
          <p:cNvSpPr txBox="1">
            <a:spLocks noGrp="1"/>
          </p:cNvSpPr>
          <p:nvPr>
            <p:ph type="body" idx="2"/>
          </p:nvPr>
        </p:nvSpPr>
        <p:spPr>
          <a:xfrm>
            <a:off x="5035548" y="2118587"/>
            <a:ext cx="43751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SzPts val="2800"/>
              <a:buChar char="▪"/>
              <a:defRPr sz="3300"/>
            </a:lvl1pPr>
            <a:lvl2pPr marL="914400" lvl="1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Font typeface="Trebuchet MS"/>
              <a:buChar char="•"/>
              <a:defRPr sz="2800"/>
            </a:lvl2pPr>
            <a:lvl3pPr marL="1371600" lvl="2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–"/>
              <a:defRPr sz="2300"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 sz="2100"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9pPr>
          </a:lstStyle>
          <a:p>
            <a:endParaRPr/>
          </a:p>
        </p:txBody>
      </p:sp>
      <p:sp>
        <p:nvSpPr>
          <p:cNvPr id="29" name="Google Shape;29;p46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7"/>
          <p:cNvSpPr txBox="1">
            <a:spLocks noGrp="1"/>
          </p:cNvSpPr>
          <p:nvPr>
            <p:ph type="title"/>
          </p:nvPr>
        </p:nvSpPr>
        <p:spPr>
          <a:xfrm>
            <a:off x="494177" y="692696"/>
            <a:ext cx="891764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47"/>
          <p:cNvSpPr txBox="1">
            <a:spLocks noGrp="1"/>
          </p:cNvSpPr>
          <p:nvPr>
            <p:ph type="body" idx="1"/>
          </p:nvPr>
        </p:nvSpPr>
        <p:spPr>
          <a:xfrm>
            <a:off x="495321" y="1953171"/>
            <a:ext cx="4377974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None/>
              <a:defRPr sz="2800" b="1"/>
            </a:lvl1pPr>
            <a:lvl2pPr marL="914400" lvl="1" indent="-228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None/>
              <a:defRPr sz="2300" b="1"/>
            </a:lvl2pPr>
            <a:lvl3pPr marL="1371600" lvl="2" indent="-2286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None/>
              <a:defRPr sz="2100" b="1"/>
            </a:lvl3pPr>
            <a:lvl4pPr marL="1828800" lvl="3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4pPr>
            <a:lvl5pPr marL="2286000" lvl="4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5pPr>
            <a:lvl6pPr marL="2743200" lvl="5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6pPr>
            <a:lvl7pPr marL="3200400" lvl="6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7pPr>
            <a:lvl8pPr marL="3657600" lvl="7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8pPr>
            <a:lvl9pPr marL="4114800" lvl="8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9pPr>
          </a:lstStyle>
          <a:p>
            <a:endParaRPr/>
          </a:p>
        </p:txBody>
      </p:sp>
      <p:sp>
        <p:nvSpPr>
          <p:cNvPr id="33" name="Google Shape;33;p47"/>
          <p:cNvSpPr txBox="1">
            <a:spLocks noGrp="1"/>
          </p:cNvSpPr>
          <p:nvPr>
            <p:ph type="body" idx="2"/>
          </p:nvPr>
        </p:nvSpPr>
        <p:spPr>
          <a:xfrm>
            <a:off x="495321" y="2592934"/>
            <a:ext cx="4377974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Char char="▪"/>
              <a:defRPr sz="2800"/>
            </a:lvl1pPr>
            <a:lvl2pPr marL="914400" lvl="1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Char char="•"/>
              <a:defRPr sz="2300"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 sz="2100"/>
            </a:lvl3pPr>
            <a:lvl4pPr marL="1828800" lvl="3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."/>
              <a:defRPr sz="1900"/>
            </a:lvl4pPr>
            <a:lvl5pPr marL="2286000" lvl="4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5pPr>
            <a:lvl6pPr marL="2743200" lvl="5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6pPr>
            <a:lvl7pPr marL="3200400" lvl="6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7pPr>
            <a:lvl8pPr marL="3657600" lvl="7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8pPr>
            <a:lvl9pPr marL="4114800" lvl="8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9pPr>
          </a:lstStyle>
          <a:p>
            <a:endParaRPr/>
          </a:p>
        </p:txBody>
      </p:sp>
      <p:sp>
        <p:nvSpPr>
          <p:cNvPr id="34" name="Google Shape;34;p47"/>
          <p:cNvSpPr txBox="1">
            <a:spLocks noGrp="1"/>
          </p:cNvSpPr>
          <p:nvPr>
            <p:ph type="body" idx="3"/>
          </p:nvPr>
        </p:nvSpPr>
        <p:spPr>
          <a:xfrm>
            <a:off x="5032133" y="1953171"/>
            <a:ext cx="4379694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None/>
              <a:defRPr sz="2800" b="1"/>
            </a:lvl1pPr>
            <a:lvl2pPr marL="914400" lvl="1" indent="-228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None/>
              <a:defRPr sz="2300" b="1"/>
            </a:lvl2pPr>
            <a:lvl3pPr marL="1371600" lvl="2" indent="-2286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None/>
              <a:defRPr sz="2100" b="1"/>
            </a:lvl3pPr>
            <a:lvl4pPr marL="1828800" lvl="3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4pPr>
            <a:lvl5pPr marL="2286000" lvl="4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5pPr>
            <a:lvl6pPr marL="2743200" lvl="5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6pPr>
            <a:lvl7pPr marL="3200400" lvl="6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7pPr>
            <a:lvl8pPr marL="3657600" lvl="7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8pPr>
            <a:lvl9pPr marL="4114800" lvl="8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9pPr>
          </a:lstStyle>
          <a:p>
            <a:endParaRPr/>
          </a:p>
        </p:txBody>
      </p:sp>
      <p:sp>
        <p:nvSpPr>
          <p:cNvPr id="35" name="Google Shape;35;p47"/>
          <p:cNvSpPr txBox="1">
            <a:spLocks noGrp="1"/>
          </p:cNvSpPr>
          <p:nvPr>
            <p:ph type="body" idx="4"/>
          </p:nvPr>
        </p:nvSpPr>
        <p:spPr>
          <a:xfrm>
            <a:off x="5032133" y="2592934"/>
            <a:ext cx="4379694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Char char="▪"/>
              <a:defRPr sz="2800"/>
            </a:lvl1pPr>
            <a:lvl2pPr marL="914400" lvl="1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Char char="•"/>
              <a:defRPr sz="2300"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 sz="2100"/>
            </a:lvl3pPr>
            <a:lvl4pPr marL="1828800" lvl="3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."/>
              <a:defRPr sz="1900"/>
            </a:lvl4pPr>
            <a:lvl5pPr marL="2286000" lvl="4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5pPr>
            <a:lvl6pPr marL="2743200" lvl="5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6pPr>
            <a:lvl7pPr marL="3200400" lvl="6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7pPr>
            <a:lvl8pPr marL="3657600" lvl="7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8pPr>
            <a:lvl9pPr marL="4114800" lvl="8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9pPr>
          </a:lstStyle>
          <a:p>
            <a:endParaRPr/>
          </a:p>
        </p:txBody>
      </p:sp>
      <p:sp>
        <p:nvSpPr>
          <p:cNvPr id="36" name="Google Shape;36;p47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9"/>
          <p:cNvSpPr txBox="1">
            <a:spLocks noGrp="1"/>
          </p:cNvSpPr>
          <p:nvPr>
            <p:ph type="title"/>
          </p:nvPr>
        </p:nvSpPr>
        <p:spPr>
          <a:xfrm>
            <a:off x="483208" y="776283"/>
            <a:ext cx="3259006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49"/>
          <p:cNvSpPr txBox="1">
            <a:spLocks noGrp="1"/>
          </p:cNvSpPr>
          <p:nvPr>
            <p:ph type="body" idx="1"/>
          </p:nvPr>
        </p:nvSpPr>
        <p:spPr>
          <a:xfrm>
            <a:off x="3860879" y="776287"/>
            <a:ext cx="5537729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751"/>
              </a:spcBef>
              <a:spcAft>
                <a:spcPts val="0"/>
              </a:spcAft>
              <a:buSzPts val="3200"/>
              <a:buChar char="▪"/>
              <a:defRPr sz="3800"/>
            </a:lvl1pPr>
            <a:lvl2pPr marL="914400" lvl="1" indent="-406400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SzPts val="2800"/>
              <a:buFont typeface="Trebuchet MS"/>
              <a:buChar char="•"/>
              <a:defRPr sz="3300"/>
            </a:lvl2pPr>
            <a:lvl3pPr marL="1371600" lvl="2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Char char="–"/>
              <a:defRPr sz="2800"/>
            </a:lvl3pPr>
            <a:lvl4pPr marL="1828800" lvl="3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."/>
              <a:defRPr sz="2300"/>
            </a:lvl4pPr>
            <a:lvl5pPr marL="2286000" lvl="4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5pPr>
            <a:lvl6pPr marL="2743200" lvl="5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6pPr>
            <a:lvl7pPr marL="3200400" lvl="6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7pPr>
            <a:lvl8pPr marL="3657600" lvl="7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8pPr>
            <a:lvl9pPr marL="4114800" lvl="8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9pPr>
          </a:lstStyle>
          <a:p>
            <a:endParaRPr/>
          </a:p>
        </p:txBody>
      </p:sp>
      <p:sp>
        <p:nvSpPr>
          <p:cNvPr id="40" name="Google Shape;40;p49"/>
          <p:cNvSpPr txBox="1">
            <a:spLocks noGrp="1"/>
          </p:cNvSpPr>
          <p:nvPr>
            <p:ph type="body" idx="2"/>
          </p:nvPr>
        </p:nvSpPr>
        <p:spPr>
          <a:xfrm>
            <a:off x="483208" y="1938337"/>
            <a:ext cx="3259006" cy="4691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282"/>
              </a:spcBef>
              <a:spcAft>
                <a:spcPts val="0"/>
              </a:spcAft>
              <a:buSzPts val="1200"/>
              <a:buFont typeface="Trebuchet MS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235"/>
              </a:spcBef>
              <a:spcAft>
                <a:spcPts val="0"/>
              </a:spcAft>
              <a:buSzPts val="10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4pPr>
            <a:lvl5pPr marL="2286000" lvl="4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5pPr>
            <a:lvl6pPr marL="2743200" lvl="5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6pPr>
            <a:lvl7pPr marL="3200400" lvl="6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7pPr>
            <a:lvl8pPr marL="3657600" lvl="7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8pPr>
            <a:lvl9pPr marL="4114800" lvl="8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9pPr>
          </a:lstStyle>
          <a:p>
            <a:endParaRPr/>
          </a:p>
        </p:txBody>
      </p:sp>
      <p:sp>
        <p:nvSpPr>
          <p:cNvPr id="41" name="Google Shape;41;p49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0"/>
          <p:cNvSpPr txBox="1">
            <a:spLocks noGrp="1"/>
          </p:cNvSpPr>
          <p:nvPr>
            <p:ph type="title"/>
          </p:nvPr>
        </p:nvSpPr>
        <p:spPr>
          <a:xfrm>
            <a:off x="1941645" y="5153744"/>
            <a:ext cx="59436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50"/>
          <p:cNvSpPr>
            <a:spLocks noGrp="1"/>
          </p:cNvSpPr>
          <p:nvPr>
            <p:ph type="pic" idx="2"/>
          </p:nvPr>
        </p:nvSpPr>
        <p:spPr>
          <a:xfrm>
            <a:off x="1941645" y="965920"/>
            <a:ext cx="5943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751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  <a:defRPr sz="3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99CC00"/>
              </a:buClr>
              <a:buSzPts val="2800"/>
              <a:buFont typeface="Trebuchet MS"/>
              <a:buNone/>
              <a:defRPr sz="3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Verdana"/>
              <a:buNone/>
              <a:defRPr sz="2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5" name="Google Shape;45;p50"/>
          <p:cNvSpPr txBox="1">
            <a:spLocks noGrp="1"/>
          </p:cNvSpPr>
          <p:nvPr>
            <p:ph type="body" idx="1"/>
          </p:nvPr>
        </p:nvSpPr>
        <p:spPr>
          <a:xfrm>
            <a:off x="1941645" y="5720483"/>
            <a:ext cx="59436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282"/>
              </a:spcBef>
              <a:spcAft>
                <a:spcPts val="0"/>
              </a:spcAft>
              <a:buSzPts val="1200"/>
              <a:buFont typeface="Trebuchet MS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235"/>
              </a:spcBef>
              <a:spcAft>
                <a:spcPts val="0"/>
              </a:spcAft>
              <a:buSzPts val="10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4pPr>
            <a:lvl5pPr marL="2286000" lvl="4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5pPr>
            <a:lvl6pPr marL="2743200" lvl="5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6pPr>
            <a:lvl7pPr marL="3200400" lvl="6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7pPr>
            <a:lvl8pPr marL="3657600" lvl="7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8pPr>
            <a:lvl9pPr marL="4114800" lvl="8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9pPr>
          </a:lstStyle>
          <a:p>
            <a:endParaRPr/>
          </a:p>
        </p:txBody>
      </p:sp>
      <p:sp>
        <p:nvSpPr>
          <p:cNvPr id="46" name="Google Shape;46;p50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1"/>
          <p:cNvSpPr txBox="1">
            <a:spLocks noGrp="1"/>
          </p:cNvSpPr>
          <p:nvPr>
            <p:ph type="title"/>
          </p:nvPr>
        </p:nvSpPr>
        <p:spPr>
          <a:xfrm>
            <a:off x="495302" y="718637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51"/>
          <p:cNvSpPr txBox="1">
            <a:spLocks noGrp="1"/>
          </p:cNvSpPr>
          <p:nvPr>
            <p:ph type="body" idx="1"/>
          </p:nvPr>
        </p:nvSpPr>
        <p:spPr>
          <a:xfrm rot="5400000">
            <a:off x="2690019" y="-308210"/>
            <a:ext cx="4525963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2"/>
          <p:cNvSpPr txBox="1">
            <a:spLocks noGrp="1"/>
          </p:cNvSpPr>
          <p:nvPr>
            <p:ph type="title"/>
          </p:nvPr>
        </p:nvSpPr>
        <p:spPr>
          <a:xfrm rot="5400000">
            <a:off x="5435601" y="2622252"/>
            <a:ext cx="5721350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52"/>
          <p:cNvSpPr txBox="1">
            <a:spLocks noGrp="1"/>
          </p:cNvSpPr>
          <p:nvPr>
            <p:ph type="body" idx="1"/>
          </p:nvPr>
        </p:nvSpPr>
        <p:spPr>
          <a:xfrm rot="5400000">
            <a:off x="895351" y="475952"/>
            <a:ext cx="5721350" cy="652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3" name="Google Shape;53;p52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1" descr="C:\Users\Agustin\Dropbox\ACH\2.DOCUMNTOS DE GESTION\NUEVA MARCA ACH\Logo_Formato_Digital_White_RGB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500486" y="6347719"/>
            <a:ext cx="781829" cy="46421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1"/>
          <p:cNvSpPr txBox="1">
            <a:spLocks noGrp="1"/>
          </p:cNvSpPr>
          <p:nvPr>
            <p:ph type="body" idx="1"/>
          </p:nvPr>
        </p:nvSpPr>
        <p:spPr>
          <a:xfrm>
            <a:off x="351698" y="1230196"/>
            <a:ext cx="9202605" cy="543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marR="0" lvl="0" indent="-3873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Trebuchet MS"/>
              <a:buChar char="•"/>
              <a:defRPr sz="24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"/>
          <p:cNvSpPr txBox="1">
            <a:spLocks noGrp="1"/>
          </p:cNvSpPr>
          <p:nvPr>
            <p:ph type="ctrTitle"/>
          </p:nvPr>
        </p:nvSpPr>
        <p:spPr>
          <a:xfrm>
            <a:off x="684685" y="2926866"/>
            <a:ext cx="6049599" cy="4509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es-ES" sz="2800" b="1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s-ES" sz="2800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Planificación en medios de difusión</a:t>
            </a:r>
            <a:endParaRPr sz="2800" dirty="0">
              <a:solidFill>
                <a:srgbClr val="53AD32"/>
              </a:solidFill>
            </a:endParaRPr>
          </a:p>
        </p:txBody>
      </p:sp>
      <p:sp>
        <p:nvSpPr>
          <p:cNvPr id="78" name="Google Shape;78;p1"/>
          <p:cNvSpPr txBox="1">
            <a:spLocks noGrp="1"/>
          </p:cNvSpPr>
          <p:nvPr>
            <p:ph type="sldNum" idx="12"/>
          </p:nvPr>
        </p:nvSpPr>
        <p:spPr>
          <a:xfrm>
            <a:off x="9269679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</a:t>
            </a:fld>
            <a:endParaRPr sz="14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Google Shape;66;p1">
            <a:extLst>
              <a:ext uri="{FF2B5EF4-FFF2-40B4-BE49-F238E27FC236}">
                <a16:creationId xmlns:a16="http://schemas.microsoft.com/office/drawing/2014/main" id="{1C15793B-8151-4C9D-B349-32577406B5E7}"/>
              </a:ext>
            </a:extLst>
          </p:cNvPr>
          <p:cNvSpPr txBox="1"/>
          <p:nvPr/>
        </p:nvSpPr>
        <p:spPr>
          <a:xfrm>
            <a:off x="556554" y="1092569"/>
            <a:ext cx="8465766" cy="1305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99CC00"/>
              </a:buClr>
              <a:buSzPts val="3200"/>
            </a:pPr>
            <a:r>
              <a:rPr lang="es-PE" sz="80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MARKETING DIGITAL</a:t>
            </a:r>
            <a:endParaRPr sz="80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501C60F6-5920-44E1-A996-5F58CE8ECF28}"/>
              </a:ext>
            </a:extLst>
          </p:cNvPr>
          <p:cNvGrpSpPr/>
          <p:nvPr/>
        </p:nvGrpSpPr>
        <p:grpSpPr>
          <a:xfrm>
            <a:off x="684685" y="4113491"/>
            <a:ext cx="1804660" cy="585930"/>
            <a:chOff x="969854" y="2906521"/>
            <a:chExt cx="1804660" cy="585930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1A3AE374-F9E5-4655-A56C-0336AC0396D5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2400"/>
            </a:p>
          </p:txBody>
        </p:sp>
        <p:sp>
          <p:nvSpPr>
            <p:cNvPr id="8" name="Google Shape;67;p1">
              <a:extLst>
                <a:ext uri="{FF2B5EF4-FFF2-40B4-BE49-F238E27FC236}">
                  <a16:creationId xmlns:a16="http://schemas.microsoft.com/office/drawing/2014/main" id="{4D7D12E8-DA8A-42AF-8724-F50332CD20A0}"/>
                </a:ext>
              </a:extLst>
            </p:cNvPr>
            <p:cNvSpPr txBox="1"/>
            <p:nvPr/>
          </p:nvSpPr>
          <p:spPr>
            <a:xfrm>
              <a:off x="969854" y="2928757"/>
              <a:ext cx="180466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es-ES" sz="2400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#16</a:t>
              </a:r>
              <a:endParaRPr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Google Shape;11;p34">
            <a:extLst>
              <a:ext uri="{FF2B5EF4-FFF2-40B4-BE49-F238E27FC236}">
                <a16:creationId xmlns:a16="http://schemas.microsoft.com/office/drawing/2014/main" id="{63B900AD-8821-44DE-8249-BFD4761D7BE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554" y="5552419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;p34">
            <a:extLst>
              <a:ext uri="{FF2B5EF4-FFF2-40B4-BE49-F238E27FC236}">
                <a16:creationId xmlns:a16="http://schemas.microsoft.com/office/drawing/2014/main" id="{49DF06B9-E71E-4175-8025-FCA0B06A8CA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654631" y="5410172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;p34">
            <a:extLst>
              <a:ext uri="{FF2B5EF4-FFF2-40B4-BE49-F238E27FC236}">
                <a16:creationId xmlns:a16="http://schemas.microsoft.com/office/drawing/2014/main" id="{62E94D62-F35D-459E-9CD8-DFE83708282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977550" y="5483231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460689E8-E457-4DA3-BA4D-15675A014CA3}"/>
              </a:ext>
            </a:extLst>
          </p:cNvPr>
          <p:cNvSpPr txBox="1"/>
          <p:nvPr/>
        </p:nvSpPr>
        <p:spPr>
          <a:xfrm>
            <a:off x="776353" y="5214744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FD890A5-8E03-4FCF-A0EC-31323687B450}"/>
              </a:ext>
            </a:extLst>
          </p:cNvPr>
          <p:cNvSpPr txBox="1"/>
          <p:nvPr/>
        </p:nvSpPr>
        <p:spPr>
          <a:xfrm>
            <a:off x="6168846" y="5214744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"/>
          <p:cNvSpPr txBox="1">
            <a:spLocks noGrp="1"/>
          </p:cNvSpPr>
          <p:nvPr>
            <p:ph type="sldNum" idx="12"/>
          </p:nvPr>
        </p:nvSpPr>
        <p:spPr>
          <a:xfrm>
            <a:off x="6996113" y="5807472"/>
            <a:ext cx="2228850" cy="2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975" b="0" i="0" u="none" strike="noStrike" cap="none">
                <a:solidFill>
                  <a:srgbClr val="888D9E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975" b="0" i="0" u="none" strike="noStrike" cap="none">
              <a:solidFill>
                <a:srgbClr val="888D9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9"/>
          <p:cNvSpPr txBox="1"/>
          <p:nvPr/>
        </p:nvSpPr>
        <p:spPr>
          <a:xfrm>
            <a:off x="423799" y="2475315"/>
            <a:ext cx="5557901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i="0" u="none" strike="noStrike" cap="none" dirty="0">
                <a:solidFill>
                  <a:srgbClr val="3FB51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CLAVES: 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Estudia a tu competencia y está donde esté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Estudia tu público objetivo y averigua donde se mueven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Como tu, nadie va a hablar de tu marca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Mantén una imagen coherente en todas las redes sociales en las que estés presente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Deben ser redes profesionales, no perfiles personales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54" name="Google Shape;154;p9" descr="Imagen relacio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81700" y="2613086"/>
            <a:ext cx="3720286" cy="25398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0ADCCE76-9AA6-4616-B0F8-DD2BCBAE2A1F}"/>
              </a:ext>
            </a:extLst>
          </p:cNvPr>
          <p:cNvCxnSpPr>
            <a:cxnSpLocks/>
          </p:cNvCxnSpPr>
          <p:nvPr/>
        </p:nvCxnSpPr>
        <p:spPr>
          <a:xfrm>
            <a:off x="-14768" y="1447221"/>
            <a:ext cx="9920768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0DE4ACC-553A-40C4-894B-BDB3D887A343}"/>
              </a:ext>
            </a:extLst>
          </p:cNvPr>
          <p:cNvSpPr txBox="1"/>
          <p:nvPr/>
        </p:nvSpPr>
        <p:spPr>
          <a:xfrm>
            <a:off x="241569" y="789127"/>
            <a:ext cx="8409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COMUNICACIÓN EN REDES SOCIALES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"/>
          <p:cNvSpPr txBox="1">
            <a:spLocks noGrp="1"/>
          </p:cNvSpPr>
          <p:nvPr>
            <p:ph type="sldNum" idx="12"/>
          </p:nvPr>
        </p:nvSpPr>
        <p:spPr>
          <a:xfrm>
            <a:off x="6996113" y="5807472"/>
            <a:ext cx="2228850" cy="2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975" b="0" i="0" u="none" strike="noStrike" cap="none">
                <a:solidFill>
                  <a:srgbClr val="888D9E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975" b="0" i="0" u="none" strike="noStrike" cap="none">
              <a:solidFill>
                <a:srgbClr val="888D9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0"/>
          <p:cNvSpPr txBox="1"/>
          <p:nvPr/>
        </p:nvSpPr>
        <p:spPr>
          <a:xfrm>
            <a:off x="566407" y="2663338"/>
            <a:ext cx="6808852" cy="289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i="0" u="none" strike="noStrike" cap="none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LA COMUNICACIÓN:</a:t>
            </a:r>
            <a:endParaRPr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Adecua el mensaje a tu público objetivo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Comunícate frecuentemente con los usuarios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Mensaje breve, conciso y directo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Calidad de contenidos frente a cantidad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Enlaza a tu sitio web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Mide el </a:t>
            </a:r>
            <a:r>
              <a:rPr lang="es-ES" b="0" i="0" u="none" strike="noStrike" cap="none" dirty="0" err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engagement</a:t>
            </a: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pic>
        <p:nvPicPr>
          <p:cNvPr id="163" name="Google Shape;163;p10" descr="Imagen relacio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6524" y="2309258"/>
            <a:ext cx="3713163" cy="29960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BB15B7C2-8EEA-4DF4-B717-283EEA1C64C5}"/>
              </a:ext>
            </a:extLst>
          </p:cNvPr>
          <p:cNvCxnSpPr>
            <a:cxnSpLocks/>
          </p:cNvCxnSpPr>
          <p:nvPr/>
        </p:nvCxnSpPr>
        <p:spPr>
          <a:xfrm>
            <a:off x="-14768" y="1447221"/>
            <a:ext cx="9920768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62B61F28-57AB-4DB7-9DCA-1869455CB3FF}"/>
              </a:ext>
            </a:extLst>
          </p:cNvPr>
          <p:cNvSpPr txBox="1"/>
          <p:nvPr/>
        </p:nvSpPr>
        <p:spPr>
          <a:xfrm>
            <a:off x="241569" y="789127"/>
            <a:ext cx="8409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COMUNICACIÓN EN REDES SOCIALES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"/>
          <p:cNvSpPr txBox="1">
            <a:spLocks noGrp="1"/>
          </p:cNvSpPr>
          <p:nvPr>
            <p:ph type="sldNum" idx="12"/>
          </p:nvPr>
        </p:nvSpPr>
        <p:spPr>
          <a:xfrm>
            <a:off x="6996113" y="5807472"/>
            <a:ext cx="2228850" cy="2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975" b="0" i="0" u="none" strike="noStrike" cap="none">
                <a:solidFill>
                  <a:srgbClr val="888D9E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975" b="0" i="0" u="none" strike="noStrike" cap="none">
              <a:solidFill>
                <a:srgbClr val="888D9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1"/>
          <p:cNvSpPr txBox="1"/>
          <p:nvPr/>
        </p:nvSpPr>
        <p:spPr>
          <a:xfrm>
            <a:off x="572262" y="2640243"/>
            <a:ext cx="5418201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i="0" u="none" strike="noStrike" cap="none" dirty="0">
                <a:solidFill>
                  <a:srgbClr val="3FB51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LA COMUNICACIÓN: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Deja que tu publico te pregunte y te proponga que es lo que quieren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Comparte contenidos de temática interesante para tu público aunque sea de otros blogs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Comparte los contenidos de tu blog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Mide el tráfico que se genera a tu sitio web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72" name="Google Shape;172;p11" descr="Imagen relacionad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25376" y="2539965"/>
            <a:ext cx="3517900" cy="28607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1D369EC-8E2E-4A90-BE6A-CFC11A52AD23}"/>
              </a:ext>
            </a:extLst>
          </p:cNvPr>
          <p:cNvSpPr txBox="1"/>
          <p:nvPr/>
        </p:nvSpPr>
        <p:spPr>
          <a:xfrm>
            <a:off x="241569" y="789127"/>
            <a:ext cx="8409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COMUNICACIÓN EN REDES SOCIALES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C26ED34C-583E-4D1D-9CAB-20843C328304}"/>
              </a:ext>
            </a:extLst>
          </p:cNvPr>
          <p:cNvCxnSpPr>
            <a:cxnSpLocks/>
          </p:cNvCxnSpPr>
          <p:nvPr/>
        </p:nvCxnSpPr>
        <p:spPr>
          <a:xfrm>
            <a:off x="-14768" y="1447221"/>
            <a:ext cx="9920768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08;p33">
            <a:extLst>
              <a:ext uri="{FF2B5EF4-FFF2-40B4-BE49-F238E27FC236}">
                <a16:creationId xmlns:a16="http://schemas.microsoft.com/office/drawing/2014/main" id="{E72C065A-F03B-4880-AB8D-4231F83DE350}"/>
              </a:ext>
            </a:extLst>
          </p:cNvPr>
          <p:cNvSpPr txBox="1"/>
          <p:nvPr/>
        </p:nvSpPr>
        <p:spPr>
          <a:xfrm>
            <a:off x="2429520" y="2582889"/>
            <a:ext cx="50469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80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11;p34">
            <a:extLst>
              <a:ext uri="{FF2B5EF4-FFF2-40B4-BE49-F238E27FC236}">
                <a16:creationId xmlns:a16="http://schemas.microsoft.com/office/drawing/2014/main" id="{28E0DAC4-0E70-4552-8302-16125B1A850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8393" y="5615319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2;p34">
            <a:extLst>
              <a:ext uri="{FF2B5EF4-FFF2-40B4-BE49-F238E27FC236}">
                <a16:creationId xmlns:a16="http://schemas.microsoft.com/office/drawing/2014/main" id="{B9E4B664-F3E2-4E7B-AC89-A0FBED77077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686467" y="549087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;p34">
            <a:extLst>
              <a:ext uri="{FF2B5EF4-FFF2-40B4-BE49-F238E27FC236}">
                <a16:creationId xmlns:a16="http://schemas.microsoft.com/office/drawing/2014/main" id="{C8400073-4715-460D-85CD-413BF5AC0D5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6009386" y="548861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16F0842-927A-4FAF-BCC9-B56F7ABAB15F}"/>
              </a:ext>
            </a:extLst>
          </p:cNvPr>
          <p:cNvSpPr txBox="1"/>
          <p:nvPr/>
        </p:nvSpPr>
        <p:spPr>
          <a:xfrm>
            <a:off x="808189" y="5307542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00ABD8-F864-4713-BEEB-C5398248296C}"/>
              </a:ext>
            </a:extLst>
          </p:cNvPr>
          <p:cNvSpPr txBox="1"/>
          <p:nvPr/>
        </p:nvSpPr>
        <p:spPr>
          <a:xfrm>
            <a:off x="6200682" y="518083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6066cf134a_0_0"/>
          <p:cNvSpPr txBox="1">
            <a:spLocks noGrp="1"/>
          </p:cNvSpPr>
          <p:nvPr>
            <p:ph type="subTitle" idx="1"/>
          </p:nvPr>
        </p:nvSpPr>
        <p:spPr>
          <a:xfrm>
            <a:off x="1374247" y="2648163"/>
            <a:ext cx="6934200" cy="2316900"/>
          </a:xfrm>
          <a:prstGeom prst="rect">
            <a:avLst/>
          </a:prstGeom>
        </p:spPr>
        <p:txBody>
          <a:bodyPr spcFirstLastPara="1" wrap="square" lIns="107250" tIns="53600" rIns="107250" bIns="53600" anchor="t" anchorCtr="0">
            <a:noAutofit/>
          </a:bodyPr>
          <a:lstStyle/>
          <a:p>
            <a:pPr marL="457200" lvl="0" indent="-381000" algn="ctr" rtl="0">
              <a:spcBef>
                <a:spcPts val="563"/>
              </a:spcBef>
              <a:spcAft>
                <a:spcPts val="0"/>
              </a:spcAft>
              <a:buSzPts val="2400"/>
              <a:buChar char="●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Analizar la presencia en medios digitales</a:t>
            </a:r>
            <a:endParaRPr sz="1400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Conoces las bondades del marketing digital</a:t>
            </a:r>
            <a:endParaRPr sz="1400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D2C5A8DB-1B99-4B84-BB30-EBA4C0ABDBED}"/>
              </a:ext>
            </a:extLst>
          </p:cNvPr>
          <p:cNvCxnSpPr>
            <a:cxnSpLocks/>
          </p:cNvCxnSpPr>
          <p:nvPr/>
        </p:nvCxnSpPr>
        <p:spPr>
          <a:xfrm>
            <a:off x="-14768" y="1447221"/>
            <a:ext cx="9920768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5D5F81C3-2548-4743-A110-24729D8434C2}"/>
              </a:ext>
            </a:extLst>
          </p:cNvPr>
          <p:cNvSpPr txBox="1"/>
          <p:nvPr/>
        </p:nvSpPr>
        <p:spPr>
          <a:xfrm>
            <a:off x="241569" y="789127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OBJETIVOS: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"/>
          <p:cNvSpPr txBox="1">
            <a:spLocks noGrp="1"/>
          </p:cNvSpPr>
          <p:nvPr>
            <p:ph type="sldNum" idx="12"/>
          </p:nvPr>
        </p:nvSpPr>
        <p:spPr>
          <a:xfrm>
            <a:off x="6996113" y="5807472"/>
            <a:ext cx="2228850" cy="2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975" b="0" i="0" u="none" strike="noStrike" cap="none">
                <a:solidFill>
                  <a:srgbClr val="888D9E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975" b="0" i="0" u="none" strike="noStrike" cap="none">
              <a:solidFill>
                <a:srgbClr val="888D9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"/>
          <p:cNvSpPr/>
          <p:nvPr/>
        </p:nvSpPr>
        <p:spPr>
          <a:xfrm>
            <a:off x="5064621" y="3601100"/>
            <a:ext cx="4841379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 un medio de comunicación,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 canal de distribución y un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entorno de interacción.</a:t>
            </a:r>
            <a:endParaRPr dirty="0"/>
          </a:p>
        </p:txBody>
      </p:sp>
      <p:sp>
        <p:nvSpPr>
          <p:cNvPr id="94" name="Google Shape;94;p3"/>
          <p:cNvSpPr txBox="1"/>
          <p:nvPr/>
        </p:nvSpPr>
        <p:spPr>
          <a:xfrm>
            <a:off x="1783957" y="1898483"/>
            <a:ext cx="2726627" cy="114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75" b="1" i="0" u="none" strike="noStrike" cap="none" dirty="0">
              <a:solidFill>
                <a:srgbClr val="53AD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75" b="1" i="0" u="none" strike="noStrike" cap="none" dirty="0">
              <a:solidFill>
                <a:srgbClr val="53AD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75" b="1" i="0" u="none" strike="noStrike" cap="none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INTERNET:</a:t>
            </a:r>
            <a:endParaRPr sz="2275" b="1" i="0" u="none" strike="noStrike" cap="none" dirty="0">
              <a:solidFill>
                <a:srgbClr val="53AD3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5" name="Google Shape;95;p3" descr="Resultado de imagen de internet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47418" y="3130992"/>
            <a:ext cx="5818577" cy="25066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1AA5486D-571F-42AE-A3F5-D8E9D63EDBBE}"/>
              </a:ext>
            </a:extLst>
          </p:cNvPr>
          <p:cNvCxnSpPr>
            <a:cxnSpLocks/>
          </p:cNvCxnSpPr>
          <p:nvPr/>
        </p:nvCxnSpPr>
        <p:spPr>
          <a:xfrm>
            <a:off x="-14768" y="1898483"/>
            <a:ext cx="9920768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DE3114EF-B861-48E2-9106-54D4043C44CE}"/>
              </a:ext>
            </a:extLst>
          </p:cNvPr>
          <p:cNvSpPr txBox="1"/>
          <p:nvPr/>
        </p:nvSpPr>
        <p:spPr>
          <a:xfrm>
            <a:off x="251844" y="656777"/>
            <a:ext cx="9210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MARKETING DIGITAL.</a:t>
            </a:r>
            <a:b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</a:br>
            <a:r>
              <a:rPr lang="es-ES" sz="28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EL NUEVO PARADIGMA DE LA COMUNICACIÓN</a:t>
            </a:r>
            <a:endParaRPr lang="es-PE" sz="28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849b64c88_0_0"/>
          <p:cNvSpPr/>
          <p:nvPr/>
        </p:nvSpPr>
        <p:spPr>
          <a:xfrm>
            <a:off x="737489" y="2407425"/>
            <a:ext cx="8431022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El </a:t>
            </a:r>
            <a:r>
              <a:rPr lang="es-ES" b="1" i="0" u="none" strike="noStrike" cap="none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marketing digital</a:t>
            </a:r>
            <a:r>
              <a:rPr lang="es-ES" b="0" i="0" u="none" strike="noStrike" cap="none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 </a:t>
            </a: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(o marketing online) es un concepto muy amplio, ya que </a:t>
            </a:r>
            <a:r>
              <a:rPr lang="es-ES" b="1" i="0" u="none" strike="noStrike" cap="none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engloba todas aquellas acciones y estrategias publicitarias o comerciales que se ejecutan en los medios y canales de internet</a:t>
            </a: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: webs y blogs, redes sociales, plataformas de vídeo, foros, etc. 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Paralelamente al tremendo desarrollo y evolución de la tecnología digital, el marketing online ha ido experimentando, de manera progresiva y muy rápida, profundos cambios tanto en las técnicas y herramientas utilizadas (y en su complejidad) como en las posibilidades que ofrece a los receptores</a:t>
            </a: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A5062C62-313A-4146-9D8E-9A8342254E2F}"/>
              </a:ext>
            </a:extLst>
          </p:cNvPr>
          <p:cNvCxnSpPr>
            <a:cxnSpLocks/>
          </p:cNvCxnSpPr>
          <p:nvPr/>
        </p:nvCxnSpPr>
        <p:spPr>
          <a:xfrm>
            <a:off x="-14768" y="1447221"/>
            <a:ext cx="9920768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19A8EEA3-ED74-49FD-9544-2A3E6E0D6714}"/>
              </a:ext>
            </a:extLst>
          </p:cNvPr>
          <p:cNvSpPr txBox="1"/>
          <p:nvPr/>
        </p:nvSpPr>
        <p:spPr>
          <a:xfrm>
            <a:off x="241569" y="789127"/>
            <a:ext cx="7659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i="0" strike="noStrike" cap="none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QUE ES EL MARKETING DIGITAL: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sldNum" idx="12"/>
          </p:nvPr>
        </p:nvSpPr>
        <p:spPr>
          <a:xfrm>
            <a:off x="6996113" y="5807472"/>
            <a:ext cx="2228850" cy="2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975" b="0" i="0" u="none" strike="noStrike" cap="none">
                <a:solidFill>
                  <a:srgbClr val="888D9E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975" b="0" i="0" u="none" strike="noStrike" cap="none">
              <a:solidFill>
                <a:srgbClr val="888D9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1099628" y="2514170"/>
            <a:ext cx="8163943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Los clientes potenciales, o al menos su gran mayoría, están constantemente conectados a internet desde el ordenador y, en los últimos años, también a través de sus teléfonos móviles o </a:t>
            </a:r>
            <a:r>
              <a:rPr lang="es-ES" b="0" i="0" u="none" strike="noStrike" cap="none" dirty="0" err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tablets</a:t>
            </a: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.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Noto Sans Symbols"/>
              <a:buNone/>
            </a:pPr>
            <a:endParaRPr b="0" i="0" u="none" strike="noStrike" cap="none" dirty="0">
              <a:solidFill>
                <a:srgbClr val="3FB51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Costes asequibles. </a:t>
            </a:r>
            <a:endParaRPr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Mayor capacidad de control, optimización y corrección de las campañas </a:t>
            </a:r>
            <a:endParaRPr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Gran flexibilidad y dinamismo. </a:t>
            </a:r>
            <a:endParaRPr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Permite una segmentación muy específica, personalizada y precisa. </a:t>
            </a:r>
            <a:endParaRPr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Permite una medición exacta de la campaña. </a:t>
            </a:r>
            <a:endParaRPr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E6A478AE-C6EA-4F94-98C6-75B6C0E10D5F}"/>
              </a:ext>
            </a:extLst>
          </p:cNvPr>
          <p:cNvCxnSpPr>
            <a:cxnSpLocks/>
          </p:cNvCxnSpPr>
          <p:nvPr/>
        </p:nvCxnSpPr>
        <p:spPr>
          <a:xfrm>
            <a:off x="-14768" y="1898483"/>
            <a:ext cx="9920768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727A0B01-4C42-40EC-9DA1-A053A96609E8}"/>
              </a:ext>
            </a:extLst>
          </p:cNvPr>
          <p:cNvSpPr txBox="1"/>
          <p:nvPr/>
        </p:nvSpPr>
        <p:spPr>
          <a:xfrm>
            <a:off x="340288" y="1026172"/>
            <a:ext cx="9210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MARKETING DIGITAL VS TRADICIONAL</a:t>
            </a:r>
            <a:endParaRPr lang="es-PE" sz="28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>
            <a:spLocks noGrp="1"/>
          </p:cNvSpPr>
          <p:nvPr>
            <p:ph type="sldNum" idx="12"/>
          </p:nvPr>
        </p:nvSpPr>
        <p:spPr>
          <a:xfrm>
            <a:off x="6996113" y="5807472"/>
            <a:ext cx="2228850" cy="2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975" b="0" i="0" u="none" strike="noStrike" cap="none">
                <a:solidFill>
                  <a:srgbClr val="888D9E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975" b="0" i="0" u="none" strike="noStrike" cap="none">
              <a:solidFill>
                <a:srgbClr val="888D9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1066646" y="1871389"/>
            <a:ext cx="7297444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i="0" u="none" strike="noStrike" cap="none" dirty="0">
              <a:solidFill>
                <a:srgbClr val="3FB51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POR QUÉ UNA WEB</a:t>
            </a:r>
            <a:endParaRPr dirty="0">
              <a:solidFill>
                <a:srgbClr val="006CB5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278606" marR="0" lvl="0" indent="-27860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Imagen de empresa actualizada y a la última en tecnología</a:t>
            </a:r>
            <a:endParaRPr dirty="0"/>
          </a:p>
          <a:p>
            <a:pPr marL="278606" marR="0" lvl="0" indent="-16430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2. Información y atención 24 horas</a:t>
            </a:r>
            <a:endParaRPr dirty="0"/>
          </a:p>
          <a:p>
            <a:pPr marL="278606" marR="0" lvl="0" indent="-16430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3. Darás a conocer tu empresa y sus productos alrededor del mundo</a:t>
            </a:r>
            <a:endParaRPr dirty="0"/>
          </a:p>
          <a:p>
            <a:pPr marL="278606" marR="0" lvl="0" indent="-16430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4. Posicionamiento estratégico</a:t>
            </a:r>
            <a:endParaRPr dirty="0"/>
          </a:p>
          <a:p>
            <a:pPr marL="278606" marR="0" lvl="0" indent="-16430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5. Rápida recuperación de la inversión</a:t>
            </a:r>
            <a:endParaRPr dirty="0"/>
          </a:p>
          <a:p>
            <a:pPr marL="278606" marR="0" lvl="0" indent="-16430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6. Posibilidad de vender por internet</a:t>
            </a:r>
            <a:endParaRPr dirty="0"/>
          </a:p>
          <a:p>
            <a:pPr marL="278606" marR="0" lvl="0" indent="-1960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45936E57-A297-4DE7-802C-DF875991FB58}"/>
              </a:ext>
            </a:extLst>
          </p:cNvPr>
          <p:cNvCxnSpPr>
            <a:cxnSpLocks/>
          </p:cNvCxnSpPr>
          <p:nvPr/>
        </p:nvCxnSpPr>
        <p:spPr>
          <a:xfrm>
            <a:off x="-14768" y="1447221"/>
            <a:ext cx="9920768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822C883A-DAF1-43D7-8DCA-9C04FA0314EC}"/>
              </a:ext>
            </a:extLst>
          </p:cNvPr>
          <p:cNvSpPr txBox="1"/>
          <p:nvPr/>
        </p:nvSpPr>
        <p:spPr>
          <a:xfrm>
            <a:off x="241569" y="789127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LA WEB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>
            <a:spLocks noGrp="1"/>
          </p:cNvSpPr>
          <p:nvPr>
            <p:ph type="sldNum" idx="12"/>
          </p:nvPr>
        </p:nvSpPr>
        <p:spPr>
          <a:xfrm>
            <a:off x="6996113" y="5807472"/>
            <a:ext cx="2228850" cy="2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975" b="0" i="0" u="none" strike="noStrike" cap="none">
                <a:solidFill>
                  <a:srgbClr val="888D9E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975" b="0" i="0" u="none" strike="noStrike" cap="none">
              <a:solidFill>
                <a:srgbClr val="888D9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196" y="2172958"/>
            <a:ext cx="3900239" cy="3529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90160" y="2282963"/>
            <a:ext cx="3710940" cy="3442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710662A8-8A6F-43C9-9FD0-789EAF346E41}"/>
              </a:ext>
            </a:extLst>
          </p:cNvPr>
          <p:cNvCxnSpPr>
            <a:cxnSpLocks/>
          </p:cNvCxnSpPr>
          <p:nvPr/>
        </p:nvCxnSpPr>
        <p:spPr>
          <a:xfrm>
            <a:off x="-14768" y="1898483"/>
            <a:ext cx="9920768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8BCC7F45-FFDD-4822-A646-0789788BED0A}"/>
              </a:ext>
            </a:extLst>
          </p:cNvPr>
          <p:cNvSpPr txBox="1"/>
          <p:nvPr/>
        </p:nvSpPr>
        <p:spPr>
          <a:xfrm>
            <a:off x="251844" y="1132761"/>
            <a:ext cx="9210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LA WEB</a:t>
            </a:r>
            <a:endParaRPr lang="es-PE" sz="28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 txBox="1">
            <a:spLocks noGrp="1"/>
          </p:cNvSpPr>
          <p:nvPr>
            <p:ph type="sldNum" idx="12"/>
          </p:nvPr>
        </p:nvSpPr>
        <p:spPr>
          <a:xfrm>
            <a:off x="6996113" y="5807472"/>
            <a:ext cx="2228850" cy="2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975" b="0" i="0" u="none" strike="noStrike" cap="none">
                <a:solidFill>
                  <a:srgbClr val="888D9E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975" b="0" i="0" u="none" strike="noStrike" cap="none">
              <a:solidFill>
                <a:srgbClr val="888D9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0195AC15-A257-4A5E-81F9-749CBE93A8B5}"/>
              </a:ext>
            </a:extLst>
          </p:cNvPr>
          <p:cNvCxnSpPr>
            <a:cxnSpLocks/>
          </p:cNvCxnSpPr>
          <p:nvPr/>
        </p:nvCxnSpPr>
        <p:spPr>
          <a:xfrm>
            <a:off x="-14768" y="1898483"/>
            <a:ext cx="9920768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A07FFC2E-E8D0-4B2E-9480-54DED1B10029}"/>
              </a:ext>
            </a:extLst>
          </p:cNvPr>
          <p:cNvSpPr txBox="1"/>
          <p:nvPr/>
        </p:nvSpPr>
        <p:spPr>
          <a:xfrm>
            <a:off x="251844" y="3068148"/>
            <a:ext cx="9210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COMUNICACIÓN EN REDES SOCIALES </a:t>
            </a:r>
            <a:endParaRPr lang="es-PE" sz="28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"/>
          <p:cNvSpPr txBox="1">
            <a:spLocks noGrp="1"/>
          </p:cNvSpPr>
          <p:nvPr>
            <p:ph type="sldNum" idx="12"/>
          </p:nvPr>
        </p:nvSpPr>
        <p:spPr>
          <a:xfrm>
            <a:off x="6996113" y="5807472"/>
            <a:ext cx="2228850" cy="2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975" b="0" i="0" u="none" strike="noStrike" cap="none">
                <a:solidFill>
                  <a:srgbClr val="888D9E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975" b="0" i="0" u="none" strike="noStrike" cap="none">
              <a:solidFill>
                <a:srgbClr val="888D9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8"/>
          <p:cNvSpPr txBox="1"/>
          <p:nvPr/>
        </p:nvSpPr>
        <p:spPr>
          <a:xfrm>
            <a:off x="1079166" y="2034804"/>
            <a:ext cx="8488697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Las redes sociales son un medio de comunicación, no un canal de ventas.</a:t>
            </a:r>
            <a:endParaRPr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0" i="0" u="none" strike="noStrike" cap="none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La comunicación refuerza la imagen de marca y nos puede llevar a conseguir cliente, pero no es un canal de venta.</a:t>
            </a:r>
            <a:endParaRPr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3" name="Google Shape;143;p8" descr="Resultado de imagen para COMUNICACION EN REDES SOCIALE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8" descr="Resultado de imagen para COMUNICACION EN REDES SOCIALES"/>
          <p:cNvSpPr/>
          <p:nvPr/>
        </p:nvSpPr>
        <p:spPr>
          <a:xfrm>
            <a:off x="2189163" y="5683188"/>
            <a:ext cx="214320" cy="214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8" descr="Resultado de imagen para COMUNICACION EN REDES SOCIAL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3483" y="3522285"/>
            <a:ext cx="5435599" cy="24158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21D02BB2-1730-49AD-BFE6-33F9B4EE8274}"/>
              </a:ext>
            </a:extLst>
          </p:cNvPr>
          <p:cNvCxnSpPr>
            <a:cxnSpLocks/>
          </p:cNvCxnSpPr>
          <p:nvPr/>
        </p:nvCxnSpPr>
        <p:spPr>
          <a:xfrm>
            <a:off x="-14768" y="1447221"/>
            <a:ext cx="9920768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3D7D3FD6-D732-499B-991E-62C1A5329D29}"/>
              </a:ext>
            </a:extLst>
          </p:cNvPr>
          <p:cNvSpPr txBox="1"/>
          <p:nvPr/>
        </p:nvSpPr>
        <p:spPr>
          <a:xfrm>
            <a:off x="241569" y="789127"/>
            <a:ext cx="8409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COMUNICACIÓN EN REDES SOCIALES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Tema ACH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513</Words>
  <Application>Microsoft Office PowerPoint</Application>
  <PresentationFormat>A4 (210 x 297 mm)</PresentationFormat>
  <Paragraphs>116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Trebuchet MS</vt:lpstr>
      <vt:lpstr>Noto Sans Symbols</vt:lpstr>
      <vt:lpstr>Futura LT Pro Book</vt:lpstr>
      <vt:lpstr>Poppins</vt:lpstr>
      <vt:lpstr>Lato</vt:lpstr>
      <vt:lpstr>Arial</vt:lpstr>
      <vt:lpstr>Verdana</vt:lpstr>
      <vt:lpstr>Times New Roman</vt:lpstr>
      <vt:lpstr>Lato Hairline</vt:lpstr>
      <vt:lpstr>3_Tema ACH</vt:lpstr>
      <vt:lpstr> Planificación en medios de difusión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Planificación en medios de difusión</dc:title>
  <dc:creator>Agustin Bel</dc:creator>
  <cp:lastModifiedBy>RODOLFO ALVA CORDOVA</cp:lastModifiedBy>
  <cp:revision>3</cp:revision>
  <dcterms:created xsi:type="dcterms:W3CDTF">2006-02-13T17:18:03Z</dcterms:created>
  <dcterms:modified xsi:type="dcterms:W3CDTF">2021-05-13T05:48:48Z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0x0101008C95E031424AFF4DA062AF16F9294AE5</vt:lpwstr>
  </property>
  <property fmtid="{D5CDD505-2E9C-101B-9397-08002B2CF9AE}" pid="3" name="_dlc_DocIdItemGuid">
    <vt:lpwstr>2ab64731-ccd8-4922-86cb-1836230102f6</vt:lpwstr>
  </property>
</Properties>
</file>