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5"/>
  </p:sldMasterIdLst>
  <p:notesMasterIdLst>
    <p:notesMasterId r:id="rId41"/>
  </p:notesMasterIdLst>
  <p:sldIdLst>
    <p:sldId id="256" r:id="rId6"/>
    <p:sldId id="306" r:id="rId7"/>
    <p:sldId id="298" r:id="rId8"/>
    <p:sldId id="299" r:id="rId9"/>
    <p:sldId id="297" r:id="rId10"/>
    <p:sldId id="300" r:id="rId11"/>
    <p:sldId id="303" r:id="rId12"/>
    <p:sldId id="307" r:id="rId13"/>
    <p:sldId id="308" r:id="rId14"/>
    <p:sldId id="309" r:id="rId15"/>
    <p:sldId id="310" r:id="rId16"/>
    <p:sldId id="311" r:id="rId17"/>
    <p:sldId id="313" r:id="rId18"/>
    <p:sldId id="314" r:id="rId19"/>
    <p:sldId id="312" r:id="rId20"/>
    <p:sldId id="344" r:id="rId21"/>
    <p:sldId id="316" r:id="rId22"/>
    <p:sldId id="315" r:id="rId23"/>
    <p:sldId id="317" r:id="rId24"/>
    <p:sldId id="319" r:id="rId25"/>
    <p:sldId id="322" r:id="rId26"/>
    <p:sldId id="321" r:id="rId27"/>
    <p:sldId id="325" r:id="rId28"/>
    <p:sldId id="326" r:id="rId29"/>
    <p:sldId id="327" r:id="rId30"/>
    <p:sldId id="329" r:id="rId31"/>
    <p:sldId id="331" r:id="rId32"/>
    <p:sldId id="334" r:id="rId33"/>
    <p:sldId id="335" r:id="rId34"/>
    <p:sldId id="338" r:id="rId35"/>
    <p:sldId id="342" r:id="rId36"/>
    <p:sldId id="339" r:id="rId37"/>
    <p:sldId id="340" r:id="rId38"/>
    <p:sldId id="341" r:id="rId39"/>
    <p:sldId id="345" r:id="rId40"/>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3AD32"/>
    <a:srgbClr val="006CB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43" autoAdjust="0"/>
    <p:restoredTop sz="77738" autoAdjust="0"/>
  </p:normalViewPr>
  <p:slideViewPr>
    <p:cSldViewPr snapToGrid="0">
      <p:cViewPr varScale="1">
        <p:scale>
          <a:sx n="60" d="100"/>
          <a:sy n="60" d="100"/>
        </p:scale>
        <p:origin x="84" y="5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3" Type="http://schemas.openxmlformats.org/officeDocument/2006/relationships/customXml" Target="../customXml/item3.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presProps" Target="pres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tableStyles" Target="tableStyle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theme" Target="theme/theme1.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11B9AE4-A20A-4811-93CC-3B7206A49802}" type="datetimeFigureOut">
              <a:rPr lang="es-ES" smtClean="0"/>
              <a:t>13/05/2021</a:t>
            </a:fld>
            <a:endParaRPr lang="es-ES"/>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ES"/>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ES"/>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A91B729-E6D6-44B7-8DB8-EBDE2A108141}" type="slidenum">
              <a:rPr lang="es-ES" smtClean="0"/>
              <a:t>‹Nº›</a:t>
            </a:fld>
            <a:endParaRPr lang="es-ES"/>
          </a:p>
        </p:txBody>
      </p:sp>
    </p:spTree>
    <p:extLst>
      <p:ext uri="{BB962C8B-B14F-4D97-AF65-F5344CB8AC3E}">
        <p14:creationId xmlns:p14="http://schemas.microsoft.com/office/powerpoint/2010/main" val="17748092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recodemk.es/articulos/la-importancia-del-estudio-de-mercado-en-la-idea-de-negocio" TargetMode="External"/><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10"/>
          </p:nvPr>
        </p:nvSpPr>
        <p:spPr/>
        <p:txBody>
          <a:bodyPr/>
          <a:lstStyle/>
          <a:p>
            <a:fld id="{5A91B729-E6D6-44B7-8DB8-EBDE2A108141}" type="slidenum">
              <a:rPr lang="es-ES" smtClean="0"/>
              <a:t>2</a:t>
            </a:fld>
            <a:endParaRPr lang="es-ES"/>
          </a:p>
        </p:txBody>
      </p:sp>
    </p:spTree>
    <p:extLst>
      <p:ext uri="{BB962C8B-B14F-4D97-AF65-F5344CB8AC3E}">
        <p14:creationId xmlns:p14="http://schemas.microsoft.com/office/powerpoint/2010/main" val="134919640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10"/>
          </p:nvPr>
        </p:nvSpPr>
        <p:spPr/>
        <p:txBody>
          <a:bodyPr/>
          <a:lstStyle/>
          <a:p>
            <a:fld id="{5A91B729-E6D6-44B7-8DB8-EBDE2A108141}" type="slidenum">
              <a:rPr lang="es-ES" smtClean="0"/>
              <a:t>11</a:t>
            </a:fld>
            <a:endParaRPr lang="es-ES"/>
          </a:p>
        </p:txBody>
      </p:sp>
    </p:spTree>
    <p:extLst>
      <p:ext uri="{BB962C8B-B14F-4D97-AF65-F5344CB8AC3E}">
        <p14:creationId xmlns:p14="http://schemas.microsoft.com/office/powerpoint/2010/main" val="148304170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10"/>
          </p:nvPr>
        </p:nvSpPr>
        <p:spPr/>
        <p:txBody>
          <a:bodyPr/>
          <a:lstStyle/>
          <a:p>
            <a:fld id="{5A91B729-E6D6-44B7-8DB8-EBDE2A108141}" type="slidenum">
              <a:rPr lang="es-ES" smtClean="0"/>
              <a:t>12</a:t>
            </a:fld>
            <a:endParaRPr lang="es-ES"/>
          </a:p>
        </p:txBody>
      </p:sp>
    </p:spTree>
    <p:extLst>
      <p:ext uri="{BB962C8B-B14F-4D97-AF65-F5344CB8AC3E}">
        <p14:creationId xmlns:p14="http://schemas.microsoft.com/office/powerpoint/2010/main" val="296728118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10"/>
          </p:nvPr>
        </p:nvSpPr>
        <p:spPr/>
        <p:txBody>
          <a:bodyPr/>
          <a:lstStyle/>
          <a:p>
            <a:fld id="{5A91B729-E6D6-44B7-8DB8-EBDE2A108141}" type="slidenum">
              <a:rPr lang="es-ES" smtClean="0"/>
              <a:t>13</a:t>
            </a:fld>
            <a:endParaRPr lang="es-ES"/>
          </a:p>
        </p:txBody>
      </p:sp>
    </p:spTree>
    <p:extLst>
      <p:ext uri="{BB962C8B-B14F-4D97-AF65-F5344CB8AC3E}">
        <p14:creationId xmlns:p14="http://schemas.microsoft.com/office/powerpoint/2010/main" val="202951749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10"/>
          </p:nvPr>
        </p:nvSpPr>
        <p:spPr/>
        <p:txBody>
          <a:bodyPr/>
          <a:lstStyle/>
          <a:p>
            <a:fld id="{5A91B729-E6D6-44B7-8DB8-EBDE2A108141}" type="slidenum">
              <a:rPr lang="es-ES" smtClean="0"/>
              <a:t>14</a:t>
            </a:fld>
            <a:endParaRPr lang="es-ES"/>
          </a:p>
        </p:txBody>
      </p:sp>
    </p:spTree>
    <p:extLst>
      <p:ext uri="{BB962C8B-B14F-4D97-AF65-F5344CB8AC3E}">
        <p14:creationId xmlns:p14="http://schemas.microsoft.com/office/powerpoint/2010/main" val="335523741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10"/>
          </p:nvPr>
        </p:nvSpPr>
        <p:spPr/>
        <p:txBody>
          <a:bodyPr/>
          <a:lstStyle/>
          <a:p>
            <a:fld id="{5A91B729-E6D6-44B7-8DB8-EBDE2A108141}" type="slidenum">
              <a:rPr lang="es-ES" smtClean="0"/>
              <a:t>15</a:t>
            </a:fld>
            <a:endParaRPr lang="es-ES"/>
          </a:p>
        </p:txBody>
      </p:sp>
    </p:spTree>
    <p:extLst>
      <p:ext uri="{BB962C8B-B14F-4D97-AF65-F5344CB8AC3E}">
        <p14:creationId xmlns:p14="http://schemas.microsoft.com/office/powerpoint/2010/main" val="1103122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10"/>
          </p:nvPr>
        </p:nvSpPr>
        <p:spPr/>
        <p:txBody>
          <a:bodyPr/>
          <a:lstStyle/>
          <a:p>
            <a:fld id="{5A91B729-E6D6-44B7-8DB8-EBDE2A108141}" type="slidenum">
              <a:rPr lang="es-ES" smtClean="0"/>
              <a:t>16</a:t>
            </a:fld>
            <a:endParaRPr lang="es-ES"/>
          </a:p>
        </p:txBody>
      </p:sp>
    </p:spTree>
    <p:extLst>
      <p:ext uri="{BB962C8B-B14F-4D97-AF65-F5344CB8AC3E}">
        <p14:creationId xmlns:p14="http://schemas.microsoft.com/office/powerpoint/2010/main" val="164326310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dirty="0"/>
              <a:t>Conviene numerar las preguntas y evitar las que son muy parecidas. Al inicio del cuestionario se suelen incluir preguntas sencillas y generales para enganchar al entrevistado, dejando las preguntas más complejas y específicas en segundo lugar. Todo ello  manteniendo en todo momento la coherencia en el orden de los temas abordados.</a:t>
            </a:r>
          </a:p>
          <a:p>
            <a:endParaRPr lang="es-ES" dirty="0"/>
          </a:p>
        </p:txBody>
      </p:sp>
      <p:sp>
        <p:nvSpPr>
          <p:cNvPr id="4" name="Marcador de número de diapositiva 3"/>
          <p:cNvSpPr>
            <a:spLocks noGrp="1"/>
          </p:cNvSpPr>
          <p:nvPr>
            <p:ph type="sldNum" sz="quarter" idx="10"/>
          </p:nvPr>
        </p:nvSpPr>
        <p:spPr/>
        <p:txBody>
          <a:bodyPr/>
          <a:lstStyle/>
          <a:p>
            <a:fld id="{5A91B729-E6D6-44B7-8DB8-EBDE2A108141}" type="slidenum">
              <a:rPr lang="es-ES" smtClean="0"/>
              <a:t>17</a:t>
            </a:fld>
            <a:endParaRPr lang="es-ES"/>
          </a:p>
        </p:txBody>
      </p:sp>
    </p:spTree>
    <p:extLst>
      <p:ext uri="{BB962C8B-B14F-4D97-AF65-F5344CB8AC3E}">
        <p14:creationId xmlns:p14="http://schemas.microsoft.com/office/powerpoint/2010/main" val="404981954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dirty="0"/>
              <a:t>Debes medir el tiempo que un encuestado va a tardar de media en contestar. Por teléfono es recomendable no sobrepasar los 5 minutos y presencialmente los 15.</a:t>
            </a:r>
          </a:p>
          <a:p>
            <a:endParaRPr lang="es-ES" dirty="0"/>
          </a:p>
        </p:txBody>
      </p:sp>
      <p:sp>
        <p:nvSpPr>
          <p:cNvPr id="4" name="Marcador de número de diapositiva 3"/>
          <p:cNvSpPr>
            <a:spLocks noGrp="1"/>
          </p:cNvSpPr>
          <p:nvPr>
            <p:ph type="sldNum" sz="quarter" idx="10"/>
          </p:nvPr>
        </p:nvSpPr>
        <p:spPr/>
        <p:txBody>
          <a:bodyPr/>
          <a:lstStyle/>
          <a:p>
            <a:fld id="{5A91B729-E6D6-44B7-8DB8-EBDE2A108141}" type="slidenum">
              <a:rPr lang="es-ES" smtClean="0"/>
              <a:t>18</a:t>
            </a:fld>
            <a:endParaRPr lang="es-ES"/>
          </a:p>
        </p:txBody>
      </p:sp>
    </p:spTree>
    <p:extLst>
      <p:ext uri="{BB962C8B-B14F-4D97-AF65-F5344CB8AC3E}">
        <p14:creationId xmlns:p14="http://schemas.microsoft.com/office/powerpoint/2010/main" val="428093924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10"/>
          </p:nvPr>
        </p:nvSpPr>
        <p:spPr/>
        <p:txBody>
          <a:bodyPr/>
          <a:lstStyle/>
          <a:p>
            <a:fld id="{5A91B729-E6D6-44B7-8DB8-EBDE2A108141}" type="slidenum">
              <a:rPr lang="es-ES" smtClean="0"/>
              <a:t>19</a:t>
            </a:fld>
            <a:endParaRPr lang="es-ES"/>
          </a:p>
        </p:txBody>
      </p:sp>
    </p:spTree>
    <p:extLst>
      <p:ext uri="{BB962C8B-B14F-4D97-AF65-F5344CB8AC3E}">
        <p14:creationId xmlns:p14="http://schemas.microsoft.com/office/powerpoint/2010/main" val="214435278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10"/>
          </p:nvPr>
        </p:nvSpPr>
        <p:spPr/>
        <p:txBody>
          <a:bodyPr/>
          <a:lstStyle/>
          <a:p>
            <a:fld id="{5A91B729-E6D6-44B7-8DB8-EBDE2A108141}" type="slidenum">
              <a:rPr lang="es-ES" smtClean="0"/>
              <a:t>20</a:t>
            </a:fld>
            <a:endParaRPr lang="es-ES"/>
          </a:p>
        </p:txBody>
      </p:sp>
    </p:spTree>
    <p:extLst>
      <p:ext uri="{BB962C8B-B14F-4D97-AF65-F5344CB8AC3E}">
        <p14:creationId xmlns:p14="http://schemas.microsoft.com/office/powerpoint/2010/main" val="20888711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ES" dirty="0">
                <a:hlinkClick r:id="rId3"/>
              </a:rPr>
              <a:t>http://recodemk.es/articulos/la-importancia-del-estudio-de-mercado-en-la-idea-de-negocio</a:t>
            </a:r>
            <a:br>
              <a:rPr lang="es-ES" dirty="0"/>
            </a:br>
            <a:r>
              <a:rPr lang="es-ES" dirty="0"/>
              <a:t>Libro-MBA Personal- Josh </a:t>
            </a:r>
            <a:r>
              <a:rPr lang="es-ES" dirty="0" err="1"/>
              <a:t>Kauffmann</a:t>
            </a:r>
            <a:endParaRPr lang="es-ES" dirty="0"/>
          </a:p>
        </p:txBody>
      </p:sp>
      <p:sp>
        <p:nvSpPr>
          <p:cNvPr id="4" name="Marcador de número de diapositiva 3"/>
          <p:cNvSpPr>
            <a:spLocks noGrp="1"/>
          </p:cNvSpPr>
          <p:nvPr>
            <p:ph type="sldNum" sz="quarter" idx="10"/>
          </p:nvPr>
        </p:nvSpPr>
        <p:spPr/>
        <p:txBody>
          <a:bodyPr/>
          <a:lstStyle/>
          <a:p>
            <a:fld id="{5A91B729-E6D6-44B7-8DB8-EBDE2A108141}" type="slidenum">
              <a:rPr lang="es-ES" smtClean="0"/>
              <a:t>3</a:t>
            </a:fld>
            <a:endParaRPr lang="es-ES"/>
          </a:p>
        </p:txBody>
      </p:sp>
    </p:spTree>
    <p:extLst>
      <p:ext uri="{BB962C8B-B14F-4D97-AF65-F5344CB8AC3E}">
        <p14:creationId xmlns:p14="http://schemas.microsoft.com/office/powerpoint/2010/main" val="27948389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10"/>
          </p:nvPr>
        </p:nvSpPr>
        <p:spPr/>
        <p:txBody>
          <a:bodyPr/>
          <a:lstStyle/>
          <a:p>
            <a:fld id="{5A91B729-E6D6-44B7-8DB8-EBDE2A108141}" type="slidenum">
              <a:rPr lang="es-ES" smtClean="0"/>
              <a:t>21</a:t>
            </a:fld>
            <a:endParaRPr lang="es-ES"/>
          </a:p>
        </p:txBody>
      </p:sp>
    </p:spTree>
    <p:extLst>
      <p:ext uri="{BB962C8B-B14F-4D97-AF65-F5344CB8AC3E}">
        <p14:creationId xmlns:p14="http://schemas.microsoft.com/office/powerpoint/2010/main" val="609784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1200" dirty="0"/>
              <a:t>Cuando realizamos una segmentación de mercados lo que buscamos es </a:t>
            </a:r>
            <a:r>
              <a:rPr lang="es-ES" sz="1200" b="1" dirty="0"/>
              <a:t>dividir el conjunto del mercado en</a:t>
            </a:r>
            <a:r>
              <a:rPr lang="es-ES" sz="1200" dirty="0"/>
              <a:t> </a:t>
            </a:r>
            <a:r>
              <a:rPr lang="es-ES" sz="1200" b="1" dirty="0"/>
              <a:t>pequeños grupos de consumidores, o segmentos de mercado</a:t>
            </a:r>
            <a:r>
              <a:rPr lang="es-ES" sz="1200" dirty="0"/>
              <a:t>, que sean homogéneos, es decir, que compartan gustos y necesidades comunes, con el fin de llevar a cabo una estrategia comercial diferenciada para cada uno de ellos.</a:t>
            </a:r>
          </a:p>
          <a:p>
            <a:endParaRPr lang="es-ES" dirty="0"/>
          </a:p>
        </p:txBody>
      </p:sp>
      <p:sp>
        <p:nvSpPr>
          <p:cNvPr id="4" name="Marcador de número de diapositiva 3"/>
          <p:cNvSpPr>
            <a:spLocks noGrp="1"/>
          </p:cNvSpPr>
          <p:nvPr>
            <p:ph type="sldNum" sz="quarter" idx="10"/>
          </p:nvPr>
        </p:nvSpPr>
        <p:spPr/>
        <p:txBody>
          <a:bodyPr/>
          <a:lstStyle/>
          <a:p>
            <a:fld id="{5A91B729-E6D6-44B7-8DB8-EBDE2A108141}" type="slidenum">
              <a:rPr lang="es-ES" smtClean="0"/>
              <a:t>22</a:t>
            </a:fld>
            <a:endParaRPr lang="es-ES"/>
          </a:p>
        </p:txBody>
      </p:sp>
    </p:spTree>
    <p:extLst>
      <p:ext uri="{BB962C8B-B14F-4D97-AF65-F5344CB8AC3E}">
        <p14:creationId xmlns:p14="http://schemas.microsoft.com/office/powerpoint/2010/main" val="179222315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10"/>
          </p:nvPr>
        </p:nvSpPr>
        <p:spPr/>
        <p:txBody>
          <a:bodyPr/>
          <a:lstStyle/>
          <a:p>
            <a:fld id="{5A91B729-E6D6-44B7-8DB8-EBDE2A108141}" type="slidenum">
              <a:rPr lang="es-ES" smtClean="0"/>
              <a:t>23</a:t>
            </a:fld>
            <a:endParaRPr lang="es-ES"/>
          </a:p>
        </p:txBody>
      </p:sp>
    </p:spTree>
    <p:extLst>
      <p:ext uri="{BB962C8B-B14F-4D97-AF65-F5344CB8AC3E}">
        <p14:creationId xmlns:p14="http://schemas.microsoft.com/office/powerpoint/2010/main" val="73537530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10"/>
          </p:nvPr>
        </p:nvSpPr>
        <p:spPr/>
        <p:txBody>
          <a:bodyPr/>
          <a:lstStyle/>
          <a:p>
            <a:fld id="{5A91B729-E6D6-44B7-8DB8-EBDE2A108141}" type="slidenum">
              <a:rPr lang="es-ES" smtClean="0"/>
              <a:t>24</a:t>
            </a:fld>
            <a:endParaRPr lang="es-ES"/>
          </a:p>
        </p:txBody>
      </p:sp>
    </p:spTree>
    <p:extLst>
      <p:ext uri="{BB962C8B-B14F-4D97-AF65-F5344CB8AC3E}">
        <p14:creationId xmlns:p14="http://schemas.microsoft.com/office/powerpoint/2010/main" val="220615123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10"/>
          </p:nvPr>
        </p:nvSpPr>
        <p:spPr/>
        <p:txBody>
          <a:bodyPr/>
          <a:lstStyle/>
          <a:p>
            <a:fld id="{5A91B729-E6D6-44B7-8DB8-EBDE2A108141}" type="slidenum">
              <a:rPr lang="es-ES" smtClean="0"/>
              <a:t>25</a:t>
            </a:fld>
            <a:endParaRPr lang="es-ES"/>
          </a:p>
        </p:txBody>
      </p:sp>
    </p:spTree>
    <p:extLst>
      <p:ext uri="{BB962C8B-B14F-4D97-AF65-F5344CB8AC3E}">
        <p14:creationId xmlns:p14="http://schemas.microsoft.com/office/powerpoint/2010/main" val="8809943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10"/>
          </p:nvPr>
        </p:nvSpPr>
        <p:spPr/>
        <p:txBody>
          <a:bodyPr/>
          <a:lstStyle/>
          <a:p>
            <a:fld id="{5A91B729-E6D6-44B7-8DB8-EBDE2A108141}" type="slidenum">
              <a:rPr lang="es-ES" smtClean="0"/>
              <a:t>26</a:t>
            </a:fld>
            <a:endParaRPr lang="es-ES"/>
          </a:p>
        </p:txBody>
      </p:sp>
    </p:spTree>
    <p:extLst>
      <p:ext uri="{BB962C8B-B14F-4D97-AF65-F5344CB8AC3E}">
        <p14:creationId xmlns:p14="http://schemas.microsoft.com/office/powerpoint/2010/main" val="319894210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10"/>
          </p:nvPr>
        </p:nvSpPr>
        <p:spPr/>
        <p:txBody>
          <a:bodyPr/>
          <a:lstStyle/>
          <a:p>
            <a:fld id="{5A91B729-E6D6-44B7-8DB8-EBDE2A108141}" type="slidenum">
              <a:rPr lang="es-ES" smtClean="0"/>
              <a:t>27</a:t>
            </a:fld>
            <a:endParaRPr lang="es-ES"/>
          </a:p>
        </p:txBody>
      </p:sp>
    </p:spTree>
    <p:extLst>
      <p:ext uri="{BB962C8B-B14F-4D97-AF65-F5344CB8AC3E}">
        <p14:creationId xmlns:p14="http://schemas.microsoft.com/office/powerpoint/2010/main" val="377729319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10"/>
          </p:nvPr>
        </p:nvSpPr>
        <p:spPr/>
        <p:txBody>
          <a:bodyPr/>
          <a:lstStyle/>
          <a:p>
            <a:fld id="{5A91B729-E6D6-44B7-8DB8-EBDE2A108141}" type="slidenum">
              <a:rPr lang="es-ES" smtClean="0"/>
              <a:t>28</a:t>
            </a:fld>
            <a:endParaRPr lang="es-ES"/>
          </a:p>
        </p:txBody>
      </p:sp>
    </p:spTree>
    <p:extLst>
      <p:ext uri="{BB962C8B-B14F-4D97-AF65-F5344CB8AC3E}">
        <p14:creationId xmlns:p14="http://schemas.microsoft.com/office/powerpoint/2010/main" val="38395244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10"/>
          </p:nvPr>
        </p:nvSpPr>
        <p:spPr/>
        <p:txBody>
          <a:bodyPr/>
          <a:lstStyle/>
          <a:p>
            <a:fld id="{5A91B729-E6D6-44B7-8DB8-EBDE2A108141}" type="slidenum">
              <a:rPr lang="es-ES" smtClean="0"/>
              <a:t>29</a:t>
            </a:fld>
            <a:endParaRPr lang="es-ES"/>
          </a:p>
        </p:txBody>
      </p:sp>
    </p:spTree>
    <p:extLst>
      <p:ext uri="{BB962C8B-B14F-4D97-AF65-F5344CB8AC3E}">
        <p14:creationId xmlns:p14="http://schemas.microsoft.com/office/powerpoint/2010/main" val="71807142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10"/>
          </p:nvPr>
        </p:nvSpPr>
        <p:spPr/>
        <p:txBody>
          <a:bodyPr/>
          <a:lstStyle/>
          <a:p>
            <a:fld id="{5A91B729-E6D6-44B7-8DB8-EBDE2A108141}" type="slidenum">
              <a:rPr lang="es-ES" smtClean="0"/>
              <a:t>30</a:t>
            </a:fld>
            <a:endParaRPr lang="es-ES"/>
          </a:p>
        </p:txBody>
      </p:sp>
    </p:spTree>
    <p:extLst>
      <p:ext uri="{BB962C8B-B14F-4D97-AF65-F5344CB8AC3E}">
        <p14:creationId xmlns:p14="http://schemas.microsoft.com/office/powerpoint/2010/main" val="12971060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10"/>
          </p:nvPr>
        </p:nvSpPr>
        <p:spPr/>
        <p:txBody>
          <a:bodyPr/>
          <a:lstStyle/>
          <a:p>
            <a:fld id="{5A91B729-E6D6-44B7-8DB8-EBDE2A108141}" type="slidenum">
              <a:rPr lang="es-ES" smtClean="0"/>
              <a:t>4</a:t>
            </a:fld>
            <a:endParaRPr lang="es-ES"/>
          </a:p>
        </p:txBody>
      </p:sp>
    </p:spTree>
    <p:extLst>
      <p:ext uri="{BB962C8B-B14F-4D97-AF65-F5344CB8AC3E}">
        <p14:creationId xmlns:p14="http://schemas.microsoft.com/office/powerpoint/2010/main" val="163411367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10"/>
          </p:nvPr>
        </p:nvSpPr>
        <p:spPr/>
        <p:txBody>
          <a:bodyPr/>
          <a:lstStyle/>
          <a:p>
            <a:fld id="{5A91B729-E6D6-44B7-8DB8-EBDE2A108141}" type="slidenum">
              <a:rPr lang="es-ES" smtClean="0"/>
              <a:t>31</a:t>
            </a:fld>
            <a:endParaRPr lang="es-ES"/>
          </a:p>
        </p:txBody>
      </p:sp>
    </p:spTree>
    <p:extLst>
      <p:ext uri="{BB962C8B-B14F-4D97-AF65-F5344CB8AC3E}">
        <p14:creationId xmlns:p14="http://schemas.microsoft.com/office/powerpoint/2010/main" val="144105759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10"/>
          </p:nvPr>
        </p:nvSpPr>
        <p:spPr/>
        <p:txBody>
          <a:bodyPr/>
          <a:lstStyle/>
          <a:p>
            <a:fld id="{5A91B729-E6D6-44B7-8DB8-EBDE2A108141}" type="slidenum">
              <a:rPr lang="es-ES" smtClean="0"/>
              <a:t>32</a:t>
            </a:fld>
            <a:endParaRPr lang="es-ES"/>
          </a:p>
        </p:txBody>
      </p:sp>
    </p:spTree>
    <p:extLst>
      <p:ext uri="{BB962C8B-B14F-4D97-AF65-F5344CB8AC3E}">
        <p14:creationId xmlns:p14="http://schemas.microsoft.com/office/powerpoint/2010/main" val="78676886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10"/>
          </p:nvPr>
        </p:nvSpPr>
        <p:spPr/>
        <p:txBody>
          <a:bodyPr/>
          <a:lstStyle/>
          <a:p>
            <a:fld id="{5A91B729-E6D6-44B7-8DB8-EBDE2A108141}" type="slidenum">
              <a:rPr lang="es-ES" smtClean="0"/>
              <a:t>33</a:t>
            </a:fld>
            <a:endParaRPr lang="es-ES"/>
          </a:p>
        </p:txBody>
      </p:sp>
    </p:spTree>
    <p:extLst>
      <p:ext uri="{BB962C8B-B14F-4D97-AF65-F5344CB8AC3E}">
        <p14:creationId xmlns:p14="http://schemas.microsoft.com/office/powerpoint/2010/main" val="242742816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10"/>
          </p:nvPr>
        </p:nvSpPr>
        <p:spPr/>
        <p:txBody>
          <a:bodyPr/>
          <a:lstStyle/>
          <a:p>
            <a:fld id="{5A91B729-E6D6-44B7-8DB8-EBDE2A108141}" type="slidenum">
              <a:rPr lang="es-ES" smtClean="0"/>
              <a:t>34</a:t>
            </a:fld>
            <a:endParaRPr lang="es-ES"/>
          </a:p>
        </p:txBody>
      </p:sp>
    </p:spTree>
    <p:extLst>
      <p:ext uri="{BB962C8B-B14F-4D97-AF65-F5344CB8AC3E}">
        <p14:creationId xmlns:p14="http://schemas.microsoft.com/office/powerpoint/2010/main" val="36549247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10"/>
          </p:nvPr>
        </p:nvSpPr>
        <p:spPr/>
        <p:txBody>
          <a:bodyPr/>
          <a:lstStyle/>
          <a:p>
            <a:fld id="{5A91B729-E6D6-44B7-8DB8-EBDE2A108141}" type="slidenum">
              <a:rPr lang="es-ES" smtClean="0"/>
              <a:t>5</a:t>
            </a:fld>
            <a:endParaRPr lang="es-ES"/>
          </a:p>
        </p:txBody>
      </p:sp>
    </p:spTree>
    <p:extLst>
      <p:ext uri="{BB962C8B-B14F-4D97-AF65-F5344CB8AC3E}">
        <p14:creationId xmlns:p14="http://schemas.microsoft.com/office/powerpoint/2010/main" val="35912687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10"/>
          </p:nvPr>
        </p:nvSpPr>
        <p:spPr/>
        <p:txBody>
          <a:bodyPr/>
          <a:lstStyle/>
          <a:p>
            <a:fld id="{5A91B729-E6D6-44B7-8DB8-EBDE2A108141}" type="slidenum">
              <a:rPr lang="es-ES" smtClean="0"/>
              <a:t>6</a:t>
            </a:fld>
            <a:endParaRPr lang="es-ES"/>
          </a:p>
        </p:txBody>
      </p:sp>
    </p:spTree>
    <p:extLst>
      <p:ext uri="{BB962C8B-B14F-4D97-AF65-F5344CB8AC3E}">
        <p14:creationId xmlns:p14="http://schemas.microsoft.com/office/powerpoint/2010/main" val="14716896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10"/>
          </p:nvPr>
        </p:nvSpPr>
        <p:spPr/>
        <p:txBody>
          <a:bodyPr/>
          <a:lstStyle/>
          <a:p>
            <a:fld id="{5A91B729-E6D6-44B7-8DB8-EBDE2A108141}" type="slidenum">
              <a:rPr lang="es-ES" smtClean="0"/>
              <a:t>7</a:t>
            </a:fld>
            <a:endParaRPr lang="es-ES"/>
          </a:p>
        </p:txBody>
      </p:sp>
    </p:spTree>
    <p:extLst>
      <p:ext uri="{BB962C8B-B14F-4D97-AF65-F5344CB8AC3E}">
        <p14:creationId xmlns:p14="http://schemas.microsoft.com/office/powerpoint/2010/main" val="37190910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10"/>
          </p:nvPr>
        </p:nvSpPr>
        <p:spPr/>
        <p:txBody>
          <a:bodyPr/>
          <a:lstStyle/>
          <a:p>
            <a:fld id="{5A91B729-E6D6-44B7-8DB8-EBDE2A108141}" type="slidenum">
              <a:rPr lang="es-ES" smtClean="0"/>
              <a:t>8</a:t>
            </a:fld>
            <a:endParaRPr lang="es-ES"/>
          </a:p>
        </p:txBody>
      </p:sp>
    </p:spTree>
    <p:extLst>
      <p:ext uri="{BB962C8B-B14F-4D97-AF65-F5344CB8AC3E}">
        <p14:creationId xmlns:p14="http://schemas.microsoft.com/office/powerpoint/2010/main" val="41804245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10"/>
          </p:nvPr>
        </p:nvSpPr>
        <p:spPr/>
        <p:txBody>
          <a:bodyPr/>
          <a:lstStyle/>
          <a:p>
            <a:fld id="{5A91B729-E6D6-44B7-8DB8-EBDE2A108141}" type="slidenum">
              <a:rPr lang="es-ES" smtClean="0"/>
              <a:t>9</a:t>
            </a:fld>
            <a:endParaRPr lang="es-ES"/>
          </a:p>
        </p:txBody>
      </p:sp>
    </p:spTree>
    <p:extLst>
      <p:ext uri="{BB962C8B-B14F-4D97-AF65-F5344CB8AC3E}">
        <p14:creationId xmlns:p14="http://schemas.microsoft.com/office/powerpoint/2010/main" val="31936745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10"/>
          </p:nvPr>
        </p:nvSpPr>
        <p:spPr/>
        <p:txBody>
          <a:bodyPr/>
          <a:lstStyle/>
          <a:p>
            <a:fld id="{5A91B729-E6D6-44B7-8DB8-EBDE2A108141}" type="slidenum">
              <a:rPr lang="es-ES" smtClean="0"/>
              <a:t>10</a:t>
            </a:fld>
            <a:endParaRPr lang="es-ES"/>
          </a:p>
        </p:txBody>
      </p:sp>
    </p:spTree>
    <p:extLst>
      <p:ext uri="{BB962C8B-B14F-4D97-AF65-F5344CB8AC3E}">
        <p14:creationId xmlns:p14="http://schemas.microsoft.com/office/powerpoint/2010/main" val="6950964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p>
        </p:txBody>
      </p:sp>
    </p:spTree>
    <p:extLst>
      <p:ext uri="{BB962C8B-B14F-4D97-AF65-F5344CB8AC3E}">
        <p14:creationId xmlns:p14="http://schemas.microsoft.com/office/powerpoint/2010/main" val="20467180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a:xfrm>
            <a:off x="838200" y="1068551"/>
            <a:ext cx="10515600" cy="1325563"/>
          </a:xfrm>
        </p:spPr>
        <p:txBody>
          <a:bodyPr/>
          <a:lstStyle/>
          <a:p>
            <a:r>
              <a:rPr lang="es-ES"/>
              <a:t>Haga clic para modificar el estilo de título del patrón</a:t>
            </a:r>
          </a:p>
        </p:txBody>
      </p:sp>
      <p:sp>
        <p:nvSpPr>
          <p:cNvPr id="3" name="Marcador de texto vertical 2"/>
          <p:cNvSpPr>
            <a:spLocks noGrp="1"/>
          </p:cNvSpPr>
          <p:nvPr>
            <p:ph type="body" orient="vert" idx="1"/>
          </p:nvPr>
        </p:nvSpPr>
        <p:spPr>
          <a:xfrm>
            <a:off x="838200" y="2394114"/>
            <a:ext cx="10515600" cy="4172829"/>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Tree>
    <p:extLst>
      <p:ext uri="{BB962C8B-B14F-4D97-AF65-F5344CB8AC3E}">
        <p14:creationId xmlns:p14="http://schemas.microsoft.com/office/powerpoint/2010/main" val="16156439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758144"/>
            <a:ext cx="2628900" cy="5811838"/>
          </a:xfrm>
        </p:spPr>
        <p:txBody>
          <a:bodyPr vert="eaVert"/>
          <a:lstStyle/>
          <a:p>
            <a:r>
              <a:rPr lang="es-ES"/>
              <a:t>Haga clic para modificar el estilo de título del patrón</a:t>
            </a:r>
          </a:p>
        </p:txBody>
      </p:sp>
      <p:sp>
        <p:nvSpPr>
          <p:cNvPr id="7" name="Marcador de texto vertical 2">
            <a:extLst>
              <a:ext uri="{FF2B5EF4-FFF2-40B4-BE49-F238E27FC236}">
                <a16:creationId xmlns:a16="http://schemas.microsoft.com/office/drawing/2014/main" id="{8D0996CF-E037-4D0B-AAFD-1F38043B066A}"/>
              </a:ext>
            </a:extLst>
          </p:cNvPr>
          <p:cNvSpPr>
            <a:spLocks noGrp="1"/>
          </p:cNvSpPr>
          <p:nvPr>
            <p:ph type="body" orient="vert" idx="10"/>
          </p:nvPr>
        </p:nvSpPr>
        <p:spPr>
          <a:xfrm>
            <a:off x="838200" y="758779"/>
            <a:ext cx="7734300" cy="5811838"/>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Tree>
    <p:extLst>
      <p:ext uri="{BB962C8B-B14F-4D97-AF65-F5344CB8AC3E}">
        <p14:creationId xmlns:p14="http://schemas.microsoft.com/office/powerpoint/2010/main" val="34736603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contenido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Tree>
    <p:extLst>
      <p:ext uri="{BB962C8B-B14F-4D97-AF65-F5344CB8AC3E}">
        <p14:creationId xmlns:p14="http://schemas.microsoft.com/office/powerpoint/2010/main" val="9324341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el estilo de texto del patrón</a:t>
            </a:r>
          </a:p>
        </p:txBody>
      </p:sp>
    </p:spTree>
    <p:extLst>
      <p:ext uri="{BB962C8B-B14F-4D97-AF65-F5344CB8AC3E}">
        <p14:creationId xmlns:p14="http://schemas.microsoft.com/office/powerpoint/2010/main" val="20956514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contenido 2"/>
          <p:cNvSpPr>
            <a:spLocks noGrp="1"/>
          </p:cNvSpPr>
          <p:nvPr>
            <p:ph sz="half" idx="1"/>
          </p:nvPr>
        </p:nvSpPr>
        <p:spPr>
          <a:xfrm>
            <a:off x="838200" y="2185109"/>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contenido 3"/>
          <p:cNvSpPr>
            <a:spLocks noGrp="1"/>
          </p:cNvSpPr>
          <p:nvPr>
            <p:ph sz="half" idx="2"/>
          </p:nvPr>
        </p:nvSpPr>
        <p:spPr>
          <a:xfrm>
            <a:off x="6172200" y="2185109"/>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Tree>
    <p:extLst>
      <p:ext uri="{BB962C8B-B14F-4D97-AF65-F5344CB8AC3E}">
        <p14:creationId xmlns:p14="http://schemas.microsoft.com/office/powerpoint/2010/main" val="18759697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8200" y="796199"/>
            <a:ext cx="10515600" cy="1325563"/>
          </a:xfrm>
        </p:spPr>
        <p:txBody>
          <a:bodyPr/>
          <a:lstStyle/>
          <a:p>
            <a:r>
              <a:rPr lang="es-ES"/>
              <a:t>Haga clic para modificar el estilo de título del patrón</a:t>
            </a:r>
          </a:p>
        </p:txBody>
      </p:sp>
      <p:sp>
        <p:nvSpPr>
          <p:cNvPr id="3" name="Marcador de texto 2"/>
          <p:cNvSpPr>
            <a:spLocks noGrp="1"/>
          </p:cNvSpPr>
          <p:nvPr>
            <p:ph type="body" idx="1"/>
          </p:nvPr>
        </p:nvSpPr>
        <p:spPr>
          <a:xfrm>
            <a:off x="838200" y="2112237"/>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Marcador de contenido 3"/>
          <p:cNvSpPr>
            <a:spLocks noGrp="1"/>
          </p:cNvSpPr>
          <p:nvPr>
            <p:ph sz="half" idx="2"/>
          </p:nvPr>
        </p:nvSpPr>
        <p:spPr>
          <a:xfrm>
            <a:off x="838200" y="2936149"/>
            <a:ext cx="5157787"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texto 4"/>
          <p:cNvSpPr>
            <a:spLocks noGrp="1"/>
          </p:cNvSpPr>
          <p:nvPr>
            <p:ph type="body" sz="quarter" idx="3"/>
          </p:nvPr>
        </p:nvSpPr>
        <p:spPr>
          <a:xfrm>
            <a:off x="6170612" y="2112237"/>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Marcador de contenido 5"/>
          <p:cNvSpPr>
            <a:spLocks noGrp="1"/>
          </p:cNvSpPr>
          <p:nvPr>
            <p:ph sz="quarter" idx="4"/>
          </p:nvPr>
        </p:nvSpPr>
        <p:spPr>
          <a:xfrm>
            <a:off x="6170612" y="2936149"/>
            <a:ext cx="5183188"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Tree>
    <p:extLst>
      <p:ext uri="{BB962C8B-B14F-4D97-AF65-F5344CB8AC3E}">
        <p14:creationId xmlns:p14="http://schemas.microsoft.com/office/powerpoint/2010/main" val="18939991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8200" y="872609"/>
            <a:ext cx="10515600" cy="1325563"/>
          </a:xfrm>
        </p:spPr>
        <p:txBody>
          <a:bodyPr/>
          <a:lstStyle/>
          <a:p>
            <a:r>
              <a:rPr lang="es-ES"/>
              <a:t>Haga clic para modificar el estilo de título del patrón</a:t>
            </a:r>
          </a:p>
        </p:txBody>
      </p:sp>
    </p:spTree>
    <p:extLst>
      <p:ext uri="{BB962C8B-B14F-4D97-AF65-F5344CB8AC3E}">
        <p14:creationId xmlns:p14="http://schemas.microsoft.com/office/powerpoint/2010/main" val="21361078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Tree>
    <p:extLst>
      <p:ext uri="{BB962C8B-B14F-4D97-AF65-F5344CB8AC3E}">
        <p14:creationId xmlns:p14="http://schemas.microsoft.com/office/powerpoint/2010/main" val="7839955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966652"/>
            <a:ext cx="3932237" cy="1600200"/>
          </a:xfrm>
        </p:spPr>
        <p:txBody>
          <a:bodyPr anchor="b"/>
          <a:lstStyle>
            <a:lvl1pPr>
              <a:defRPr sz="3200"/>
            </a:lvl1pPr>
          </a:lstStyle>
          <a:p>
            <a:r>
              <a:rPr lang="es-ES"/>
              <a:t>Haga clic para modificar el estilo de título del patrón</a:t>
            </a:r>
          </a:p>
        </p:txBody>
      </p:sp>
      <p:sp>
        <p:nvSpPr>
          <p:cNvPr id="3" name="Marcador de contenido 2"/>
          <p:cNvSpPr>
            <a:spLocks noGrp="1"/>
          </p:cNvSpPr>
          <p:nvPr>
            <p:ph idx="1"/>
          </p:nvPr>
        </p:nvSpPr>
        <p:spPr>
          <a:xfrm>
            <a:off x="5183188" y="149687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texto 3"/>
          <p:cNvSpPr>
            <a:spLocks noGrp="1"/>
          </p:cNvSpPr>
          <p:nvPr>
            <p:ph type="body" sz="half" idx="2"/>
          </p:nvPr>
        </p:nvSpPr>
        <p:spPr>
          <a:xfrm>
            <a:off x="839788" y="2566852"/>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Tree>
    <p:extLst>
      <p:ext uri="{BB962C8B-B14F-4D97-AF65-F5344CB8AC3E}">
        <p14:creationId xmlns:p14="http://schemas.microsoft.com/office/powerpoint/2010/main" val="10992428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6612" y="987425"/>
            <a:ext cx="3932237" cy="1600200"/>
          </a:xfrm>
        </p:spPr>
        <p:txBody>
          <a:bodyPr anchor="b"/>
          <a:lstStyle>
            <a:lvl1pPr>
              <a:defRPr sz="3200"/>
            </a:lvl1pPr>
          </a:lstStyle>
          <a:p>
            <a:r>
              <a:rPr lang="es-ES"/>
              <a:t>Haga clic para modificar el estilo de título del patrón</a:t>
            </a:r>
          </a:p>
        </p:txBody>
      </p:sp>
      <p:sp>
        <p:nvSpPr>
          <p:cNvPr id="3" name="Marcador de posición de imagen 2"/>
          <p:cNvSpPr>
            <a:spLocks noGrp="1"/>
          </p:cNvSpPr>
          <p:nvPr>
            <p:ph type="pic" idx="1"/>
          </p:nvPr>
        </p:nvSpPr>
        <p:spPr>
          <a:xfrm>
            <a:off x="5183188" y="1525588"/>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p:cNvSpPr>
            <a:spLocks noGrp="1"/>
          </p:cNvSpPr>
          <p:nvPr>
            <p:ph type="body" sz="half" idx="2"/>
          </p:nvPr>
        </p:nvSpPr>
        <p:spPr>
          <a:xfrm>
            <a:off x="836612" y="2587625"/>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Tree>
    <p:extLst>
      <p:ext uri="{BB962C8B-B14F-4D97-AF65-F5344CB8AC3E}">
        <p14:creationId xmlns:p14="http://schemas.microsoft.com/office/powerpoint/2010/main" val="7118492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859546"/>
            <a:ext cx="10515600" cy="1325563"/>
          </a:xfrm>
          <a:prstGeom prst="rect">
            <a:avLst/>
          </a:prstGeom>
        </p:spPr>
        <p:txBody>
          <a:bodyPr vert="horz" lIns="91440" tIns="45720" rIns="91440" bIns="45720" rtlCol="0" anchor="ctr">
            <a:normAutofit/>
          </a:bodyPr>
          <a:lstStyle/>
          <a:p>
            <a:r>
              <a:rPr lang="es-ES"/>
              <a:t>Haga clic para modificar el estilo de título del patrón</a:t>
            </a:r>
          </a:p>
        </p:txBody>
      </p:sp>
      <p:sp>
        <p:nvSpPr>
          <p:cNvPr id="3" name="Marcador de texto 2"/>
          <p:cNvSpPr>
            <a:spLocks noGrp="1"/>
          </p:cNvSpPr>
          <p:nvPr>
            <p:ph type="body" idx="1"/>
          </p:nvPr>
        </p:nvSpPr>
        <p:spPr>
          <a:xfrm>
            <a:off x="838200" y="2191389"/>
            <a:ext cx="10515600" cy="4172829"/>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Tree>
    <p:extLst>
      <p:ext uri="{BB962C8B-B14F-4D97-AF65-F5344CB8AC3E}">
        <p14:creationId xmlns:p14="http://schemas.microsoft.com/office/powerpoint/2010/main" val="16469413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7.xml"/><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hyperlink" Target="http://infoautonomos.eleconomista.es/"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6.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Google Shape;66;p1">
            <a:extLst>
              <a:ext uri="{FF2B5EF4-FFF2-40B4-BE49-F238E27FC236}">
                <a16:creationId xmlns:a16="http://schemas.microsoft.com/office/drawing/2014/main" id="{AD5A79BB-425B-40DA-99D6-D593189952CC}"/>
              </a:ext>
            </a:extLst>
          </p:cNvPr>
          <p:cNvSpPr txBox="1"/>
          <p:nvPr/>
        </p:nvSpPr>
        <p:spPr>
          <a:xfrm>
            <a:off x="954337" y="1029372"/>
            <a:ext cx="8465766" cy="1305733"/>
          </a:xfrm>
          <a:prstGeom prst="rect">
            <a:avLst/>
          </a:prstGeom>
          <a:noFill/>
          <a:ln>
            <a:noFill/>
          </a:ln>
        </p:spPr>
        <p:txBody>
          <a:bodyPr spcFirstLastPara="1" wrap="square" lIns="91425" tIns="45700" rIns="91425" bIns="45700" anchor="ctr" anchorCtr="0">
            <a:noAutofit/>
          </a:bodyPr>
          <a:lstStyle/>
          <a:p>
            <a:pPr>
              <a:lnSpc>
                <a:spcPct val="90000"/>
              </a:lnSpc>
              <a:buClr>
                <a:srgbClr val="99CC00"/>
              </a:buClr>
              <a:buSzPts val="3200"/>
            </a:pPr>
            <a:r>
              <a:rPr lang="es-PE" sz="8000" dirty="0">
                <a:solidFill>
                  <a:srgbClr val="006CB5"/>
                </a:solidFill>
                <a:latin typeface="Futura LT Pro Book" panose="020B0802020204020204" pitchFamily="34" charset="0"/>
                <a:ea typeface="Lato"/>
                <a:cs typeface="Lato"/>
                <a:sym typeface="Lato"/>
              </a:rPr>
              <a:t>EL MERCADOR</a:t>
            </a:r>
            <a:endParaRPr sz="8000" dirty="0">
              <a:solidFill>
                <a:srgbClr val="006CB5"/>
              </a:solidFill>
              <a:latin typeface="Futura LT Pro Book" panose="020B0802020204020204" pitchFamily="34" charset="0"/>
              <a:ea typeface="Lato"/>
              <a:cs typeface="Lato"/>
              <a:sym typeface="Lato"/>
            </a:endParaRPr>
          </a:p>
        </p:txBody>
      </p:sp>
      <p:grpSp>
        <p:nvGrpSpPr>
          <p:cNvPr id="4" name="Grupo 3">
            <a:extLst>
              <a:ext uri="{FF2B5EF4-FFF2-40B4-BE49-F238E27FC236}">
                <a16:creationId xmlns:a16="http://schemas.microsoft.com/office/drawing/2014/main" id="{FD4B4883-F0A5-4444-8580-2955C2A27837}"/>
              </a:ext>
            </a:extLst>
          </p:cNvPr>
          <p:cNvGrpSpPr/>
          <p:nvPr/>
        </p:nvGrpSpPr>
        <p:grpSpPr>
          <a:xfrm>
            <a:off x="1078718" y="3756643"/>
            <a:ext cx="2550420" cy="853192"/>
            <a:chOff x="969854" y="2906521"/>
            <a:chExt cx="1804660" cy="853192"/>
          </a:xfrm>
        </p:grpSpPr>
        <p:sp>
          <p:nvSpPr>
            <p:cNvPr id="5" name="Rectángulo 4">
              <a:extLst>
                <a:ext uri="{FF2B5EF4-FFF2-40B4-BE49-F238E27FC236}">
                  <a16:creationId xmlns:a16="http://schemas.microsoft.com/office/drawing/2014/main" id="{CB5A73F7-C0BA-4743-97E9-AF473EE18401}"/>
                </a:ext>
              </a:extLst>
            </p:cNvPr>
            <p:cNvSpPr/>
            <p:nvPr/>
          </p:nvSpPr>
          <p:spPr>
            <a:xfrm>
              <a:off x="969854" y="2906521"/>
              <a:ext cx="1804660" cy="585930"/>
            </a:xfrm>
            <a:prstGeom prst="rect">
              <a:avLst/>
            </a:prstGeom>
            <a:solidFill>
              <a:srgbClr val="53AD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sz="2400"/>
            </a:p>
          </p:txBody>
        </p:sp>
        <p:sp>
          <p:nvSpPr>
            <p:cNvPr id="6" name="Google Shape;67;p1">
              <a:extLst>
                <a:ext uri="{FF2B5EF4-FFF2-40B4-BE49-F238E27FC236}">
                  <a16:creationId xmlns:a16="http://schemas.microsoft.com/office/drawing/2014/main" id="{AAC9EAE3-F38F-46C1-A3C2-BC866BAEA40C}"/>
                </a:ext>
              </a:extLst>
            </p:cNvPr>
            <p:cNvSpPr txBox="1"/>
            <p:nvPr/>
          </p:nvSpPr>
          <p:spPr>
            <a:xfrm>
              <a:off x="969854" y="2928757"/>
              <a:ext cx="1804660" cy="830956"/>
            </a:xfrm>
            <a:prstGeom prst="rect">
              <a:avLst/>
            </a:prstGeom>
            <a:noFill/>
            <a:ln>
              <a:noFill/>
            </a:ln>
          </p:spPr>
          <p:txBody>
            <a:bodyPr spcFirstLastPara="1" wrap="square" lIns="91425" tIns="45700" rIns="91425" bIns="45700" anchor="t" anchorCtr="0">
              <a:spAutoFit/>
            </a:bodyPr>
            <a:lstStyle/>
            <a:p>
              <a:r>
                <a:rPr lang="es-ES" sz="2400" dirty="0">
                  <a:solidFill>
                    <a:schemeClr val="bg1"/>
                  </a:solidFill>
                  <a:latin typeface="Lato"/>
                  <a:ea typeface="Lato"/>
                  <a:cs typeface="Lato"/>
                  <a:sym typeface="Lato"/>
                </a:rPr>
                <a:t>Sesión #13 -14</a:t>
              </a:r>
              <a:endParaRPr sz="2400" dirty="0">
                <a:solidFill>
                  <a:schemeClr val="bg1"/>
                </a:solidFill>
              </a:endParaRPr>
            </a:p>
          </p:txBody>
        </p:sp>
      </p:grpSp>
      <p:pic>
        <p:nvPicPr>
          <p:cNvPr id="7" name="Google Shape;11;p34">
            <a:extLst>
              <a:ext uri="{FF2B5EF4-FFF2-40B4-BE49-F238E27FC236}">
                <a16:creationId xmlns:a16="http://schemas.microsoft.com/office/drawing/2014/main" id="{27E68828-F853-4C81-B238-960B05CA3EEF}"/>
              </a:ext>
            </a:extLst>
          </p:cNvPr>
          <p:cNvPicPr preferRelativeResize="0"/>
          <p:nvPr/>
        </p:nvPicPr>
        <p:blipFill rotWithShape="1">
          <a:blip r:embed="rId2">
            <a:alphaModFix/>
          </a:blip>
          <a:srcRect/>
          <a:stretch/>
        </p:blipFill>
        <p:spPr>
          <a:xfrm>
            <a:off x="954337" y="5061761"/>
            <a:ext cx="2251614" cy="756838"/>
          </a:xfrm>
          <a:prstGeom prst="rect">
            <a:avLst/>
          </a:prstGeom>
          <a:noFill/>
          <a:ln>
            <a:noFill/>
          </a:ln>
        </p:spPr>
      </p:pic>
      <p:pic>
        <p:nvPicPr>
          <p:cNvPr id="9" name="Google Shape;12;p34">
            <a:extLst>
              <a:ext uri="{FF2B5EF4-FFF2-40B4-BE49-F238E27FC236}">
                <a16:creationId xmlns:a16="http://schemas.microsoft.com/office/drawing/2014/main" id="{207F8466-3F81-4DD6-B773-94797F90A31B}"/>
              </a:ext>
            </a:extLst>
          </p:cNvPr>
          <p:cNvPicPr preferRelativeResize="0"/>
          <p:nvPr/>
        </p:nvPicPr>
        <p:blipFill rotWithShape="1">
          <a:blip r:embed="rId3">
            <a:alphaModFix/>
          </a:blip>
          <a:srcRect l="29370" t="28761" r="26066" b="25143"/>
          <a:stretch/>
        </p:blipFill>
        <p:spPr>
          <a:xfrm>
            <a:off x="4052414" y="4929570"/>
            <a:ext cx="1746421" cy="1015967"/>
          </a:xfrm>
          <a:prstGeom prst="rect">
            <a:avLst/>
          </a:prstGeom>
          <a:noFill/>
          <a:ln>
            <a:noFill/>
          </a:ln>
        </p:spPr>
      </p:pic>
      <p:pic>
        <p:nvPicPr>
          <p:cNvPr id="10" name="Google Shape;13;p34">
            <a:extLst>
              <a:ext uri="{FF2B5EF4-FFF2-40B4-BE49-F238E27FC236}">
                <a16:creationId xmlns:a16="http://schemas.microsoft.com/office/drawing/2014/main" id="{D6252607-6C79-4691-8C76-B6665061BB70}"/>
              </a:ext>
            </a:extLst>
          </p:cNvPr>
          <p:cNvPicPr preferRelativeResize="0"/>
          <p:nvPr/>
        </p:nvPicPr>
        <p:blipFill rotWithShape="1">
          <a:blip r:embed="rId4">
            <a:alphaModFix/>
          </a:blip>
          <a:srcRect l="12941" t="38600" r="17257" b="28608"/>
          <a:stretch/>
        </p:blipFill>
        <p:spPr>
          <a:xfrm>
            <a:off x="6375333" y="5002629"/>
            <a:ext cx="3292129" cy="869847"/>
          </a:xfrm>
          <a:prstGeom prst="rect">
            <a:avLst/>
          </a:prstGeom>
          <a:noFill/>
          <a:ln>
            <a:noFill/>
          </a:ln>
        </p:spPr>
      </p:pic>
      <p:sp>
        <p:nvSpPr>
          <p:cNvPr id="11" name="CuadroTexto 10">
            <a:extLst>
              <a:ext uri="{FF2B5EF4-FFF2-40B4-BE49-F238E27FC236}">
                <a16:creationId xmlns:a16="http://schemas.microsoft.com/office/drawing/2014/main" id="{CBB9CAC9-7CA1-4A1B-84FD-7A97A1FFE732}"/>
              </a:ext>
            </a:extLst>
          </p:cNvPr>
          <p:cNvSpPr txBox="1"/>
          <p:nvPr/>
        </p:nvSpPr>
        <p:spPr>
          <a:xfrm>
            <a:off x="1174136" y="4734142"/>
            <a:ext cx="1621331" cy="307777"/>
          </a:xfrm>
          <a:prstGeom prst="rect">
            <a:avLst/>
          </a:prstGeom>
          <a:noFill/>
        </p:spPr>
        <p:txBody>
          <a:bodyPr wrap="square" rtlCol="0">
            <a:spAutoFit/>
          </a:bodyPr>
          <a:lstStyle/>
          <a:p>
            <a:r>
              <a:rPr lang="es-PE" b="1" i="1" dirty="0">
                <a:solidFill>
                  <a:schemeClr val="tx2">
                    <a:lumMod val="75000"/>
                  </a:schemeClr>
                </a:solidFill>
                <a:latin typeface="Lato Hairline" panose="020F0502020204030203" pitchFamily="34" charset="0"/>
                <a:ea typeface="Lato Hairline" panose="020F0502020204030203" pitchFamily="34" charset="0"/>
                <a:cs typeface="Lato Hairline" panose="020F0502020204030203" pitchFamily="34" charset="0"/>
              </a:rPr>
              <a:t>Organizan: </a:t>
            </a:r>
          </a:p>
        </p:txBody>
      </p:sp>
      <p:sp>
        <p:nvSpPr>
          <p:cNvPr id="12" name="CuadroTexto 11">
            <a:extLst>
              <a:ext uri="{FF2B5EF4-FFF2-40B4-BE49-F238E27FC236}">
                <a16:creationId xmlns:a16="http://schemas.microsoft.com/office/drawing/2014/main" id="{3E8F8E29-E726-4937-9998-1A37653FEB14}"/>
              </a:ext>
            </a:extLst>
          </p:cNvPr>
          <p:cNvSpPr txBox="1"/>
          <p:nvPr/>
        </p:nvSpPr>
        <p:spPr>
          <a:xfrm>
            <a:off x="6566629" y="4734142"/>
            <a:ext cx="1621331" cy="307777"/>
          </a:xfrm>
          <a:prstGeom prst="rect">
            <a:avLst/>
          </a:prstGeom>
          <a:noFill/>
        </p:spPr>
        <p:txBody>
          <a:bodyPr wrap="square" rtlCol="0">
            <a:spAutoFit/>
          </a:bodyPr>
          <a:lstStyle/>
          <a:p>
            <a:r>
              <a:rPr lang="es-PE" b="1" i="1" dirty="0">
                <a:solidFill>
                  <a:schemeClr val="tx2">
                    <a:lumMod val="75000"/>
                  </a:schemeClr>
                </a:solidFill>
                <a:latin typeface="Lato Hairline" panose="020F0502020204030203" pitchFamily="34" charset="0"/>
                <a:ea typeface="Lato Hairline" panose="020F0502020204030203" pitchFamily="34" charset="0"/>
                <a:cs typeface="Lato Hairline" panose="020F0502020204030203" pitchFamily="34" charset="0"/>
              </a:rPr>
              <a:t>Financia: </a:t>
            </a:r>
          </a:p>
        </p:txBody>
      </p:sp>
      <p:sp>
        <p:nvSpPr>
          <p:cNvPr id="13" name="CuadroTexto 12">
            <a:extLst>
              <a:ext uri="{FF2B5EF4-FFF2-40B4-BE49-F238E27FC236}">
                <a16:creationId xmlns:a16="http://schemas.microsoft.com/office/drawing/2014/main" id="{88932BD4-54B8-430E-AEDA-B6864B8E3B81}"/>
              </a:ext>
            </a:extLst>
          </p:cNvPr>
          <p:cNvSpPr txBox="1"/>
          <p:nvPr/>
        </p:nvSpPr>
        <p:spPr>
          <a:xfrm>
            <a:off x="1078718" y="2236580"/>
            <a:ext cx="8325365" cy="1200329"/>
          </a:xfrm>
          <a:prstGeom prst="rect">
            <a:avLst/>
          </a:prstGeom>
          <a:noFill/>
        </p:spPr>
        <p:txBody>
          <a:bodyPr wrap="square">
            <a:spAutoFit/>
          </a:bodyPr>
          <a:lstStyle/>
          <a:p>
            <a:r>
              <a:rPr lang="es-ES" sz="1800" dirty="0">
                <a:solidFill>
                  <a:srgbClr val="005FB6"/>
                </a:solidFill>
                <a:latin typeface="Lato Medium"/>
                <a:cs typeface="Lato Medium"/>
              </a:rPr>
              <a:t>Pasos a seguir para elaborar y un estudio de mercado. </a:t>
            </a:r>
            <a:br>
              <a:rPr lang="es-ES" sz="1800" dirty="0">
                <a:solidFill>
                  <a:srgbClr val="005FB6"/>
                </a:solidFill>
                <a:latin typeface="Lato Medium"/>
                <a:cs typeface="Lato Medium"/>
              </a:rPr>
            </a:br>
            <a:r>
              <a:rPr lang="es-ES" sz="1800" dirty="0">
                <a:solidFill>
                  <a:schemeClr val="bg1">
                    <a:lumMod val="65000"/>
                  </a:schemeClr>
                </a:solidFill>
                <a:latin typeface="Lato Medium"/>
                <a:cs typeface="Lato Medium"/>
              </a:rPr>
              <a:t>Análisis de la competencia,</a:t>
            </a:r>
            <a:br>
              <a:rPr lang="es-ES" sz="1800" dirty="0">
                <a:solidFill>
                  <a:schemeClr val="bg1">
                    <a:lumMod val="65000"/>
                  </a:schemeClr>
                </a:solidFill>
                <a:latin typeface="Lato Medium"/>
                <a:cs typeface="Lato Medium"/>
              </a:rPr>
            </a:br>
            <a:r>
              <a:rPr lang="es-ES" sz="1800" dirty="0">
                <a:solidFill>
                  <a:schemeClr val="bg1">
                    <a:lumMod val="65000"/>
                  </a:schemeClr>
                </a:solidFill>
                <a:latin typeface="Lato Medium"/>
                <a:cs typeface="Lato Medium"/>
              </a:rPr>
              <a:t>cálculo del tamaño de mercado. </a:t>
            </a:r>
            <a:br>
              <a:rPr lang="es-ES" sz="1800" dirty="0">
                <a:solidFill>
                  <a:schemeClr val="bg1">
                    <a:lumMod val="65000"/>
                  </a:schemeClr>
                </a:solidFill>
                <a:latin typeface="Lato Medium"/>
                <a:cs typeface="Lato Medium"/>
              </a:rPr>
            </a:br>
            <a:r>
              <a:rPr lang="es-ES" sz="1800" dirty="0">
                <a:solidFill>
                  <a:schemeClr val="bg1">
                    <a:lumMod val="65000"/>
                  </a:schemeClr>
                </a:solidFill>
                <a:latin typeface="Lato Medium"/>
                <a:cs typeface="Lato Medium"/>
              </a:rPr>
              <a:t>Mis clientes</a:t>
            </a:r>
            <a:endParaRPr lang="es-PE" dirty="0"/>
          </a:p>
        </p:txBody>
      </p:sp>
    </p:spTree>
    <p:extLst>
      <p:ext uri="{BB962C8B-B14F-4D97-AF65-F5344CB8AC3E}">
        <p14:creationId xmlns:p14="http://schemas.microsoft.com/office/powerpoint/2010/main" val="37362113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1123316" y="2046791"/>
            <a:ext cx="6717792" cy="523220"/>
          </a:xfrm>
          <a:prstGeom prst="rect">
            <a:avLst/>
          </a:prstGeom>
        </p:spPr>
        <p:txBody>
          <a:bodyPr wrap="square">
            <a:spAutoFit/>
          </a:bodyPr>
          <a:lstStyle/>
          <a:p>
            <a:r>
              <a:rPr lang="es-ES" sz="2800" b="1" dirty="0">
                <a:solidFill>
                  <a:srgbClr val="53AD32"/>
                </a:solidFill>
                <a:latin typeface="Lato" panose="020F0502020204030203" pitchFamily="34" charset="0"/>
                <a:ea typeface="Lato" panose="020F0502020204030203" pitchFamily="34" charset="0"/>
                <a:cs typeface="Lato" panose="020F0502020204030203" pitchFamily="34" charset="0"/>
              </a:rPr>
              <a:t>Ventajas</a:t>
            </a:r>
          </a:p>
        </p:txBody>
      </p:sp>
      <p:sp>
        <p:nvSpPr>
          <p:cNvPr id="10" name="Rectángulo 9"/>
          <p:cNvSpPr/>
          <p:nvPr/>
        </p:nvSpPr>
        <p:spPr>
          <a:xfrm>
            <a:off x="1123316" y="2832039"/>
            <a:ext cx="8685628" cy="2462213"/>
          </a:xfrm>
          <a:prstGeom prst="rect">
            <a:avLst/>
          </a:prstGeom>
        </p:spPr>
        <p:txBody>
          <a:bodyPr wrap="square">
            <a:spAutoFit/>
          </a:bodyPr>
          <a:lstStyle/>
          <a:p>
            <a:r>
              <a:rPr lang="es-ES" sz="1400" dirty="0">
                <a:latin typeface="Lato" panose="020F0502020204030203" pitchFamily="34" charset="0"/>
                <a:ea typeface="Lato" panose="020F0502020204030203" pitchFamily="34" charset="0"/>
                <a:cs typeface="Lato" panose="020F0502020204030203" pitchFamily="34" charset="0"/>
              </a:rPr>
              <a:t>-Flexibilidad de reunir información de diferentes tipos</a:t>
            </a:r>
            <a:br>
              <a:rPr lang="es-ES" sz="1400" dirty="0">
                <a:latin typeface="Lato" panose="020F0502020204030203" pitchFamily="34" charset="0"/>
                <a:ea typeface="Lato" panose="020F0502020204030203" pitchFamily="34" charset="0"/>
                <a:cs typeface="Lato" panose="020F0502020204030203" pitchFamily="34" charset="0"/>
              </a:rPr>
            </a:br>
            <a:r>
              <a:rPr lang="es-ES" sz="1400" dirty="0">
                <a:latin typeface="Lato" panose="020F0502020204030203" pitchFamily="34" charset="0"/>
                <a:ea typeface="Lato" panose="020F0502020204030203" pitchFamily="34" charset="0"/>
                <a:cs typeface="Lato" panose="020F0502020204030203" pitchFamily="34" charset="0"/>
              </a:rPr>
              <a:t>-Rapidez de aplicación</a:t>
            </a:r>
            <a:br>
              <a:rPr lang="es-ES" sz="1400" dirty="0">
                <a:latin typeface="Lato" panose="020F0502020204030203" pitchFamily="34" charset="0"/>
                <a:ea typeface="Lato" panose="020F0502020204030203" pitchFamily="34" charset="0"/>
                <a:cs typeface="Lato" panose="020F0502020204030203" pitchFamily="34" charset="0"/>
              </a:rPr>
            </a:br>
            <a:r>
              <a:rPr lang="es-ES" sz="1400" dirty="0">
                <a:latin typeface="Lato" panose="020F0502020204030203" pitchFamily="34" charset="0"/>
                <a:ea typeface="Lato" panose="020F0502020204030203" pitchFamily="34" charset="0"/>
                <a:cs typeface="Lato" panose="020F0502020204030203" pitchFamily="34" charset="0"/>
              </a:rPr>
              <a:t>-Confiable si se realizan las preguntas</a:t>
            </a:r>
          </a:p>
          <a:p>
            <a:endParaRPr lang="es-ES" sz="2800" b="1" dirty="0">
              <a:solidFill>
                <a:srgbClr val="53AD32"/>
              </a:solidFill>
              <a:latin typeface="Lato" panose="020F0502020204030203" pitchFamily="34" charset="0"/>
              <a:ea typeface="Lato" panose="020F0502020204030203" pitchFamily="34" charset="0"/>
              <a:cs typeface="Lato" panose="020F0502020204030203" pitchFamily="34" charset="0"/>
            </a:endParaRPr>
          </a:p>
          <a:p>
            <a:r>
              <a:rPr lang="es-ES" sz="2800" b="1" dirty="0">
                <a:solidFill>
                  <a:srgbClr val="53AD32"/>
                </a:solidFill>
                <a:latin typeface="Lato" panose="020F0502020204030203" pitchFamily="34" charset="0"/>
                <a:ea typeface="Lato" panose="020F0502020204030203" pitchFamily="34" charset="0"/>
                <a:cs typeface="Lato" panose="020F0502020204030203" pitchFamily="34" charset="0"/>
              </a:rPr>
              <a:t>Inconvenientes</a:t>
            </a:r>
          </a:p>
          <a:p>
            <a:endParaRPr lang="es-ES" sz="1400" dirty="0">
              <a:latin typeface="Lato" panose="020F0502020204030203" pitchFamily="34" charset="0"/>
              <a:ea typeface="Lato" panose="020F0502020204030203" pitchFamily="34" charset="0"/>
              <a:cs typeface="Lato" panose="020F0502020204030203" pitchFamily="34" charset="0"/>
            </a:endParaRPr>
          </a:p>
          <a:p>
            <a:pPr marL="285750" indent="-285750">
              <a:buFontTx/>
              <a:buChar char="-"/>
            </a:pPr>
            <a:r>
              <a:rPr lang="es-ES" sz="1400" dirty="0">
                <a:latin typeface="Lato" panose="020F0502020204030203" pitchFamily="34" charset="0"/>
                <a:ea typeface="Lato" panose="020F0502020204030203" pitchFamily="34" charset="0"/>
                <a:cs typeface="Lato" panose="020F0502020204030203" pitchFamily="34" charset="0"/>
              </a:rPr>
              <a:t>Alto coste por parte de empresas que estudian los mercados.</a:t>
            </a:r>
          </a:p>
          <a:p>
            <a:pPr marL="285750" indent="-285750">
              <a:buFontTx/>
              <a:buChar char="-"/>
            </a:pPr>
            <a:r>
              <a:rPr lang="es-ES" sz="1400" dirty="0">
                <a:latin typeface="Lato" panose="020F0502020204030203" pitchFamily="34" charset="0"/>
                <a:ea typeface="Lato" panose="020F0502020204030203" pitchFamily="34" charset="0"/>
                <a:cs typeface="Lato" panose="020F0502020204030203" pitchFamily="34" charset="0"/>
              </a:rPr>
              <a:t>Falta de profundización en las respuestas, opciones exactas por parte de los encuestados</a:t>
            </a:r>
          </a:p>
          <a:p>
            <a:pPr marL="285750" indent="-285750">
              <a:buFontTx/>
              <a:buChar char="-"/>
            </a:pPr>
            <a:r>
              <a:rPr lang="es-ES" sz="1400" dirty="0">
                <a:latin typeface="Lato" panose="020F0502020204030203" pitchFamily="34" charset="0"/>
                <a:ea typeface="Lato" panose="020F0502020204030203" pitchFamily="34" charset="0"/>
                <a:cs typeface="Lato" panose="020F0502020204030203" pitchFamily="34" charset="0"/>
              </a:rPr>
              <a:t>Conocimiento específico, poca probabilidad de nuevas ideas de los encuestados</a:t>
            </a:r>
          </a:p>
        </p:txBody>
      </p:sp>
      <p:cxnSp>
        <p:nvCxnSpPr>
          <p:cNvPr id="6" name="Straight Connector 12">
            <a:extLst>
              <a:ext uri="{FF2B5EF4-FFF2-40B4-BE49-F238E27FC236}">
                <a16:creationId xmlns:a16="http://schemas.microsoft.com/office/drawing/2014/main" id="{8A366269-FF45-4ACB-8E2D-CDEEA16FAD5C}"/>
              </a:ext>
            </a:extLst>
          </p:cNvPr>
          <p:cNvCxnSpPr>
            <a:cxnSpLocks/>
          </p:cNvCxnSpPr>
          <p:nvPr/>
        </p:nvCxnSpPr>
        <p:spPr>
          <a:xfrm>
            <a:off x="57150" y="1447221"/>
            <a:ext cx="12134850" cy="0"/>
          </a:xfrm>
          <a:prstGeom prst="line">
            <a:avLst/>
          </a:prstGeom>
          <a:ln w="25400">
            <a:solidFill>
              <a:srgbClr val="006CB5"/>
            </a:solidFill>
          </a:ln>
          <a:effectLst/>
        </p:spPr>
        <p:style>
          <a:lnRef idx="2">
            <a:schemeClr val="accent1"/>
          </a:lnRef>
          <a:fillRef idx="0">
            <a:schemeClr val="accent1"/>
          </a:fillRef>
          <a:effectRef idx="1">
            <a:schemeClr val="accent1"/>
          </a:effectRef>
          <a:fontRef idx="minor">
            <a:schemeClr val="tx1"/>
          </a:fontRef>
        </p:style>
      </p:cxnSp>
      <p:sp>
        <p:nvSpPr>
          <p:cNvPr id="7" name="CuadroTexto 6">
            <a:extLst>
              <a:ext uri="{FF2B5EF4-FFF2-40B4-BE49-F238E27FC236}">
                <a16:creationId xmlns:a16="http://schemas.microsoft.com/office/drawing/2014/main" id="{121B7334-4415-4977-B167-D5E1E6054D96}"/>
              </a:ext>
            </a:extLst>
          </p:cNvPr>
          <p:cNvSpPr txBox="1"/>
          <p:nvPr/>
        </p:nvSpPr>
        <p:spPr>
          <a:xfrm>
            <a:off x="241569" y="789127"/>
            <a:ext cx="10807431" cy="584775"/>
          </a:xfrm>
          <a:prstGeom prst="rect">
            <a:avLst/>
          </a:prstGeom>
          <a:noFill/>
        </p:spPr>
        <p:txBody>
          <a:bodyPr wrap="square" rtlCol="0">
            <a:spAutoFit/>
          </a:bodyPr>
          <a:lstStyle/>
          <a:p>
            <a:r>
              <a:rPr lang="es-ES" sz="3200" dirty="0">
                <a:solidFill>
                  <a:srgbClr val="006CB5"/>
                </a:solidFill>
                <a:latin typeface="Futura LT Pro Book" panose="020B0802020204020204" pitchFamily="34" charset="0"/>
              </a:rPr>
              <a:t>CÓMO HACER UNA ENCUESTA</a:t>
            </a:r>
            <a:endParaRPr lang="es-PE" sz="3200" dirty="0">
              <a:solidFill>
                <a:srgbClr val="006CB5"/>
              </a:solidFill>
              <a:latin typeface="Futura LT Pro Book" panose="020B0802020204020204" pitchFamily="34" charset="0"/>
            </a:endParaRPr>
          </a:p>
        </p:txBody>
      </p:sp>
    </p:spTree>
    <p:extLst>
      <p:ext uri="{BB962C8B-B14F-4D97-AF65-F5344CB8AC3E}">
        <p14:creationId xmlns:p14="http://schemas.microsoft.com/office/powerpoint/2010/main" val="38311445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1007012" y="1986124"/>
            <a:ext cx="6717792" cy="523220"/>
          </a:xfrm>
          <a:prstGeom prst="rect">
            <a:avLst/>
          </a:prstGeom>
        </p:spPr>
        <p:txBody>
          <a:bodyPr wrap="square">
            <a:spAutoFit/>
          </a:bodyPr>
          <a:lstStyle/>
          <a:p>
            <a:r>
              <a:rPr lang="es-ES" sz="2800" b="1" dirty="0">
                <a:solidFill>
                  <a:srgbClr val="006CB5"/>
                </a:solidFill>
                <a:latin typeface="Lato" panose="020F0502020204030203" pitchFamily="34" charset="0"/>
                <a:ea typeface="Lato" panose="020F0502020204030203" pitchFamily="34" charset="0"/>
                <a:cs typeface="Lato" panose="020F0502020204030203" pitchFamily="34" charset="0"/>
              </a:rPr>
              <a:t>Características</a:t>
            </a:r>
          </a:p>
        </p:txBody>
      </p:sp>
      <p:sp>
        <p:nvSpPr>
          <p:cNvPr id="10" name="Rectángulo 9"/>
          <p:cNvSpPr/>
          <p:nvPr/>
        </p:nvSpPr>
        <p:spPr>
          <a:xfrm>
            <a:off x="1007012" y="2582664"/>
            <a:ext cx="10345350" cy="3108543"/>
          </a:xfrm>
          <a:prstGeom prst="rect">
            <a:avLst/>
          </a:prstGeom>
        </p:spPr>
        <p:txBody>
          <a:bodyPr wrap="square">
            <a:spAutoFit/>
          </a:bodyPr>
          <a:lstStyle/>
          <a:p>
            <a:r>
              <a:rPr lang="es-ES" sz="1400" b="1" dirty="0">
                <a:latin typeface="Lato" panose="020F0502020204030203" pitchFamily="34" charset="0"/>
                <a:ea typeface="Lato" panose="020F0502020204030203" pitchFamily="34" charset="0"/>
                <a:cs typeface="Lato" panose="020F0502020204030203" pitchFamily="34" charset="0"/>
              </a:rPr>
              <a:t>Tipos de encuesta según temática y objetivo de análisis</a:t>
            </a:r>
          </a:p>
          <a:p>
            <a:endParaRPr lang="es-ES" sz="1400" b="1" dirty="0">
              <a:latin typeface="Lato" panose="020F0502020204030203" pitchFamily="34" charset="0"/>
              <a:ea typeface="Lato" panose="020F0502020204030203" pitchFamily="34" charset="0"/>
              <a:cs typeface="Lato" panose="020F0502020204030203" pitchFamily="34" charset="0"/>
            </a:endParaRPr>
          </a:p>
          <a:p>
            <a:r>
              <a:rPr lang="es-ES" sz="1400" dirty="0">
                <a:latin typeface="Lato" panose="020F0502020204030203" pitchFamily="34" charset="0"/>
                <a:ea typeface="Lato" panose="020F0502020204030203" pitchFamily="34" charset="0"/>
                <a:cs typeface="Lato" panose="020F0502020204030203" pitchFamily="34" charset="0"/>
              </a:rPr>
              <a:t>- Datos descriptivos: Características demográficas y socioeconómicas.</a:t>
            </a:r>
          </a:p>
          <a:p>
            <a:br>
              <a:rPr lang="es-ES" sz="1400" dirty="0">
                <a:latin typeface="Lato" panose="020F0502020204030203" pitchFamily="34" charset="0"/>
                <a:ea typeface="Lato" panose="020F0502020204030203" pitchFamily="34" charset="0"/>
                <a:cs typeface="Lato" panose="020F0502020204030203" pitchFamily="34" charset="0"/>
              </a:rPr>
            </a:br>
            <a:r>
              <a:rPr lang="es-ES" sz="1400" dirty="0">
                <a:latin typeface="Lato" panose="020F0502020204030203" pitchFamily="34" charset="0"/>
                <a:ea typeface="Lato" panose="020F0502020204030203" pitchFamily="34" charset="0"/>
                <a:cs typeface="Lato" panose="020F0502020204030203" pitchFamily="34" charset="0"/>
              </a:rPr>
              <a:t>-Actitudes y opiniones de los clientes respecto al producto o la marca: Medir el grado de aceptación.</a:t>
            </a:r>
          </a:p>
          <a:p>
            <a:br>
              <a:rPr lang="es-ES" sz="1400" dirty="0">
                <a:latin typeface="Lato" panose="020F0502020204030203" pitchFamily="34" charset="0"/>
                <a:ea typeface="Lato" panose="020F0502020204030203" pitchFamily="34" charset="0"/>
                <a:cs typeface="Lato" panose="020F0502020204030203" pitchFamily="34" charset="0"/>
              </a:rPr>
            </a:br>
            <a:r>
              <a:rPr lang="es-ES" sz="1400" dirty="0">
                <a:latin typeface="Lato" panose="020F0502020204030203" pitchFamily="34" charset="0"/>
                <a:ea typeface="Lato" panose="020F0502020204030203" pitchFamily="34" charset="0"/>
                <a:cs typeface="Lato" panose="020F0502020204030203" pitchFamily="34" charset="0"/>
              </a:rPr>
              <a:t>- Grado de conocimiento del cliente sobre las características del producto, su existencia, la publicidad realizada o la existencia de la empresa</a:t>
            </a:r>
          </a:p>
          <a:p>
            <a:br>
              <a:rPr lang="es-ES" sz="1400" dirty="0">
                <a:latin typeface="Lato" panose="020F0502020204030203" pitchFamily="34" charset="0"/>
                <a:ea typeface="Lato" panose="020F0502020204030203" pitchFamily="34" charset="0"/>
                <a:cs typeface="Lato" panose="020F0502020204030203" pitchFamily="34" charset="0"/>
              </a:rPr>
            </a:br>
            <a:r>
              <a:rPr lang="es-ES" sz="1400" dirty="0">
                <a:latin typeface="Lato" panose="020F0502020204030203" pitchFamily="34" charset="0"/>
                <a:ea typeface="Lato" panose="020F0502020204030203" pitchFamily="34" charset="0"/>
                <a:cs typeface="Lato" panose="020F0502020204030203" pitchFamily="34" charset="0"/>
              </a:rPr>
              <a:t>- La conducta del consumidor, tanto en la compra como en el uso: ¿quién compra o usa?, ¿cómo lo hace?, ¿cuánto?, ¿dónde?, ¿cuándo?</a:t>
            </a:r>
          </a:p>
          <a:p>
            <a:br>
              <a:rPr lang="es-ES" sz="1400" dirty="0">
                <a:latin typeface="Lato" panose="020F0502020204030203" pitchFamily="34" charset="0"/>
                <a:ea typeface="Lato" panose="020F0502020204030203" pitchFamily="34" charset="0"/>
                <a:cs typeface="Lato" panose="020F0502020204030203" pitchFamily="34" charset="0"/>
              </a:rPr>
            </a:br>
            <a:r>
              <a:rPr lang="es-ES" sz="1400" dirty="0">
                <a:latin typeface="Lato" panose="020F0502020204030203" pitchFamily="34" charset="0"/>
                <a:ea typeface="Lato" panose="020F0502020204030203" pitchFamily="34" charset="0"/>
                <a:cs typeface="Lato" panose="020F0502020204030203" pitchFamily="34" charset="0"/>
              </a:rPr>
              <a:t>- Motivación e intención de compra: Conocer las motivaciones principales por la cual los clientes compran lo que compran.</a:t>
            </a:r>
          </a:p>
          <a:p>
            <a:endParaRPr lang="es-ES" sz="1400" b="1" dirty="0">
              <a:latin typeface="Lato" panose="020F0502020204030203" pitchFamily="34" charset="0"/>
              <a:ea typeface="Lato" panose="020F0502020204030203" pitchFamily="34" charset="0"/>
              <a:cs typeface="Lato" panose="020F0502020204030203" pitchFamily="34" charset="0"/>
            </a:endParaRPr>
          </a:p>
        </p:txBody>
      </p:sp>
      <p:cxnSp>
        <p:nvCxnSpPr>
          <p:cNvPr id="6" name="Straight Connector 12">
            <a:extLst>
              <a:ext uri="{FF2B5EF4-FFF2-40B4-BE49-F238E27FC236}">
                <a16:creationId xmlns:a16="http://schemas.microsoft.com/office/drawing/2014/main" id="{861F77ED-8245-433B-B361-0D6E78D835F3}"/>
              </a:ext>
            </a:extLst>
          </p:cNvPr>
          <p:cNvCxnSpPr>
            <a:cxnSpLocks/>
          </p:cNvCxnSpPr>
          <p:nvPr/>
        </p:nvCxnSpPr>
        <p:spPr>
          <a:xfrm>
            <a:off x="57150" y="1447221"/>
            <a:ext cx="12134850" cy="0"/>
          </a:xfrm>
          <a:prstGeom prst="line">
            <a:avLst/>
          </a:prstGeom>
          <a:ln w="25400">
            <a:solidFill>
              <a:srgbClr val="52AE32"/>
            </a:solidFill>
          </a:ln>
          <a:effectLst/>
        </p:spPr>
        <p:style>
          <a:lnRef idx="2">
            <a:schemeClr val="accent1"/>
          </a:lnRef>
          <a:fillRef idx="0">
            <a:schemeClr val="accent1"/>
          </a:fillRef>
          <a:effectRef idx="1">
            <a:schemeClr val="accent1"/>
          </a:effectRef>
          <a:fontRef idx="minor">
            <a:schemeClr val="tx1"/>
          </a:fontRef>
        </p:style>
      </p:cxnSp>
      <p:sp>
        <p:nvSpPr>
          <p:cNvPr id="11" name="CuadroTexto 10">
            <a:extLst>
              <a:ext uri="{FF2B5EF4-FFF2-40B4-BE49-F238E27FC236}">
                <a16:creationId xmlns:a16="http://schemas.microsoft.com/office/drawing/2014/main" id="{23514224-0CB9-411D-AE37-A491604F8706}"/>
              </a:ext>
            </a:extLst>
          </p:cNvPr>
          <p:cNvSpPr txBox="1"/>
          <p:nvPr/>
        </p:nvSpPr>
        <p:spPr>
          <a:xfrm>
            <a:off x="241569" y="789127"/>
            <a:ext cx="10807431" cy="584775"/>
          </a:xfrm>
          <a:prstGeom prst="rect">
            <a:avLst/>
          </a:prstGeom>
          <a:noFill/>
        </p:spPr>
        <p:txBody>
          <a:bodyPr wrap="square" rtlCol="0">
            <a:spAutoFit/>
          </a:bodyPr>
          <a:lstStyle/>
          <a:p>
            <a:r>
              <a:rPr lang="es-ES" sz="3200" dirty="0">
                <a:solidFill>
                  <a:srgbClr val="53AD32"/>
                </a:solidFill>
                <a:latin typeface="Futura LT Pro Book" panose="020B0802020204020204" pitchFamily="34" charset="0"/>
              </a:rPr>
              <a:t>CÓMO HACER UNA ENCUESTA</a:t>
            </a:r>
            <a:endParaRPr lang="es-PE" sz="3200" dirty="0">
              <a:solidFill>
                <a:srgbClr val="53AD32"/>
              </a:solidFill>
              <a:latin typeface="Futura LT Pro Book" panose="020B0802020204020204" pitchFamily="34" charset="0"/>
            </a:endParaRPr>
          </a:p>
        </p:txBody>
      </p:sp>
    </p:spTree>
    <p:extLst>
      <p:ext uri="{BB962C8B-B14F-4D97-AF65-F5344CB8AC3E}">
        <p14:creationId xmlns:p14="http://schemas.microsoft.com/office/powerpoint/2010/main" val="13472692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1007012" y="1776176"/>
            <a:ext cx="6717792" cy="523220"/>
          </a:xfrm>
          <a:prstGeom prst="rect">
            <a:avLst/>
          </a:prstGeom>
        </p:spPr>
        <p:txBody>
          <a:bodyPr wrap="square">
            <a:spAutoFit/>
          </a:bodyPr>
          <a:lstStyle/>
          <a:p>
            <a:r>
              <a:rPr lang="es-ES" sz="2800" b="1" dirty="0">
                <a:solidFill>
                  <a:srgbClr val="53AD32"/>
                </a:solidFill>
                <a:latin typeface="Lato" panose="020F0502020204030203" pitchFamily="34" charset="0"/>
                <a:ea typeface="Lato" panose="020F0502020204030203" pitchFamily="34" charset="0"/>
                <a:cs typeface="Lato" panose="020F0502020204030203" pitchFamily="34" charset="0"/>
              </a:rPr>
              <a:t>Tipos de encuestas</a:t>
            </a:r>
          </a:p>
        </p:txBody>
      </p:sp>
      <p:sp>
        <p:nvSpPr>
          <p:cNvPr id="10" name="Rectángulo 9"/>
          <p:cNvSpPr/>
          <p:nvPr/>
        </p:nvSpPr>
        <p:spPr>
          <a:xfrm>
            <a:off x="1007011" y="2561424"/>
            <a:ext cx="10069305" cy="2893100"/>
          </a:xfrm>
          <a:prstGeom prst="rect">
            <a:avLst/>
          </a:prstGeom>
        </p:spPr>
        <p:txBody>
          <a:bodyPr wrap="square">
            <a:spAutoFit/>
          </a:bodyPr>
          <a:lstStyle/>
          <a:p>
            <a:r>
              <a:rPr lang="es-ES" sz="1400" b="1" dirty="0">
                <a:latin typeface="Lato" panose="020F0502020204030203" pitchFamily="34" charset="0"/>
                <a:ea typeface="Lato" panose="020F0502020204030203" pitchFamily="34" charset="0"/>
                <a:cs typeface="Lato" panose="020F0502020204030203" pitchFamily="34" charset="0"/>
              </a:rPr>
              <a:t>Tipos de encuesta según el medio</a:t>
            </a:r>
          </a:p>
          <a:p>
            <a:endParaRPr lang="es-ES" sz="1400" b="1" dirty="0">
              <a:latin typeface="Lato" panose="020F0502020204030203" pitchFamily="34" charset="0"/>
              <a:ea typeface="Lato" panose="020F0502020204030203" pitchFamily="34" charset="0"/>
              <a:cs typeface="Lato" panose="020F0502020204030203" pitchFamily="34" charset="0"/>
            </a:endParaRPr>
          </a:p>
          <a:p>
            <a:r>
              <a:rPr lang="es-ES" sz="1400" b="1" dirty="0">
                <a:latin typeface="Lato" panose="020F0502020204030203" pitchFamily="34" charset="0"/>
                <a:ea typeface="Lato" panose="020F0502020204030203" pitchFamily="34" charset="0"/>
                <a:cs typeface="Lato" panose="020F0502020204030203" pitchFamily="34" charset="0"/>
              </a:rPr>
              <a:t>Internet:</a:t>
            </a:r>
            <a:r>
              <a:rPr lang="es-ES" sz="1400" dirty="0">
                <a:latin typeface="Lato" panose="020F0502020204030203" pitchFamily="34" charset="0"/>
                <a:ea typeface="Lato" panose="020F0502020204030203" pitchFamily="34" charset="0"/>
                <a:cs typeface="Lato" panose="020F0502020204030203" pitchFamily="34" charset="0"/>
              </a:rPr>
              <a:t> </a:t>
            </a:r>
          </a:p>
          <a:p>
            <a:endParaRPr lang="es-ES" sz="1400" dirty="0">
              <a:latin typeface="Lato" panose="020F0502020204030203" pitchFamily="34" charset="0"/>
              <a:ea typeface="Lato" panose="020F0502020204030203" pitchFamily="34" charset="0"/>
              <a:cs typeface="Lato" panose="020F0502020204030203" pitchFamily="34" charset="0"/>
            </a:endParaRPr>
          </a:p>
          <a:p>
            <a:r>
              <a:rPr lang="es-ES" sz="1400" dirty="0">
                <a:latin typeface="Lato" panose="020F0502020204030203" pitchFamily="34" charset="0"/>
                <a:ea typeface="Lato" panose="020F0502020204030203" pitchFamily="34" charset="0"/>
                <a:cs typeface="Lato" panose="020F0502020204030203" pitchFamily="34" charset="0"/>
              </a:rPr>
              <a:t>Ventajas:</a:t>
            </a:r>
          </a:p>
          <a:p>
            <a:pPr marL="285750" indent="-285750">
              <a:buFontTx/>
              <a:buChar char="-"/>
            </a:pPr>
            <a:r>
              <a:rPr lang="es-ES" sz="1400" dirty="0">
                <a:latin typeface="Lato" panose="020F0502020204030203" pitchFamily="34" charset="0"/>
                <a:ea typeface="Lato" panose="020F0502020204030203" pitchFamily="34" charset="0"/>
                <a:cs typeface="Lato" panose="020F0502020204030203" pitchFamily="34" charset="0"/>
              </a:rPr>
              <a:t>Bajo coste </a:t>
            </a:r>
          </a:p>
          <a:p>
            <a:pPr marL="285750" indent="-285750">
              <a:buFontTx/>
              <a:buChar char="-"/>
            </a:pPr>
            <a:r>
              <a:rPr lang="es-ES" sz="1400" dirty="0">
                <a:latin typeface="Lato" panose="020F0502020204030203" pitchFamily="34" charset="0"/>
                <a:ea typeface="Lato" panose="020F0502020204030203" pitchFamily="34" charset="0"/>
                <a:cs typeface="Lato" panose="020F0502020204030203" pitchFamily="34" charset="0"/>
              </a:rPr>
              <a:t>Facilidad para construir cuestionarios basados en plantillas</a:t>
            </a:r>
          </a:p>
          <a:p>
            <a:pPr marL="285750" indent="-285750">
              <a:buFontTx/>
              <a:buChar char="-"/>
            </a:pPr>
            <a:r>
              <a:rPr lang="es-ES" sz="1400" dirty="0">
                <a:latin typeface="Lato" panose="020F0502020204030203" pitchFamily="34" charset="0"/>
                <a:ea typeface="Lato" panose="020F0502020204030203" pitchFamily="34" charset="0"/>
                <a:cs typeface="Lato" panose="020F0502020204030203" pitchFamily="34" charset="0"/>
              </a:rPr>
              <a:t>Difusión: insertarlos en distintos lugares y analizar posteriormente la información </a:t>
            </a:r>
          </a:p>
          <a:p>
            <a:pPr marL="285750" indent="-285750">
              <a:buFontTx/>
              <a:buChar char="-"/>
            </a:pPr>
            <a:r>
              <a:rPr lang="es-ES" sz="1400" dirty="0">
                <a:latin typeface="Lato" panose="020F0502020204030203" pitchFamily="34" charset="0"/>
                <a:ea typeface="Lato" panose="020F0502020204030203" pitchFamily="34" charset="0"/>
                <a:cs typeface="Lato" panose="020F0502020204030203" pitchFamily="34" charset="0"/>
              </a:rPr>
              <a:t>Por ello son muy adecuadas para autónomos y pequeños negocios. </a:t>
            </a:r>
          </a:p>
          <a:p>
            <a:pPr marL="285750" indent="-285750">
              <a:buFontTx/>
              <a:buChar char="-"/>
            </a:pPr>
            <a:r>
              <a:rPr lang="es-ES" sz="1400" dirty="0">
                <a:latin typeface="Lato" panose="020F0502020204030203" pitchFamily="34" charset="0"/>
                <a:ea typeface="Lato" panose="020F0502020204030203" pitchFamily="34" charset="0"/>
                <a:cs typeface="Lato" panose="020F0502020204030203" pitchFamily="34" charset="0"/>
              </a:rPr>
              <a:t>Ofrecen mayor privacidad, por lo que el grado de sinceridad en las respuestas suele ser mayor.</a:t>
            </a:r>
          </a:p>
          <a:p>
            <a:pPr marL="285750" indent="-285750">
              <a:buFontTx/>
              <a:buChar char="-"/>
            </a:pPr>
            <a:endParaRPr lang="es-ES" sz="1400" dirty="0">
              <a:latin typeface="Lato" panose="020F0502020204030203" pitchFamily="34" charset="0"/>
              <a:ea typeface="Lato" panose="020F0502020204030203" pitchFamily="34" charset="0"/>
              <a:cs typeface="Lato" panose="020F0502020204030203" pitchFamily="34" charset="0"/>
            </a:endParaRPr>
          </a:p>
          <a:p>
            <a:r>
              <a:rPr lang="es-ES" sz="1400" dirty="0">
                <a:latin typeface="Lato" panose="020F0502020204030203" pitchFamily="34" charset="0"/>
                <a:ea typeface="Lato" panose="020F0502020204030203" pitchFamily="34" charset="0"/>
                <a:cs typeface="Lato" panose="020F0502020204030203" pitchFamily="34" charset="0"/>
              </a:rPr>
              <a:t>Desventajas: </a:t>
            </a:r>
          </a:p>
          <a:p>
            <a:r>
              <a:rPr lang="es-ES" sz="1400" dirty="0">
                <a:latin typeface="Lato" panose="020F0502020204030203" pitchFamily="34" charset="0"/>
                <a:ea typeface="Lato" panose="020F0502020204030203" pitchFamily="34" charset="0"/>
                <a:cs typeface="Lato" panose="020F0502020204030203" pitchFamily="34" charset="0"/>
              </a:rPr>
              <a:t>- Bajo índice de participación</a:t>
            </a:r>
          </a:p>
        </p:txBody>
      </p:sp>
      <p:cxnSp>
        <p:nvCxnSpPr>
          <p:cNvPr id="6" name="Straight Connector 12">
            <a:extLst>
              <a:ext uri="{FF2B5EF4-FFF2-40B4-BE49-F238E27FC236}">
                <a16:creationId xmlns:a16="http://schemas.microsoft.com/office/drawing/2014/main" id="{D3A270D7-1C02-45DB-BED9-F1B183D671BB}"/>
              </a:ext>
            </a:extLst>
          </p:cNvPr>
          <p:cNvCxnSpPr>
            <a:cxnSpLocks/>
          </p:cNvCxnSpPr>
          <p:nvPr/>
        </p:nvCxnSpPr>
        <p:spPr>
          <a:xfrm>
            <a:off x="57150" y="1408562"/>
            <a:ext cx="12134850" cy="0"/>
          </a:xfrm>
          <a:prstGeom prst="line">
            <a:avLst/>
          </a:prstGeom>
          <a:ln w="25400">
            <a:solidFill>
              <a:srgbClr val="006CB5"/>
            </a:solidFill>
          </a:ln>
          <a:effectLst/>
        </p:spPr>
        <p:style>
          <a:lnRef idx="2">
            <a:schemeClr val="accent1"/>
          </a:lnRef>
          <a:fillRef idx="0">
            <a:schemeClr val="accent1"/>
          </a:fillRef>
          <a:effectRef idx="1">
            <a:schemeClr val="accent1"/>
          </a:effectRef>
          <a:fontRef idx="minor">
            <a:schemeClr val="tx1"/>
          </a:fontRef>
        </p:style>
      </p:cxnSp>
      <p:sp>
        <p:nvSpPr>
          <p:cNvPr id="11" name="CuadroTexto 10">
            <a:extLst>
              <a:ext uri="{FF2B5EF4-FFF2-40B4-BE49-F238E27FC236}">
                <a16:creationId xmlns:a16="http://schemas.microsoft.com/office/drawing/2014/main" id="{42C1861A-D402-4026-929E-1733DF24DD7B}"/>
              </a:ext>
            </a:extLst>
          </p:cNvPr>
          <p:cNvSpPr txBox="1"/>
          <p:nvPr/>
        </p:nvSpPr>
        <p:spPr>
          <a:xfrm>
            <a:off x="241569" y="789127"/>
            <a:ext cx="10807431" cy="584775"/>
          </a:xfrm>
          <a:prstGeom prst="rect">
            <a:avLst/>
          </a:prstGeom>
          <a:noFill/>
        </p:spPr>
        <p:txBody>
          <a:bodyPr wrap="square" rtlCol="0">
            <a:spAutoFit/>
          </a:bodyPr>
          <a:lstStyle/>
          <a:p>
            <a:r>
              <a:rPr lang="es-ES" sz="3200" dirty="0">
                <a:solidFill>
                  <a:srgbClr val="006CB5"/>
                </a:solidFill>
                <a:latin typeface="Futura LT Pro Book" panose="020B0802020204020204" pitchFamily="34" charset="0"/>
              </a:rPr>
              <a:t>CÓMO HACER UNA ENCUESTA</a:t>
            </a:r>
            <a:endParaRPr lang="es-PE" sz="3200" dirty="0">
              <a:solidFill>
                <a:srgbClr val="006CB5"/>
              </a:solidFill>
              <a:latin typeface="Futura LT Pro Book" panose="020B0802020204020204" pitchFamily="34" charset="0"/>
            </a:endParaRPr>
          </a:p>
        </p:txBody>
      </p:sp>
    </p:spTree>
    <p:extLst>
      <p:ext uri="{BB962C8B-B14F-4D97-AF65-F5344CB8AC3E}">
        <p14:creationId xmlns:p14="http://schemas.microsoft.com/office/powerpoint/2010/main" val="10163034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1182117" y="1770386"/>
            <a:ext cx="6717792" cy="523220"/>
          </a:xfrm>
          <a:prstGeom prst="rect">
            <a:avLst/>
          </a:prstGeom>
        </p:spPr>
        <p:txBody>
          <a:bodyPr wrap="square">
            <a:spAutoFit/>
          </a:bodyPr>
          <a:lstStyle/>
          <a:p>
            <a:r>
              <a:rPr lang="es-ES" sz="2800" b="1" dirty="0">
                <a:solidFill>
                  <a:srgbClr val="006CB5"/>
                </a:solidFill>
                <a:latin typeface="Lato" panose="020F0502020204030203" pitchFamily="34" charset="0"/>
                <a:ea typeface="Lato" panose="020F0502020204030203" pitchFamily="34" charset="0"/>
                <a:cs typeface="Lato" panose="020F0502020204030203" pitchFamily="34" charset="0"/>
              </a:rPr>
              <a:t>Tipos de encuestas</a:t>
            </a:r>
          </a:p>
        </p:txBody>
      </p:sp>
      <p:sp>
        <p:nvSpPr>
          <p:cNvPr id="10" name="Rectángulo 9"/>
          <p:cNvSpPr/>
          <p:nvPr/>
        </p:nvSpPr>
        <p:spPr>
          <a:xfrm>
            <a:off x="1182117" y="2460263"/>
            <a:ext cx="9827765" cy="2677656"/>
          </a:xfrm>
          <a:prstGeom prst="rect">
            <a:avLst/>
          </a:prstGeom>
        </p:spPr>
        <p:txBody>
          <a:bodyPr wrap="square">
            <a:spAutoFit/>
          </a:bodyPr>
          <a:lstStyle/>
          <a:p>
            <a:r>
              <a:rPr lang="es-ES" sz="1400" b="1" dirty="0">
                <a:latin typeface="Lato" panose="020F0502020204030203" pitchFamily="34" charset="0"/>
                <a:ea typeface="Lato" panose="020F0502020204030203" pitchFamily="34" charset="0"/>
                <a:cs typeface="Lato" panose="020F0502020204030203" pitchFamily="34" charset="0"/>
              </a:rPr>
              <a:t>Tipos de encuesta según el medio</a:t>
            </a:r>
          </a:p>
          <a:p>
            <a:endParaRPr lang="es-ES" sz="1400" b="1" dirty="0">
              <a:latin typeface="Lato" panose="020F0502020204030203" pitchFamily="34" charset="0"/>
              <a:ea typeface="Lato" panose="020F0502020204030203" pitchFamily="34" charset="0"/>
              <a:cs typeface="Lato" panose="020F0502020204030203" pitchFamily="34" charset="0"/>
            </a:endParaRPr>
          </a:p>
          <a:p>
            <a:r>
              <a:rPr lang="es-ES" sz="1400" b="1" dirty="0">
                <a:latin typeface="Lato" panose="020F0502020204030203" pitchFamily="34" charset="0"/>
                <a:ea typeface="Lato" panose="020F0502020204030203" pitchFamily="34" charset="0"/>
                <a:cs typeface="Lato" panose="020F0502020204030203" pitchFamily="34" charset="0"/>
              </a:rPr>
              <a:t>Presencial:</a:t>
            </a:r>
            <a:r>
              <a:rPr lang="es-ES" sz="1400" dirty="0">
                <a:latin typeface="Lato" panose="020F0502020204030203" pitchFamily="34" charset="0"/>
                <a:ea typeface="Lato" panose="020F0502020204030203" pitchFamily="34" charset="0"/>
                <a:cs typeface="Lato" panose="020F0502020204030203" pitchFamily="34" charset="0"/>
              </a:rPr>
              <a:t> cuando la encuesta se realiza cara a cara por parte de un encuestador.</a:t>
            </a:r>
          </a:p>
          <a:p>
            <a:endParaRPr lang="es-ES" sz="1400" dirty="0">
              <a:latin typeface="Lato" panose="020F0502020204030203" pitchFamily="34" charset="0"/>
              <a:ea typeface="Lato" panose="020F0502020204030203" pitchFamily="34" charset="0"/>
              <a:cs typeface="Lato" panose="020F0502020204030203" pitchFamily="34" charset="0"/>
            </a:endParaRPr>
          </a:p>
          <a:p>
            <a:r>
              <a:rPr lang="es-ES" sz="1400" dirty="0">
                <a:latin typeface="Lato" panose="020F0502020204030203" pitchFamily="34" charset="0"/>
                <a:ea typeface="Lato" panose="020F0502020204030203" pitchFamily="34" charset="0"/>
                <a:cs typeface="Lato" panose="020F0502020204030203" pitchFamily="34" charset="0"/>
              </a:rPr>
              <a:t>Ventajas: </a:t>
            </a:r>
          </a:p>
          <a:p>
            <a:pPr marL="285750" indent="-285750">
              <a:buFontTx/>
              <a:buChar char="-"/>
            </a:pPr>
            <a:r>
              <a:rPr lang="es-ES" sz="1400" dirty="0">
                <a:latin typeface="Lato" panose="020F0502020204030203" pitchFamily="34" charset="0"/>
                <a:ea typeface="Lato" panose="020F0502020204030203" pitchFamily="34" charset="0"/>
                <a:cs typeface="Lato" panose="020F0502020204030203" pitchFamily="34" charset="0"/>
              </a:rPr>
              <a:t>Posibilidad de obtener más información </a:t>
            </a:r>
          </a:p>
          <a:p>
            <a:pPr marL="285750" indent="-285750">
              <a:buFontTx/>
              <a:buChar char="-"/>
            </a:pPr>
            <a:r>
              <a:rPr lang="es-ES" sz="1400" dirty="0">
                <a:latin typeface="Lato" panose="020F0502020204030203" pitchFamily="34" charset="0"/>
                <a:ea typeface="Lato" panose="020F0502020204030203" pitchFamily="34" charset="0"/>
                <a:cs typeface="Lato" panose="020F0502020204030203" pitchFamily="34" charset="0"/>
              </a:rPr>
              <a:t>Mayor control sobre el proceso, </a:t>
            </a:r>
          </a:p>
          <a:p>
            <a:endParaRPr lang="es-ES" sz="1400" dirty="0">
              <a:latin typeface="Lato" panose="020F0502020204030203" pitchFamily="34" charset="0"/>
              <a:ea typeface="Lato" panose="020F0502020204030203" pitchFamily="34" charset="0"/>
              <a:cs typeface="Lato" panose="020F0502020204030203" pitchFamily="34" charset="0"/>
            </a:endParaRPr>
          </a:p>
          <a:p>
            <a:r>
              <a:rPr lang="es-ES" sz="1400" dirty="0">
                <a:latin typeface="Lato" panose="020F0502020204030203" pitchFamily="34" charset="0"/>
                <a:ea typeface="Lato" panose="020F0502020204030203" pitchFamily="34" charset="0"/>
                <a:cs typeface="Lato" panose="020F0502020204030203" pitchFamily="34" charset="0"/>
              </a:rPr>
              <a:t>Desventajas </a:t>
            </a:r>
          </a:p>
          <a:p>
            <a:pPr marL="285750" indent="-285750">
              <a:buFontTx/>
              <a:buChar char="-"/>
            </a:pPr>
            <a:r>
              <a:rPr lang="es-ES" sz="1400" dirty="0">
                <a:latin typeface="Lato" panose="020F0502020204030203" pitchFamily="34" charset="0"/>
                <a:ea typeface="Lato" panose="020F0502020204030203" pitchFamily="34" charset="0"/>
                <a:cs typeface="Lato" panose="020F0502020204030203" pitchFamily="34" charset="0"/>
              </a:rPr>
              <a:t>Tiempo necesario y el mayor riesgo de que el entrevistador </a:t>
            </a:r>
          </a:p>
          <a:p>
            <a:pPr marL="285750" indent="-285750">
              <a:buFontTx/>
              <a:buChar char="-"/>
            </a:pPr>
            <a:r>
              <a:rPr lang="es-ES" sz="1400" dirty="0">
                <a:latin typeface="Lato" panose="020F0502020204030203" pitchFamily="34" charset="0"/>
                <a:ea typeface="Lato" panose="020F0502020204030203" pitchFamily="34" charset="0"/>
                <a:cs typeface="Lato" panose="020F0502020204030203" pitchFamily="34" charset="0"/>
              </a:rPr>
              <a:t>Influir en los resultados e introducir un sesgo. </a:t>
            </a:r>
          </a:p>
          <a:p>
            <a:endParaRPr lang="es-ES" sz="1400" dirty="0">
              <a:latin typeface="Lato" panose="020F0502020204030203" pitchFamily="34" charset="0"/>
              <a:ea typeface="Lato" panose="020F0502020204030203" pitchFamily="34" charset="0"/>
              <a:cs typeface="Lato" panose="020F0502020204030203" pitchFamily="34" charset="0"/>
            </a:endParaRPr>
          </a:p>
        </p:txBody>
      </p:sp>
      <p:cxnSp>
        <p:nvCxnSpPr>
          <p:cNvPr id="6" name="Straight Connector 12">
            <a:extLst>
              <a:ext uri="{FF2B5EF4-FFF2-40B4-BE49-F238E27FC236}">
                <a16:creationId xmlns:a16="http://schemas.microsoft.com/office/drawing/2014/main" id="{175B5D09-191A-46FA-8A0A-F00AEC7DABFD}"/>
              </a:ext>
            </a:extLst>
          </p:cNvPr>
          <p:cNvCxnSpPr>
            <a:cxnSpLocks/>
          </p:cNvCxnSpPr>
          <p:nvPr/>
        </p:nvCxnSpPr>
        <p:spPr>
          <a:xfrm>
            <a:off x="57150" y="1447221"/>
            <a:ext cx="12134850" cy="0"/>
          </a:xfrm>
          <a:prstGeom prst="line">
            <a:avLst/>
          </a:prstGeom>
          <a:ln w="25400">
            <a:solidFill>
              <a:srgbClr val="52AE32"/>
            </a:solidFill>
          </a:ln>
          <a:effectLst/>
        </p:spPr>
        <p:style>
          <a:lnRef idx="2">
            <a:schemeClr val="accent1"/>
          </a:lnRef>
          <a:fillRef idx="0">
            <a:schemeClr val="accent1"/>
          </a:fillRef>
          <a:effectRef idx="1">
            <a:schemeClr val="accent1"/>
          </a:effectRef>
          <a:fontRef idx="minor">
            <a:schemeClr val="tx1"/>
          </a:fontRef>
        </p:style>
      </p:cxnSp>
      <p:sp>
        <p:nvSpPr>
          <p:cNvPr id="11" name="CuadroTexto 10">
            <a:extLst>
              <a:ext uri="{FF2B5EF4-FFF2-40B4-BE49-F238E27FC236}">
                <a16:creationId xmlns:a16="http://schemas.microsoft.com/office/drawing/2014/main" id="{236D29C5-B743-4530-9E5F-5D497E546852}"/>
              </a:ext>
            </a:extLst>
          </p:cNvPr>
          <p:cNvSpPr txBox="1"/>
          <p:nvPr/>
        </p:nvSpPr>
        <p:spPr>
          <a:xfrm>
            <a:off x="202451" y="862446"/>
            <a:ext cx="10807431" cy="584775"/>
          </a:xfrm>
          <a:prstGeom prst="rect">
            <a:avLst/>
          </a:prstGeom>
          <a:noFill/>
        </p:spPr>
        <p:txBody>
          <a:bodyPr wrap="square" rtlCol="0">
            <a:spAutoFit/>
          </a:bodyPr>
          <a:lstStyle/>
          <a:p>
            <a:r>
              <a:rPr lang="es-ES" sz="3200" dirty="0">
                <a:solidFill>
                  <a:srgbClr val="53AD32"/>
                </a:solidFill>
                <a:latin typeface="Futura LT Pro Book" panose="020B0802020204020204" pitchFamily="34" charset="0"/>
              </a:rPr>
              <a:t>CÓMO HACER UNA ENCUESTA</a:t>
            </a:r>
            <a:endParaRPr lang="es-PE" sz="3200" dirty="0">
              <a:solidFill>
                <a:srgbClr val="53AD32"/>
              </a:solidFill>
              <a:latin typeface="Futura LT Pro Book" panose="020B0802020204020204" pitchFamily="34" charset="0"/>
            </a:endParaRPr>
          </a:p>
        </p:txBody>
      </p:sp>
    </p:spTree>
    <p:extLst>
      <p:ext uri="{BB962C8B-B14F-4D97-AF65-F5344CB8AC3E}">
        <p14:creationId xmlns:p14="http://schemas.microsoft.com/office/powerpoint/2010/main" val="9140974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1136016" y="1983284"/>
            <a:ext cx="6717792" cy="523220"/>
          </a:xfrm>
          <a:prstGeom prst="rect">
            <a:avLst/>
          </a:prstGeom>
        </p:spPr>
        <p:txBody>
          <a:bodyPr wrap="square">
            <a:spAutoFit/>
          </a:bodyPr>
          <a:lstStyle/>
          <a:p>
            <a:r>
              <a:rPr lang="es-ES" sz="2800" b="1" dirty="0">
                <a:solidFill>
                  <a:srgbClr val="53AD32"/>
                </a:solidFill>
                <a:latin typeface="Lato" panose="020F0502020204030203" pitchFamily="34" charset="0"/>
                <a:ea typeface="Lato" panose="020F0502020204030203" pitchFamily="34" charset="0"/>
                <a:cs typeface="Lato" panose="020F0502020204030203" pitchFamily="34" charset="0"/>
              </a:rPr>
              <a:t>Tipos de encuestas</a:t>
            </a:r>
          </a:p>
        </p:txBody>
      </p:sp>
      <p:sp>
        <p:nvSpPr>
          <p:cNvPr id="10" name="Rectángulo 9"/>
          <p:cNvSpPr/>
          <p:nvPr/>
        </p:nvSpPr>
        <p:spPr>
          <a:xfrm>
            <a:off x="1278504" y="2556692"/>
            <a:ext cx="8685628" cy="3323987"/>
          </a:xfrm>
          <a:prstGeom prst="rect">
            <a:avLst/>
          </a:prstGeom>
        </p:spPr>
        <p:txBody>
          <a:bodyPr wrap="square">
            <a:spAutoFit/>
          </a:bodyPr>
          <a:lstStyle/>
          <a:p>
            <a:r>
              <a:rPr lang="es-ES" sz="1400" b="1" dirty="0">
                <a:latin typeface="Lato" panose="020F0502020204030203" pitchFamily="34" charset="0"/>
                <a:ea typeface="Lato" panose="020F0502020204030203" pitchFamily="34" charset="0"/>
                <a:cs typeface="Lato" panose="020F0502020204030203" pitchFamily="34" charset="0"/>
              </a:rPr>
              <a:t>Tipos de encuesta según el medio</a:t>
            </a:r>
          </a:p>
          <a:p>
            <a:endParaRPr lang="es-ES" sz="1400" dirty="0">
              <a:latin typeface="Lato" panose="020F0502020204030203" pitchFamily="34" charset="0"/>
              <a:ea typeface="Lato" panose="020F0502020204030203" pitchFamily="34" charset="0"/>
              <a:cs typeface="Lato" panose="020F0502020204030203" pitchFamily="34" charset="0"/>
            </a:endParaRPr>
          </a:p>
          <a:p>
            <a:r>
              <a:rPr lang="es-ES" sz="1400" b="1" dirty="0">
                <a:latin typeface="Lato" panose="020F0502020204030203" pitchFamily="34" charset="0"/>
                <a:ea typeface="Lato" panose="020F0502020204030203" pitchFamily="34" charset="0"/>
                <a:cs typeface="Lato" panose="020F0502020204030203" pitchFamily="34" charset="0"/>
              </a:rPr>
              <a:t>Telefónica: </a:t>
            </a:r>
          </a:p>
          <a:p>
            <a:endParaRPr lang="es-ES" sz="1400" b="1" dirty="0">
              <a:latin typeface="Lato" panose="020F0502020204030203" pitchFamily="34" charset="0"/>
              <a:ea typeface="Lato" panose="020F0502020204030203" pitchFamily="34" charset="0"/>
              <a:cs typeface="Lato" panose="020F0502020204030203" pitchFamily="34" charset="0"/>
            </a:endParaRPr>
          </a:p>
          <a:p>
            <a:r>
              <a:rPr lang="es-ES" sz="1400" b="1" dirty="0">
                <a:latin typeface="Lato" panose="020F0502020204030203" pitchFamily="34" charset="0"/>
                <a:ea typeface="Lato" panose="020F0502020204030203" pitchFamily="34" charset="0"/>
                <a:cs typeface="Lato" panose="020F0502020204030203" pitchFamily="34" charset="0"/>
              </a:rPr>
              <a:t>Ventaja: </a:t>
            </a:r>
          </a:p>
          <a:p>
            <a:endParaRPr lang="es-ES" sz="1400" b="1" dirty="0">
              <a:latin typeface="Lato" panose="020F0502020204030203" pitchFamily="34" charset="0"/>
              <a:ea typeface="Lato" panose="020F0502020204030203" pitchFamily="34" charset="0"/>
              <a:cs typeface="Lato" panose="020F0502020204030203" pitchFamily="34" charset="0"/>
            </a:endParaRPr>
          </a:p>
          <a:p>
            <a:pPr marL="285750" indent="-285750">
              <a:buFontTx/>
              <a:buChar char="-"/>
            </a:pPr>
            <a:r>
              <a:rPr lang="es-ES" sz="1400" dirty="0">
                <a:latin typeface="Lato" panose="020F0502020204030203" pitchFamily="34" charset="0"/>
                <a:ea typeface="Lato" panose="020F0502020204030203" pitchFamily="34" charset="0"/>
                <a:cs typeface="Lato" panose="020F0502020204030203" pitchFamily="34" charset="0"/>
              </a:rPr>
              <a:t>Permite llegar rápidamente a una muestra grande y que resulta </a:t>
            </a:r>
          </a:p>
          <a:p>
            <a:pPr marL="285750" indent="-285750">
              <a:buFontTx/>
              <a:buChar char="-"/>
            </a:pPr>
            <a:r>
              <a:rPr lang="es-ES" sz="1400" dirty="0">
                <a:latin typeface="Lato" panose="020F0502020204030203" pitchFamily="34" charset="0"/>
                <a:ea typeface="Lato" panose="020F0502020204030203" pitchFamily="34" charset="0"/>
                <a:cs typeface="Lato" panose="020F0502020204030203" pitchFamily="34" charset="0"/>
              </a:rPr>
              <a:t>Más económica que hacer encuestas presencialmente. </a:t>
            </a:r>
          </a:p>
          <a:p>
            <a:pPr marL="285750" indent="-285750">
              <a:buFontTx/>
              <a:buChar char="-"/>
            </a:pPr>
            <a:endParaRPr lang="es-ES" sz="1400" dirty="0">
              <a:latin typeface="Lato" panose="020F0502020204030203" pitchFamily="34" charset="0"/>
              <a:ea typeface="Lato" panose="020F0502020204030203" pitchFamily="34" charset="0"/>
              <a:cs typeface="Lato" panose="020F0502020204030203" pitchFamily="34" charset="0"/>
            </a:endParaRPr>
          </a:p>
          <a:p>
            <a:r>
              <a:rPr lang="es-ES" sz="1400" b="1" dirty="0">
                <a:latin typeface="Lato" panose="020F0502020204030203" pitchFamily="34" charset="0"/>
                <a:ea typeface="Lato" panose="020F0502020204030203" pitchFamily="34" charset="0"/>
                <a:cs typeface="Lato" panose="020F0502020204030203" pitchFamily="34" charset="0"/>
              </a:rPr>
              <a:t>Desventajas:</a:t>
            </a:r>
          </a:p>
          <a:p>
            <a:pPr marL="285750" indent="-285750">
              <a:buFontTx/>
              <a:buChar char="-"/>
            </a:pPr>
            <a:r>
              <a:rPr lang="es-ES" sz="1400" dirty="0">
                <a:latin typeface="Lato" panose="020F0502020204030203" pitchFamily="34" charset="0"/>
                <a:ea typeface="Lato" panose="020F0502020204030203" pitchFamily="34" charset="0"/>
                <a:cs typeface="Lato" panose="020F0502020204030203" pitchFamily="34" charset="0"/>
              </a:rPr>
              <a:t>Sirven sólo para cuestionarios cortos.</a:t>
            </a:r>
          </a:p>
          <a:p>
            <a:pPr marL="285750" indent="-285750">
              <a:buFontTx/>
              <a:buChar char="-"/>
            </a:pPr>
            <a:r>
              <a:rPr lang="es-ES" sz="1400" dirty="0">
                <a:latin typeface="Lato" panose="020F0502020204030203" pitchFamily="34" charset="0"/>
                <a:ea typeface="Lato" panose="020F0502020204030203" pitchFamily="34" charset="0"/>
                <a:cs typeface="Lato" panose="020F0502020204030203" pitchFamily="34" charset="0"/>
              </a:rPr>
              <a:t>Las encuestas a través de un </a:t>
            </a:r>
            <a:r>
              <a:rPr lang="es-ES" sz="1400" dirty="0" err="1">
                <a:latin typeface="Lato" panose="020F0502020204030203" pitchFamily="34" charset="0"/>
                <a:ea typeface="Lato" panose="020F0502020204030203" pitchFamily="34" charset="0"/>
                <a:cs typeface="Lato" panose="020F0502020204030203" pitchFamily="34" charset="0"/>
              </a:rPr>
              <a:t>call</a:t>
            </a:r>
            <a:r>
              <a:rPr lang="es-ES" sz="1400" dirty="0">
                <a:latin typeface="Lato" panose="020F0502020204030203" pitchFamily="34" charset="0"/>
                <a:ea typeface="Lato" panose="020F0502020204030203" pitchFamily="34" charset="0"/>
                <a:cs typeface="Lato" panose="020F0502020204030203" pitchFamily="34" charset="0"/>
              </a:rPr>
              <a:t> center o de un CATI se suelen salir del presupuesto de un pequeño negocio.</a:t>
            </a:r>
            <a:endParaRPr lang="es-ES" sz="1400" b="1" dirty="0">
              <a:latin typeface="Lato" panose="020F0502020204030203" pitchFamily="34" charset="0"/>
              <a:ea typeface="Lato" panose="020F0502020204030203" pitchFamily="34" charset="0"/>
              <a:cs typeface="Lato" panose="020F0502020204030203" pitchFamily="34" charset="0"/>
            </a:endParaRPr>
          </a:p>
          <a:p>
            <a:endParaRPr lang="es-ES" sz="1400" b="1" dirty="0">
              <a:latin typeface="Lato" panose="020F0502020204030203" pitchFamily="34" charset="0"/>
              <a:ea typeface="Lato" panose="020F0502020204030203" pitchFamily="34" charset="0"/>
              <a:cs typeface="Lato" panose="020F0502020204030203" pitchFamily="34" charset="0"/>
            </a:endParaRPr>
          </a:p>
          <a:p>
            <a:endParaRPr lang="es-ES" sz="1400" dirty="0">
              <a:latin typeface="Lato" panose="020F0502020204030203" pitchFamily="34" charset="0"/>
              <a:ea typeface="Lato" panose="020F0502020204030203" pitchFamily="34" charset="0"/>
              <a:cs typeface="Lato" panose="020F0502020204030203" pitchFamily="34" charset="0"/>
            </a:endParaRPr>
          </a:p>
        </p:txBody>
      </p:sp>
      <p:cxnSp>
        <p:nvCxnSpPr>
          <p:cNvPr id="6" name="Straight Connector 12">
            <a:extLst>
              <a:ext uri="{FF2B5EF4-FFF2-40B4-BE49-F238E27FC236}">
                <a16:creationId xmlns:a16="http://schemas.microsoft.com/office/drawing/2014/main" id="{D49D9AF1-3283-4219-8B90-E5FFBC815E63}"/>
              </a:ext>
            </a:extLst>
          </p:cNvPr>
          <p:cNvCxnSpPr>
            <a:cxnSpLocks/>
          </p:cNvCxnSpPr>
          <p:nvPr/>
        </p:nvCxnSpPr>
        <p:spPr>
          <a:xfrm>
            <a:off x="57150" y="1447221"/>
            <a:ext cx="12134850" cy="0"/>
          </a:xfrm>
          <a:prstGeom prst="line">
            <a:avLst/>
          </a:prstGeom>
          <a:ln w="25400">
            <a:solidFill>
              <a:srgbClr val="006CB5"/>
            </a:solidFill>
          </a:ln>
          <a:effectLst/>
        </p:spPr>
        <p:style>
          <a:lnRef idx="2">
            <a:schemeClr val="accent1"/>
          </a:lnRef>
          <a:fillRef idx="0">
            <a:schemeClr val="accent1"/>
          </a:fillRef>
          <a:effectRef idx="1">
            <a:schemeClr val="accent1"/>
          </a:effectRef>
          <a:fontRef idx="minor">
            <a:schemeClr val="tx1"/>
          </a:fontRef>
        </p:style>
      </p:cxnSp>
      <p:sp>
        <p:nvSpPr>
          <p:cNvPr id="11" name="CuadroTexto 10">
            <a:extLst>
              <a:ext uri="{FF2B5EF4-FFF2-40B4-BE49-F238E27FC236}">
                <a16:creationId xmlns:a16="http://schemas.microsoft.com/office/drawing/2014/main" id="{9A0FB0F2-4C83-485E-A9E8-B8FCD37B8DE2}"/>
              </a:ext>
            </a:extLst>
          </p:cNvPr>
          <p:cNvSpPr txBox="1"/>
          <p:nvPr/>
        </p:nvSpPr>
        <p:spPr>
          <a:xfrm>
            <a:off x="241569" y="789127"/>
            <a:ext cx="10807431" cy="584775"/>
          </a:xfrm>
          <a:prstGeom prst="rect">
            <a:avLst/>
          </a:prstGeom>
          <a:noFill/>
        </p:spPr>
        <p:txBody>
          <a:bodyPr wrap="square" rtlCol="0">
            <a:spAutoFit/>
          </a:bodyPr>
          <a:lstStyle/>
          <a:p>
            <a:r>
              <a:rPr lang="es-ES" sz="3200" dirty="0">
                <a:solidFill>
                  <a:srgbClr val="006CB5"/>
                </a:solidFill>
                <a:latin typeface="Futura LT Pro Book" panose="020B0802020204020204" pitchFamily="34" charset="0"/>
              </a:rPr>
              <a:t>CÓMO HACER UNA ENCUESTA</a:t>
            </a:r>
            <a:endParaRPr lang="es-PE" sz="3200" dirty="0">
              <a:solidFill>
                <a:srgbClr val="006CB5"/>
              </a:solidFill>
              <a:latin typeface="Futura LT Pro Book" panose="020B0802020204020204" pitchFamily="34" charset="0"/>
            </a:endParaRPr>
          </a:p>
        </p:txBody>
      </p:sp>
    </p:spTree>
    <p:extLst>
      <p:ext uri="{BB962C8B-B14F-4D97-AF65-F5344CB8AC3E}">
        <p14:creationId xmlns:p14="http://schemas.microsoft.com/office/powerpoint/2010/main" val="35772806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Conector recto 7"/>
          <p:cNvCxnSpPr/>
          <p:nvPr/>
        </p:nvCxnSpPr>
        <p:spPr>
          <a:xfrm flipV="1">
            <a:off x="1810512" y="2826722"/>
            <a:ext cx="8062440" cy="27432"/>
          </a:xfrm>
          <a:prstGeom prst="line">
            <a:avLst/>
          </a:prstGeom>
          <a:ln w="76200">
            <a:solidFill>
              <a:srgbClr val="53AD32"/>
            </a:solidFill>
          </a:ln>
        </p:spPr>
        <p:style>
          <a:lnRef idx="3">
            <a:schemeClr val="accent1"/>
          </a:lnRef>
          <a:fillRef idx="0">
            <a:schemeClr val="accent1"/>
          </a:fillRef>
          <a:effectRef idx="2">
            <a:schemeClr val="accent1"/>
          </a:effectRef>
          <a:fontRef idx="minor">
            <a:schemeClr val="tx1"/>
          </a:fontRef>
        </p:style>
      </p:cxnSp>
      <p:cxnSp>
        <p:nvCxnSpPr>
          <p:cNvPr id="10" name="Conector recto 9"/>
          <p:cNvCxnSpPr/>
          <p:nvPr/>
        </p:nvCxnSpPr>
        <p:spPr>
          <a:xfrm flipV="1">
            <a:off x="1810512" y="3711714"/>
            <a:ext cx="8062440" cy="27432"/>
          </a:xfrm>
          <a:prstGeom prst="line">
            <a:avLst/>
          </a:prstGeom>
          <a:ln w="76200">
            <a:solidFill>
              <a:srgbClr val="53AD32"/>
            </a:solidFill>
          </a:ln>
        </p:spPr>
        <p:style>
          <a:lnRef idx="3">
            <a:schemeClr val="accent1"/>
          </a:lnRef>
          <a:fillRef idx="0">
            <a:schemeClr val="accent1"/>
          </a:fillRef>
          <a:effectRef idx="2">
            <a:schemeClr val="accent1"/>
          </a:effectRef>
          <a:fontRef idx="minor">
            <a:schemeClr val="tx1"/>
          </a:fontRef>
        </p:style>
      </p:cxnSp>
      <p:sp>
        <p:nvSpPr>
          <p:cNvPr id="11" name="CuadroTexto 10"/>
          <p:cNvSpPr txBox="1"/>
          <p:nvPr/>
        </p:nvSpPr>
        <p:spPr>
          <a:xfrm>
            <a:off x="2027400" y="3021324"/>
            <a:ext cx="7781544" cy="523220"/>
          </a:xfrm>
          <a:prstGeom prst="rect">
            <a:avLst/>
          </a:prstGeom>
          <a:noFill/>
        </p:spPr>
        <p:txBody>
          <a:bodyPr wrap="square" rtlCol="0">
            <a:spAutoFit/>
          </a:bodyPr>
          <a:lstStyle/>
          <a:p>
            <a:pPr algn="ctr"/>
            <a:r>
              <a:rPr lang="es-ES" sz="2800" b="1" dirty="0">
                <a:latin typeface="Lato" panose="020F0502020204030203" pitchFamily="34" charset="0"/>
                <a:ea typeface="Lato" panose="020F0502020204030203" pitchFamily="34" charset="0"/>
                <a:cs typeface="Lato" panose="020F0502020204030203" pitchFamily="34" charset="0"/>
              </a:rPr>
              <a:t>La entrevista</a:t>
            </a:r>
          </a:p>
        </p:txBody>
      </p:sp>
    </p:spTree>
    <p:extLst>
      <p:ext uri="{BB962C8B-B14F-4D97-AF65-F5344CB8AC3E}">
        <p14:creationId xmlns:p14="http://schemas.microsoft.com/office/powerpoint/2010/main" val="38936410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922630" y="2718696"/>
            <a:ext cx="6717792" cy="523220"/>
          </a:xfrm>
          <a:prstGeom prst="rect">
            <a:avLst/>
          </a:prstGeom>
        </p:spPr>
        <p:txBody>
          <a:bodyPr wrap="square">
            <a:spAutoFit/>
          </a:bodyPr>
          <a:lstStyle/>
          <a:p>
            <a:r>
              <a:rPr lang="es-ES" sz="2800" b="1" dirty="0">
                <a:solidFill>
                  <a:srgbClr val="53AD32"/>
                </a:solidFill>
                <a:latin typeface="Lato" panose="020F0502020204030203" pitchFamily="34" charset="0"/>
                <a:ea typeface="Lato" panose="020F0502020204030203" pitchFamily="34" charset="0"/>
                <a:cs typeface="Lato" panose="020F0502020204030203" pitchFamily="34" charset="0"/>
              </a:rPr>
              <a:t>Ventajas</a:t>
            </a:r>
          </a:p>
        </p:txBody>
      </p:sp>
      <p:sp>
        <p:nvSpPr>
          <p:cNvPr id="10" name="Rectángulo 9"/>
          <p:cNvSpPr/>
          <p:nvPr/>
        </p:nvSpPr>
        <p:spPr>
          <a:xfrm>
            <a:off x="922630" y="3479800"/>
            <a:ext cx="9706996" cy="2462213"/>
          </a:xfrm>
          <a:prstGeom prst="rect">
            <a:avLst/>
          </a:prstGeom>
        </p:spPr>
        <p:txBody>
          <a:bodyPr wrap="square">
            <a:spAutoFit/>
          </a:bodyPr>
          <a:lstStyle/>
          <a:p>
            <a:r>
              <a:rPr lang="es-ES" sz="1400" dirty="0">
                <a:latin typeface="Lato" panose="020F0502020204030203" pitchFamily="34" charset="0"/>
                <a:ea typeface="Lato" panose="020F0502020204030203" pitchFamily="34" charset="0"/>
                <a:cs typeface="Lato" panose="020F0502020204030203" pitchFamily="34" charset="0"/>
              </a:rPr>
              <a:t>-Amplia capacidad de obtención de información </a:t>
            </a:r>
          </a:p>
          <a:p>
            <a:r>
              <a:rPr lang="es-ES" sz="1400" dirty="0">
                <a:latin typeface="Lato" panose="020F0502020204030203" pitchFamily="34" charset="0"/>
                <a:ea typeface="Lato" panose="020F0502020204030203" pitchFamily="34" charset="0"/>
                <a:cs typeface="Lato" panose="020F0502020204030203" pitchFamily="34" charset="0"/>
              </a:rPr>
              <a:t>-Contacto más profundo con el entrevistado</a:t>
            </a:r>
            <a:br>
              <a:rPr lang="es-ES" sz="1400" dirty="0">
                <a:latin typeface="Lato" panose="020F0502020204030203" pitchFamily="34" charset="0"/>
                <a:ea typeface="Lato" panose="020F0502020204030203" pitchFamily="34" charset="0"/>
                <a:cs typeface="Lato" panose="020F0502020204030203" pitchFamily="34" charset="0"/>
              </a:rPr>
            </a:br>
            <a:r>
              <a:rPr lang="es-ES" sz="1400" dirty="0">
                <a:latin typeface="Lato" panose="020F0502020204030203" pitchFamily="34" charset="0"/>
                <a:ea typeface="Lato" panose="020F0502020204030203" pitchFamily="34" charset="0"/>
                <a:cs typeface="Lato" panose="020F0502020204030203" pitchFamily="34" charset="0"/>
              </a:rPr>
              <a:t>- Creación de datos inesperados o novedosos</a:t>
            </a:r>
          </a:p>
          <a:p>
            <a:endParaRPr lang="es-ES" sz="2800" b="1" dirty="0">
              <a:solidFill>
                <a:srgbClr val="53AD32"/>
              </a:solidFill>
              <a:latin typeface="Lato" panose="020F0502020204030203" pitchFamily="34" charset="0"/>
              <a:ea typeface="Lato" panose="020F0502020204030203" pitchFamily="34" charset="0"/>
              <a:cs typeface="Lato" panose="020F0502020204030203" pitchFamily="34" charset="0"/>
            </a:endParaRPr>
          </a:p>
          <a:p>
            <a:r>
              <a:rPr lang="es-ES" sz="2800" b="1" dirty="0">
                <a:solidFill>
                  <a:srgbClr val="53AD32"/>
                </a:solidFill>
                <a:latin typeface="Lato" panose="020F0502020204030203" pitchFamily="34" charset="0"/>
                <a:ea typeface="Lato" panose="020F0502020204030203" pitchFamily="34" charset="0"/>
                <a:cs typeface="Lato" panose="020F0502020204030203" pitchFamily="34" charset="0"/>
              </a:rPr>
              <a:t>Inconvenientes</a:t>
            </a:r>
          </a:p>
          <a:p>
            <a:endParaRPr lang="es-ES" sz="1400" dirty="0">
              <a:latin typeface="Lato" panose="020F0502020204030203" pitchFamily="34" charset="0"/>
              <a:ea typeface="Lato" panose="020F0502020204030203" pitchFamily="34" charset="0"/>
              <a:cs typeface="Lato" panose="020F0502020204030203" pitchFamily="34" charset="0"/>
            </a:endParaRPr>
          </a:p>
          <a:p>
            <a:pPr marL="285750" indent="-285750">
              <a:buFontTx/>
              <a:buChar char="-"/>
            </a:pPr>
            <a:r>
              <a:rPr lang="es-ES" sz="1400" dirty="0">
                <a:latin typeface="Lato" panose="020F0502020204030203" pitchFamily="34" charset="0"/>
                <a:ea typeface="Lato" panose="020F0502020204030203" pitchFamily="34" charset="0"/>
                <a:cs typeface="Lato" panose="020F0502020204030203" pitchFamily="34" charset="0"/>
              </a:rPr>
              <a:t>Posible cansancio o aburrimiento del entrevistado</a:t>
            </a:r>
          </a:p>
          <a:p>
            <a:pPr marL="285750" indent="-285750">
              <a:buFontTx/>
              <a:buChar char="-"/>
            </a:pPr>
            <a:r>
              <a:rPr lang="es-ES" sz="1400" dirty="0">
                <a:latin typeface="Lato" panose="020F0502020204030203" pitchFamily="34" charset="0"/>
                <a:ea typeface="Lato" panose="020F0502020204030203" pitchFamily="34" charset="0"/>
                <a:cs typeface="Lato" panose="020F0502020204030203" pitchFamily="34" charset="0"/>
              </a:rPr>
              <a:t>Suelen durar más tiempo que las encuestas</a:t>
            </a:r>
          </a:p>
          <a:p>
            <a:pPr marL="285750" indent="-285750">
              <a:buFontTx/>
              <a:buChar char="-"/>
            </a:pPr>
            <a:r>
              <a:rPr lang="es-ES" sz="1400" dirty="0">
                <a:latin typeface="Lato" panose="020F0502020204030203" pitchFamily="34" charset="0"/>
                <a:ea typeface="Lato" panose="020F0502020204030203" pitchFamily="34" charset="0"/>
                <a:cs typeface="Lato" panose="020F0502020204030203" pitchFamily="34" charset="0"/>
              </a:rPr>
              <a:t>Mayor posibilidad de obtener respuestas falsas</a:t>
            </a:r>
          </a:p>
        </p:txBody>
      </p:sp>
      <p:cxnSp>
        <p:nvCxnSpPr>
          <p:cNvPr id="6" name="Straight Connector 12">
            <a:extLst>
              <a:ext uri="{FF2B5EF4-FFF2-40B4-BE49-F238E27FC236}">
                <a16:creationId xmlns:a16="http://schemas.microsoft.com/office/drawing/2014/main" id="{B70CC6B4-AB00-49B9-8A4D-AA8322B674EA}"/>
              </a:ext>
            </a:extLst>
          </p:cNvPr>
          <p:cNvCxnSpPr>
            <a:cxnSpLocks/>
          </p:cNvCxnSpPr>
          <p:nvPr/>
        </p:nvCxnSpPr>
        <p:spPr>
          <a:xfrm>
            <a:off x="57150" y="1447221"/>
            <a:ext cx="12134850" cy="0"/>
          </a:xfrm>
          <a:prstGeom prst="line">
            <a:avLst/>
          </a:prstGeom>
          <a:ln w="25400">
            <a:solidFill>
              <a:srgbClr val="006CB5"/>
            </a:solidFill>
          </a:ln>
          <a:effectLst/>
        </p:spPr>
        <p:style>
          <a:lnRef idx="2">
            <a:schemeClr val="accent1"/>
          </a:lnRef>
          <a:fillRef idx="0">
            <a:schemeClr val="accent1"/>
          </a:fillRef>
          <a:effectRef idx="1">
            <a:schemeClr val="accent1"/>
          </a:effectRef>
          <a:fontRef idx="minor">
            <a:schemeClr val="tx1"/>
          </a:fontRef>
        </p:style>
      </p:cxnSp>
      <p:sp>
        <p:nvSpPr>
          <p:cNvPr id="9" name="CuadroTexto 8">
            <a:extLst>
              <a:ext uri="{FF2B5EF4-FFF2-40B4-BE49-F238E27FC236}">
                <a16:creationId xmlns:a16="http://schemas.microsoft.com/office/drawing/2014/main" id="{B5F4CB21-3929-48CB-ACE2-192C69AC71AB}"/>
              </a:ext>
            </a:extLst>
          </p:cNvPr>
          <p:cNvSpPr txBox="1"/>
          <p:nvPr/>
        </p:nvSpPr>
        <p:spPr>
          <a:xfrm>
            <a:off x="241569" y="789127"/>
            <a:ext cx="10807431" cy="584775"/>
          </a:xfrm>
          <a:prstGeom prst="rect">
            <a:avLst/>
          </a:prstGeom>
          <a:noFill/>
        </p:spPr>
        <p:txBody>
          <a:bodyPr wrap="square" rtlCol="0">
            <a:spAutoFit/>
          </a:bodyPr>
          <a:lstStyle/>
          <a:p>
            <a:r>
              <a:rPr lang="es-ES" sz="3200" dirty="0">
                <a:solidFill>
                  <a:srgbClr val="006CB5"/>
                </a:solidFill>
                <a:latin typeface="Futura LT Pro Book" panose="020B0802020204020204" pitchFamily="34" charset="0"/>
              </a:rPr>
              <a:t>CÓMO HACER UNA ENCUESTA</a:t>
            </a:r>
            <a:endParaRPr lang="es-PE" sz="3200" dirty="0">
              <a:solidFill>
                <a:srgbClr val="006CB5"/>
              </a:solidFill>
              <a:latin typeface="Futura LT Pro Book" panose="020B0802020204020204" pitchFamily="34" charset="0"/>
            </a:endParaRPr>
          </a:p>
        </p:txBody>
      </p:sp>
    </p:spTree>
    <p:extLst>
      <p:ext uri="{BB962C8B-B14F-4D97-AF65-F5344CB8AC3E}">
        <p14:creationId xmlns:p14="http://schemas.microsoft.com/office/powerpoint/2010/main" val="28970132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979397" y="2905780"/>
            <a:ext cx="6717792" cy="523220"/>
          </a:xfrm>
          <a:prstGeom prst="rect">
            <a:avLst/>
          </a:prstGeom>
        </p:spPr>
        <p:txBody>
          <a:bodyPr wrap="square">
            <a:spAutoFit/>
          </a:bodyPr>
          <a:lstStyle/>
          <a:p>
            <a:r>
              <a:rPr lang="es-ES" sz="2800" b="1" dirty="0">
                <a:solidFill>
                  <a:srgbClr val="006CB5"/>
                </a:solidFill>
                <a:latin typeface="Lato" panose="020F0502020204030203" pitchFamily="34" charset="0"/>
                <a:ea typeface="Lato" panose="020F0502020204030203" pitchFamily="34" charset="0"/>
                <a:cs typeface="Lato" panose="020F0502020204030203" pitchFamily="34" charset="0"/>
              </a:rPr>
              <a:t>Orden y estructura  del cuestionario</a:t>
            </a:r>
          </a:p>
        </p:txBody>
      </p:sp>
      <p:sp>
        <p:nvSpPr>
          <p:cNvPr id="10" name="Rectángulo 9"/>
          <p:cNvSpPr/>
          <p:nvPr/>
        </p:nvSpPr>
        <p:spPr>
          <a:xfrm>
            <a:off x="979397" y="3429000"/>
            <a:ext cx="6118407" cy="1815882"/>
          </a:xfrm>
          <a:prstGeom prst="rect">
            <a:avLst/>
          </a:prstGeom>
        </p:spPr>
        <p:txBody>
          <a:bodyPr wrap="square">
            <a:spAutoFit/>
          </a:bodyPr>
          <a:lstStyle/>
          <a:p>
            <a:endParaRPr lang="es-ES" sz="1400" dirty="0">
              <a:latin typeface="Lato" panose="020F0502020204030203" pitchFamily="34" charset="0"/>
              <a:ea typeface="Lato" panose="020F0502020204030203" pitchFamily="34" charset="0"/>
              <a:cs typeface="Lato" panose="020F0502020204030203" pitchFamily="34" charset="0"/>
            </a:endParaRPr>
          </a:p>
          <a:p>
            <a:r>
              <a:rPr lang="es-ES" sz="1400" dirty="0">
                <a:latin typeface="Lato" panose="020F0502020204030203" pitchFamily="34" charset="0"/>
                <a:ea typeface="Lato" panose="020F0502020204030203" pitchFamily="34" charset="0"/>
                <a:cs typeface="Lato" panose="020F0502020204030203" pitchFamily="34" charset="0"/>
              </a:rPr>
              <a:t>1.-Saludo e introducción: presentación personal, romper el hielo, confidencialidad de sus datos, </a:t>
            </a:r>
            <a:r>
              <a:rPr lang="es-ES" sz="1400" dirty="0" err="1">
                <a:latin typeface="Lato" panose="020F0502020204030203" pitchFamily="34" charset="0"/>
                <a:ea typeface="Lato" panose="020F0502020204030203" pitchFamily="34" charset="0"/>
                <a:cs typeface="Lato" panose="020F0502020204030203" pitchFamily="34" charset="0"/>
              </a:rPr>
              <a:t>etc</a:t>
            </a:r>
            <a:endParaRPr lang="es-ES" sz="1400" dirty="0">
              <a:latin typeface="Lato" panose="020F0502020204030203" pitchFamily="34" charset="0"/>
              <a:ea typeface="Lato" panose="020F0502020204030203" pitchFamily="34" charset="0"/>
              <a:cs typeface="Lato" panose="020F0502020204030203" pitchFamily="34" charset="0"/>
            </a:endParaRPr>
          </a:p>
          <a:p>
            <a:r>
              <a:rPr lang="es-ES" sz="1400" dirty="0">
                <a:latin typeface="Lato" panose="020F0502020204030203" pitchFamily="34" charset="0"/>
                <a:ea typeface="Lato" panose="020F0502020204030203" pitchFamily="34" charset="0"/>
                <a:cs typeface="Lato" panose="020F0502020204030203" pitchFamily="34" charset="0"/>
              </a:rPr>
              <a:t>2.-Desarrollo: Secuencia de preguntas y respuestas, profundización en las respuestas de interés, Generación de preguntas espontáneas (</a:t>
            </a:r>
            <a:r>
              <a:rPr lang="es-ES" sz="1400" b="1" dirty="0">
                <a:latin typeface="Lato" panose="020F0502020204030203" pitchFamily="34" charset="0"/>
                <a:ea typeface="Lato" panose="020F0502020204030203" pitchFamily="34" charset="0"/>
                <a:cs typeface="Lato" panose="020F0502020204030203" pitchFamily="34" charset="0"/>
              </a:rPr>
              <a:t>nota: Recuerda estar atento al cansancio del entrevistado, si vez que ya se siente incómodo sé más puntual y acaba la entrevista!)</a:t>
            </a:r>
          </a:p>
          <a:p>
            <a:r>
              <a:rPr lang="es-ES" sz="1400" dirty="0">
                <a:latin typeface="Lato" panose="020F0502020204030203" pitchFamily="34" charset="0"/>
                <a:ea typeface="Lato" panose="020F0502020204030203" pitchFamily="34" charset="0"/>
                <a:cs typeface="Lato" panose="020F0502020204030203" pitchFamily="34" charset="0"/>
              </a:rPr>
              <a:t>3.-Finalización: Agradecimientos, invitaciones al negocio, webs, etc.</a:t>
            </a:r>
          </a:p>
        </p:txBody>
      </p:sp>
      <p:pic>
        <p:nvPicPr>
          <p:cNvPr id="2050" name="Picture 2" descr="Resultado de imagen para saludo entre entrevistad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53400" y="2193857"/>
            <a:ext cx="3393953" cy="3657515"/>
          </a:xfrm>
          <a:prstGeom prst="rect">
            <a:avLst/>
          </a:prstGeom>
          <a:noFill/>
          <a:extLst>
            <a:ext uri="{909E8E84-426E-40DD-AFC4-6F175D3DCCD1}">
              <a14:hiddenFill xmlns:a14="http://schemas.microsoft.com/office/drawing/2010/main">
                <a:solidFill>
                  <a:srgbClr val="FFFFFF"/>
                </a:solidFill>
              </a14:hiddenFill>
            </a:ext>
          </a:extLst>
        </p:spPr>
      </p:pic>
      <p:cxnSp>
        <p:nvCxnSpPr>
          <p:cNvPr id="7" name="Straight Connector 12">
            <a:extLst>
              <a:ext uri="{FF2B5EF4-FFF2-40B4-BE49-F238E27FC236}">
                <a16:creationId xmlns:a16="http://schemas.microsoft.com/office/drawing/2014/main" id="{D6DD3D18-BD60-41A6-930B-C10455460491}"/>
              </a:ext>
            </a:extLst>
          </p:cNvPr>
          <p:cNvCxnSpPr>
            <a:cxnSpLocks/>
          </p:cNvCxnSpPr>
          <p:nvPr/>
        </p:nvCxnSpPr>
        <p:spPr>
          <a:xfrm>
            <a:off x="57150" y="1447221"/>
            <a:ext cx="12134850" cy="0"/>
          </a:xfrm>
          <a:prstGeom prst="line">
            <a:avLst/>
          </a:prstGeom>
          <a:ln w="25400">
            <a:solidFill>
              <a:srgbClr val="52AE32"/>
            </a:solidFill>
          </a:ln>
          <a:effectLst/>
        </p:spPr>
        <p:style>
          <a:lnRef idx="2">
            <a:schemeClr val="accent1"/>
          </a:lnRef>
          <a:fillRef idx="0">
            <a:schemeClr val="accent1"/>
          </a:fillRef>
          <a:effectRef idx="1">
            <a:schemeClr val="accent1"/>
          </a:effectRef>
          <a:fontRef idx="minor">
            <a:schemeClr val="tx1"/>
          </a:fontRef>
        </p:style>
      </p:cxnSp>
      <p:sp>
        <p:nvSpPr>
          <p:cNvPr id="9" name="CuadroTexto 8">
            <a:extLst>
              <a:ext uri="{FF2B5EF4-FFF2-40B4-BE49-F238E27FC236}">
                <a16:creationId xmlns:a16="http://schemas.microsoft.com/office/drawing/2014/main" id="{9698196C-D482-4719-9BAE-6AFD1D41620B}"/>
              </a:ext>
            </a:extLst>
          </p:cNvPr>
          <p:cNvSpPr txBox="1"/>
          <p:nvPr/>
        </p:nvSpPr>
        <p:spPr>
          <a:xfrm>
            <a:off x="241569" y="789127"/>
            <a:ext cx="11305784" cy="584775"/>
          </a:xfrm>
          <a:prstGeom prst="rect">
            <a:avLst/>
          </a:prstGeom>
          <a:noFill/>
        </p:spPr>
        <p:txBody>
          <a:bodyPr wrap="square" rtlCol="0">
            <a:spAutoFit/>
          </a:bodyPr>
          <a:lstStyle/>
          <a:p>
            <a:r>
              <a:rPr lang="es-ES" sz="3200" dirty="0">
                <a:solidFill>
                  <a:srgbClr val="53AD32"/>
                </a:solidFill>
                <a:latin typeface="Futura LT Pro Book" panose="020B0802020204020204" pitchFamily="34" charset="0"/>
              </a:rPr>
              <a:t>CARACTERÍSTICAS A TENER EN CUENTA</a:t>
            </a:r>
            <a:endParaRPr lang="es-PE" sz="3200" dirty="0">
              <a:solidFill>
                <a:srgbClr val="53AD32"/>
              </a:solidFill>
              <a:latin typeface="Futura LT Pro Book" panose="020B0802020204020204" pitchFamily="34" charset="0"/>
            </a:endParaRPr>
          </a:p>
        </p:txBody>
      </p:sp>
    </p:spTree>
    <p:extLst>
      <p:ext uri="{BB962C8B-B14F-4D97-AF65-F5344CB8AC3E}">
        <p14:creationId xmlns:p14="http://schemas.microsoft.com/office/powerpoint/2010/main" val="11050775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1007012" y="2250765"/>
            <a:ext cx="6717792" cy="523220"/>
          </a:xfrm>
          <a:prstGeom prst="rect">
            <a:avLst/>
          </a:prstGeom>
        </p:spPr>
        <p:txBody>
          <a:bodyPr wrap="square">
            <a:spAutoFit/>
          </a:bodyPr>
          <a:lstStyle/>
          <a:p>
            <a:r>
              <a:rPr lang="es-ES" sz="2800" b="1" dirty="0">
                <a:solidFill>
                  <a:srgbClr val="53AD32"/>
                </a:solidFill>
                <a:latin typeface="Lato" panose="020F0502020204030203" pitchFamily="34" charset="0"/>
                <a:ea typeface="Lato" panose="020F0502020204030203" pitchFamily="34" charset="0"/>
                <a:cs typeface="Lato" panose="020F0502020204030203" pitchFamily="34" charset="0"/>
              </a:rPr>
              <a:t>Extensión de la entrevista</a:t>
            </a:r>
          </a:p>
        </p:txBody>
      </p:sp>
      <p:sp>
        <p:nvSpPr>
          <p:cNvPr id="10" name="Rectángulo 9"/>
          <p:cNvSpPr/>
          <p:nvPr/>
        </p:nvSpPr>
        <p:spPr>
          <a:xfrm>
            <a:off x="1007012" y="2763028"/>
            <a:ext cx="5088988" cy="2031325"/>
          </a:xfrm>
          <a:prstGeom prst="rect">
            <a:avLst/>
          </a:prstGeom>
        </p:spPr>
        <p:txBody>
          <a:bodyPr wrap="square">
            <a:spAutoFit/>
          </a:bodyPr>
          <a:lstStyle/>
          <a:p>
            <a:endParaRPr lang="es-ES" sz="1400" dirty="0">
              <a:latin typeface="Lato" panose="020F0502020204030203" pitchFamily="34" charset="0"/>
              <a:ea typeface="Lato" panose="020F0502020204030203" pitchFamily="34" charset="0"/>
              <a:cs typeface="Lato" panose="020F0502020204030203" pitchFamily="34" charset="0"/>
            </a:endParaRPr>
          </a:p>
          <a:p>
            <a:r>
              <a:rPr lang="es-ES" sz="1400" dirty="0">
                <a:latin typeface="Lato" panose="020F0502020204030203" pitchFamily="34" charset="0"/>
                <a:ea typeface="Lato" panose="020F0502020204030203" pitchFamily="34" charset="0"/>
                <a:cs typeface="Lato" panose="020F0502020204030203" pitchFamily="34" charset="0"/>
              </a:rPr>
              <a:t>Cuanto más largo sea el cuestionario, más difícil será conseguir que el entrevistado acceda a hacerlo y sobre todo, que mantenga la atención. Por ello, en la mayoría de los casos se recomienda utilizar cuestionarios cortos, centrados en el análisis de un solo tema, con una extensión de unas  diez preguntas, recogiéndose las más importantes al principio.</a:t>
            </a:r>
          </a:p>
          <a:p>
            <a:endParaRPr lang="es-ES" sz="1400" b="1" dirty="0">
              <a:latin typeface="Lato" panose="020F0502020204030203" pitchFamily="34" charset="0"/>
              <a:ea typeface="Lato" panose="020F0502020204030203" pitchFamily="34" charset="0"/>
              <a:cs typeface="Lato" panose="020F0502020204030203" pitchFamily="34" charset="0"/>
            </a:endParaRPr>
          </a:p>
          <a:p>
            <a:endParaRPr lang="es-ES" sz="1400" dirty="0">
              <a:latin typeface="Lato" panose="020F0502020204030203" pitchFamily="34" charset="0"/>
              <a:ea typeface="Lato" panose="020F0502020204030203" pitchFamily="34" charset="0"/>
              <a:cs typeface="Lato" panose="020F0502020204030203" pitchFamily="34" charset="0"/>
            </a:endParaRPr>
          </a:p>
        </p:txBody>
      </p:sp>
      <p:pic>
        <p:nvPicPr>
          <p:cNvPr id="1030" name="Picture 6" descr="Resultado de imagen para aburrid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45812" y="1532749"/>
            <a:ext cx="4876800" cy="4200526"/>
          </a:xfrm>
          <a:prstGeom prst="rect">
            <a:avLst/>
          </a:prstGeom>
          <a:noFill/>
          <a:extLst>
            <a:ext uri="{909E8E84-426E-40DD-AFC4-6F175D3DCCD1}">
              <a14:hiddenFill xmlns:a14="http://schemas.microsoft.com/office/drawing/2010/main">
                <a:solidFill>
                  <a:srgbClr val="FFFFFF"/>
                </a:solidFill>
              </a14:hiddenFill>
            </a:ext>
          </a:extLst>
        </p:spPr>
      </p:pic>
      <p:cxnSp>
        <p:nvCxnSpPr>
          <p:cNvPr id="7" name="Straight Connector 12">
            <a:extLst>
              <a:ext uri="{FF2B5EF4-FFF2-40B4-BE49-F238E27FC236}">
                <a16:creationId xmlns:a16="http://schemas.microsoft.com/office/drawing/2014/main" id="{D5CCF5A1-48D3-434C-9600-1E5AB979F67C}"/>
              </a:ext>
            </a:extLst>
          </p:cNvPr>
          <p:cNvCxnSpPr>
            <a:cxnSpLocks/>
          </p:cNvCxnSpPr>
          <p:nvPr/>
        </p:nvCxnSpPr>
        <p:spPr>
          <a:xfrm>
            <a:off x="57150" y="1447221"/>
            <a:ext cx="12134850" cy="0"/>
          </a:xfrm>
          <a:prstGeom prst="line">
            <a:avLst/>
          </a:prstGeom>
          <a:ln w="25400">
            <a:solidFill>
              <a:srgbClr val="006CB5"/>
            </a:solidFill>
          </a:ln>
          <a:effectLst/>
        </p:spPr>
        <p:style>
          <a:lnRef idx="2">
            <a:schemeClr val="accent1"/>
          </a:lnRef>
          <a:fillRef idx="0">
            <a:schemeClr val="accent1"/>
          </a:fillRef>
          <a:effectRef idx="1">
            <a:schemeClr val="accent1"/>
          </a:effectRef>
          <a:fontRef idx="minor">
            <a:schemeClr val="tx1"/>
          </a:fontRef>
        </p:style>
      </p:cxnSp>
      <p:sp>
        <p:nvSpPr>
          <p:cNvPr id="11" name="CuadroTexto 10">
            <a:extLst>
              <a:ext uri="{FF2B5EF4-FFF2-40B4-BE49-F238E27FC236}">
                <a16:creationId xmlns:a16="http://schemas.microsoft.com/office/drawing/2014/main" id="{1977DFAB-664E-4A4C-BD6F-DB4EF7950889}"/>
              </a:ext>
            </a:extLst>
          </p:cNvPr>
          <p:cNvSpPr txBox="1"/>
          <p:nvPr/>
        </p:nvSpPr>
        <p:spPr>
          <a:xfrm>
            <a:off x="241569" y="789127"/>
            <a:ext cx="11305784" cy="584775"/>
          </a:xfrm>
          <a:prstGeom prst="rect">
            <a:avLst/>
          </a:prstGeom>
          <a:noFill/>
        </p:spPr>
        <p:txBody>
          <a:bodyPr wrap="square" rtlCol="0">
            <a:spAutoFit/>
          </a:bodyPr>
          <a:lstStyle/>
          <a:p>
            <a:r>
              <a:rPr lang="es-ES" sz="3200" dirty="0">
                <a:solidFill>
                  <a:srgbClr val="006CB5"/>
                </a:solidFill>
                <a:latin typeface="Futura LT Pro Book" panose="020B0802020204020204" pitchFamily="34" charset="0"/>
              </a:rPr>
              <a:t>CARACTERÍSTICAS A TENER EN CUENTA</a:t>
            </a:r>
            <a:endParaRPr lang="es-PE" sz="3200" dirty="0">
              <a:solidFill>
                <a:srgbClr val="006CB5"/>
              </a:solidFill>
              <a:latin typeface="Futura LT Pro Book" panose="020B0802020204020204" pitchFamily="34" charset="0"/>
            </a:endParaRPr>
          </a:p>
        </p:txBody>
      </p:sp>
    </p:spTree>
    <p:extLst>
      <p:ext uri="{BB962C8B-B14F-4D97-AF65-F5344CB8AC3E}">
        <p14:creationId xmlns:p14="http://schemas.microsoft.com/office/powerpoint/2010/main" val="4798127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838200" y="2071978"/>
            <a:ext cx="6717792" cy="523220"/>
          </a:xfrm>
          <a:prstGeom prst="rect">
            <a:avLst/>
          </a:prstGeom>
        </p:spPr>
        <p:txBody>
          <a:bodyPr wrap="square">
            <a:spAutoFit/>
          </a:bodyPr>
          <a:lstStyle/>
          <a:p>
            <a:r>
              <a:rPr lang="es-ES" sz="2800" b="1" dirty="0">
                <a:solidFill>
                  <a:srgbClr val="006CB5"/>
                </a:solidFill>
                <a:latin typeface="Lato" panose="020F0502020204030203" pitchFamily="34" charset="0"/>
                <a:ea typeface="Lato" panose="020F0502020204030203" pitchFamily="34" charset="0"/>
                <a:cs typeface="Lato" panose="020F0502020204030203" pitchFamily="34" charset="0"/>
              </a:rPr>
              <a:t>Lenguaje</a:t>
            </a:r>
          </a:p>
        </p:txBody>
      </p:sp>
      <p:sp>
        <p:nvSpPr>
          <p:cNvPr id="10" name="Rectángulo 9"/>
          <p:cNvSpPr/>
          <p:nvPr/>
        </p:nvSpPr>
        <p:spPr>
          <a:xfrm>
            <a:off x="838199" y="2668518"/>
            <a:ext cx="10346788" cy="523220"/>
          </a:xfrm>
          <a:prstGeom prst="rect">
            <a:avLst/>
          </a:prstGeom>
        </p:spPr>
        <p:txBody>
          <a:bodyPr wrap="square">
            <a:spAutoFit/>
          </a:bodyPr>
          <a:lstStyle/>
          <a:p>
            <a:pPr algn="just"/>
            <a:r>
              <a:rPr lang="es-ES" sz="1400" dirty="0">
                <a:latin typeface="Lato" panose="020F0502020204030203" pitchFamily="34" charset="0"/>
                <a:ea typeface="Lato" panose="020F0502020204030203" pitchFamily="34" charset="0"/>
                <a:cs typeface="Lato" panose="020F0502020204030203" pitchFamily="34" charset="0"/>
              </a:rPr>
              <a:t>Usar lenguaje sencillo, directo y neutral, adaptándose a las características socioeconómicas del encuestado y evitando enunciados o posibles respuestas que le puedan condicionar o confundir así como la jerga especializada.</a:t>
            </a:r>
            <a:endParaRPr lang="es-ES" sz="1400" b="1" dirty="0">
              <a:latin typeface="Lato" panose="020F0502020204030203" pitchFamily="34" charset="0"/>
              <a:ea typeface="Lato" panose="020F0502020204030203" pitchFamily="34" charset="0"/>
              <a:cs typeface="Lato" panose="020F0502020204030203" pitchFamily="34" charset="0"/>
            </a:endParaRPr>
          </a:p>
        </p:txBody>
      </p:sp>
      <p:sp>
        <p:nvSpPr>
          <p:cNvPr id="12" name="Rectángulo 11"/>
          <p:cNvSpPr/>
          <p:nvPr/>
        </p:nvSpPr>
        <p:spPr>
          <a:xfrm>
            <a:off x="838200" y="3630583"/>
            <a:ext cx="6717792" cy="523220"/>
          </a:xfrm>
          <a:prstGeom prst="rect">
            <a:avLst/>
          </a:prstGeom>
        </p:spPr>
        <p:txBody>
          <a:bodyPr wrap="square">
            <a:spAutoFit/>
          </a:bodyPr>
          <a:lstStyle/>
          <a:p>
            <a:r>
              <a:rPr lang="es-ES" sz="2800" b="1" dirty="0">
                <a:solidFill>
                  <a:srgbClr val="006CB5"/>
                </a:solidFill>
                <a:latin typeface="Lato" panose="020F0502020204030203" pitchFamily="34" charset="0"/>
                <a:ea typeface="Lato" panose="020F0502020204030203" pitchFamily="34" charset="0"/>
                <a:cs typeface="Lato" panose="020F0502020204030203" pitchFamily="34" charset="0"/>
              </a:rPr>
              <a:t>Preguntas filtro y preguntas control</a:t>
            </a:r>
          </a:p>
        </p:txBody>
      </p:sp>
      <p:sp>
        <p:nvSpPr>
          <p:cNvPr id="13" name="Rectángulo 12"/>
          <p:cNvSpPr/>
          <p:nvPr/>
        </p:nvSpPr>
        <p:spPr>
          <a:xfrm>
            <a:off x="838199" y="3972991"/>
            <a:ext cx="10203611" cy="1600438"/>
          </a:xfrm>
          <a:prstGeom prst="rect">
            <a:avLst/>
          </a:prstGeom>
        </p:spPr>
        <p:txBody>
          <a:bodyPr wrap="square">
            <a:spAutoFit/>
          </a:bodyPr>
          <a:lstStyle/>
          <a:p>
            <a:pPr algn="just"/>
            <a:endParaRPr lang="es-ES" sz="1400" dirty="0">
              <a:latin typeface="Lato" panose="020F0502020204030203" pitchFamily="34" charset="0"/>
              <a:ea typeface="Lato" panose="020F0502020204030203" pitchFamily="34" charset="0"/>
              <a:cs typeface="Lato" panose="020F0502020204030203" pitchFamily="34" charset="0"/>
            </a:endParaRPr>
          </a:p>
          <a:p>
            <a:pPr algn="just"/>
            <a:r>
              <a:rPr lang="es-ES" sz="1400" dirty="0">
                <a:latin typeface="Lato" panose="020F0502020204030203" pitchFamily="34" charset="0"/>
                <a:ea typeface="Lato" panose="020F0502020204030203" pitchFamily="34" charset="0"/>
                <a:cs typeface="Lato" panose="020F0502020204030203" pitchFamily="34" charset="0"/>
              </a:rPr>
              <a:t>Las preguntas filtro: Para confirmar si la persona que está respondiendo pertenece o no al grupo de población que se quiere estudiar. Pueden formar parte de los datos personales que se le pregunten al entrevistado.</a:t>
            </a:r>
          </a:p>
          <a:p>
            <a:pPr algn="just"/>
            <a:endParaRPr lang="es-ES" sz="1400" dirty="0">
              <a:latin typeface="Lato" panose="020F0502020204030203" pitchFamily="34" charset="0"/>
              <a:ea typeface="Lato" panose="020F0502020204030203" pitchFamily="34" charset="0"/>
              <a:cs typeface="Lato" panose="020F0502020204030203" pitchFamily="34" charset="0"/>
            </a:endParaRPr>
          </a:p>
          <a:p>
            <a:pPr algn="just"/>
            <a:r>
              <a:rPr lang="es-ES" sz="1400" dirty="0">
                <a:latin typeface="Lato" panose="020F0502020204030203" pitchFamily="34" charset="0"/>
                <a:ea typeface="Lato" panose="020F0502020204030203" pitchFamily="34" charset="0"/>
                <a:cs typeface="Lato" panose="020F0502020204030203" pitchFamily="34" charset="0"/>
              </a:rPr>
              <a:t>Las preguntas control: Para comprobar la veracidad y coherencia de las respuestas, consisten en volver a preguntar lo mismo de otra manera.</a:t>
            </a:r>
          </a:p>
          <a:p>
            <a:endParaRPr lang="es-ES" sz="1400" dirty="0">
              <a:latin typeface="Lato" panose="020F0502020204030203" pitchFamily="34" charset="0"/>
              <a:ea typeface="Lato" panose="020F0502020204030203" pitchFamily="34" charset="0"/>
              <a:cs typeface="Lato" panose="020F0502020204030203" pitchFamily="34" charset="0"/>
            </a:endParaRPr>
          </a:p>
        </p:txBody>
      </p:sp>
      <p:cxnSp>
        <p:nvCxnSpPr>
          <p:cNvPr id="9" name="Straight Connector 12">
            <a:extLst>
              <a:ext uri="{FF2B5EF4-FFF2-40B4-BE49-F238E27FC236}">
                <a16:creationId xmlns:a16="http://schemas.microsoft.com/office/drawing/2014/main" id="{DF25A2DD-13C3-45B6-B6B7-2A3A9B711AC3}"/>
              </a:ext>
            </a:extLst>
          </p:cNvPr>
          <p:cNvCxnSpPr>
            <a:cxnSpLocks/>
          </p:cNvCxnSpPr>
          <p:nvPr/>
        </p:nvCxnSpPr>
        <p:spPr>
          <a:xfrm>
            <a:off x="57150" y="1447221"/>
            <a:ext cx="12134850" cy="0"/>
          </a:xfrm>
          <a:prstGeom prst="line">
            <a:avLst/>
          </a:prstGeom>
          <a:ln w="25400">
            <a:solidFill>
              <a:srgbClr val="52AE32"/>
            </a:solidFill>
          </a:ln>
          <a:effectLst/>
        </p:spPr>
        <p:style>
          <a:lnRef idx="2">
            <a:schemeClr val="accent1"/>
          </a:lnRef>
          <a:fillRef idx="0">
            <a:schemeClr val="accent1"/>
          </a:fillRef>
          <a:effectRef idx="1">
            <a:schemeClr val="accent1"/>
          </a:effectRef>
          <a:fontRef idx="minor">
            <a:schemeClr val="tx1"/>
          </a:fontRef>
        </p:style>
      </p:cxnSp>
      <p:sp>
        <p:nvSpPr>
          <p:cNvPr id="14" name="CuadroTexto 13">
            <a:extLst>
              <a:ext uri="{FF2B5EF4-FFF2-40B4-BE49-F238E27FC236}">
                <a16:creationId xmlns:a16="http://schemas.microsoft.com/office/drawing/2014/main" id="{B985AAA3-9A4A-4AB3-A0BF-15C7D591B040}"/>
              </a:ext>
            </a:extLst>
          </p:cNvPr>
          <p:cNvSpPr txBox="1"/>
          <p:nvPr/>
        </p:nvSpPr>
        <p:spPr>
          <a:xfrm>
            <a:off x="241569" y="789127"/>
            <a:ext cx="11305784" cy="584775"/>
          </a:xfrm>
          <a:prstGeom prst="rect">
            <a:avLst/>
          </a:prstGeom>
          <a:noFill/>
        </p:spPr>
        <p:txBody>
          <a:bodyPr wrap="square" rtlCol="0">
            <a:spAutoFit/>
          </a:bodyPr>
          <a:lstStyle/>
          <a:p>
            <a:r>
              <a:rPr lang="es-ES" sz="3200" dirty="0">
                <a:solidFill>
                  <a:srgbClr val="53AD32"/>
                </a:solidFill>
                <a:latin typeface="Futura LT Pro Book" panose="020B0802020204020204" pitchFamily="34" charset="0"/>
              </a:rPr>
              <a:t>CARACTERÍSTICAS A TENER EN CUENTA</a:t>
            </a:r>
            <a:endParaRPr lang="es-PE" sz="3200" dirty="0">
              <a:solidFill>
                <a:srgbClr val="53AD32"/>
              </a:solidFill>
              <a:latin typeface="Futura LT Pro Book" panose="020B0802020204020204" pitchFamily="34" charset="0"/>
            </a:endParaRPr>
          </a:p>
        </p:txBody>
      </p:sp>
    </p:spTree>
    <p:extLst>
      <p:ext uri="{BB962C8B-B14F-4D97-AF65-F5344CB8AC3E}">
        <p14:creationId xmlns:p14="http://schemas.microsoft.com/office/powerpoint/2010/main" val="25050303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Conector recto 7"/>
          <p:cNvCxnSpPr/>
          <p:nvPr/>
        </p:nvCxnSpPr>
        <p:spPr>
          <a:xfrm flipV="1">
            <a:off x="1810512" y="2826722"/>
            <a:ext cx="8062440" cy="27432"/>
          </a:xfrm>
          <a:prstGeom prst="line">
            <a:avLst/>
          </a:prstGeom>
          <a:ln w="76200">
            <a:solidFill>
              <a:srgbClr val="006CB5"/>
            </a:solidFill>
          </a:ln>
        </p:spPr>
        <p:style>
          <a:lnRef idx="3">
            <a:schemeClr val="accent1"/>
          </a:lnRef>
          <a:fillRef idx="0">
            <a:schemeClr val="accent1"/>
          </a:fillRef>
          <a:effectRef idx="2">
            <a:schemeClr val="accent1"/>
          </a:effectRef>
          <a:fontRef idx="minor">
            <a:schemeClr val="tx1"/>
          </a:fontRef>
        </p:style>
      </p:cxnSp>
      <p:cxnSp>
        <p:nvCxnSpPr>
          <p:cNvPr id="10" name="Conector recto 9"/>
          <p:cNvCxnSpPr/>
          <p:nvPr/>
        </p:nvCxnSpPr>
        <p:spPr>
          <a:xfrm flipV="1">
            <a:off x="1810512" y="3711714"/>
            <a:ext cx="8062440" cy="27432"/>
          </a:xfrm>
          <a:prstGeom prst="line">
            <a:avLst/>
          </a:prstGeom>
          <a:ln w="76200">
            <a:solidFill>
              <a:srgbClr val="006CB5"/>
            </a:solidFill>
          </a:ln>
        </p:spPr>
        <p:style>
          <a:lnRef idx="3">
            <a:schemeClr val="accent1"/>
          </a:lnRef>
          <a:fillRef idx="0">
            <a:schemeClr val="accent1"/>
          </a:fillRef>
          <a:effectRef idx="2">
            <a:schemeClr val="accent1"/>
          </a:effectRef>
          <a:fontRef idx="minor">
            <a:schemeClr val="tx1"/>
          </a:fontRef>
        </p:style>
      </p:cxnSp>
      <p:sp>
        <p:nvSpPr>
          <p:cNvPr id="11" name="CuadroTexto 10"/>
          <p:cNvSpPr txBox="1"/>
          <p:nvPr/>
        </p:nvSpPr>
        <p:spPr>
          <a:xfrm>
            <a:off x="2027400" y="3021324"/>
            <a:ext cx="7781544" cy="523220"/>
          </a:xfrm>
          <a:prstGeom prst="rect">
            <a:avLst/>
          </a:prstGeom>
          <a:noFill/>
        </p:spPr>
        <p:txBody>
          <a:bodyPr wrap="square" rtlCol="0">
            <a:spAutoFit/>
          </a:bodyPr>
          <a:lstStyle/>
          <a:p>
            <a:pPr algn="ctr"/>
            <a:r>
              <a:rPr lang="es-ES" sz="2800" b="1" dirty="0">
                <a:latin typeface="Lato" panose="020F0502020204030203" pitchFamily="34" charset="0"/>
                <a:ea typeface="Lato" panose="020F0502020204030203" pitchFamily="34" charset="0"/>
                <a:cs typeface="Lato" panose="020F0502020204030203" pitchFamily="34" charset="0"/>
              </a:rPr>
              <a:t>OBJETIVOS E INFORMACIÓN</a:t>
            </a:r>
          </a:p>
        </p:txBody>
      </p:sp>
    </p:spTree>
    <p:extLst>
      <p:ext uri="{BB962C8B-B14F-4D97-AF65-F5344CB8AC3E}">
        <p14:creationId xmlns:p14="http://schemas.microsoft.com/office/powerpoint/2010/main" val="354375517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1123316" y="2159258"/>
            <a:ext cx="6717792" cy="523220"/>
          </a:xfrm>
          <a:prstGeom prst="rect">
            <a:avLst/>
          </a:prstGeom>
        </p:spPr>
        <p:txBody>
          <a:bodyPr wrap="square">
            <a:spAutoFit/>
          </a:bodyPr>
          <a:lstStyle/>
          <a:p>
            <a:r>
              <a:rPr lang="es-ES" sz="2800" b="1" dirty="0">
                <a:solidFill>
                  <a:srgbClr val="53AD32"/>
                </a:solidFill>
                <a:latin typeface="Lato" panose="020F0502020204030203" pitchFamily="34" charset="0"/>
                <a:ea typeface="Lato" panose="020F0502020204030203" pitchFamily="34" charset="0"/>
                <a:cs typeface="Lato" panose="020F0502020204030203" pitchFamily="34" charset="0"/>
              </a:rPr>
              <a:t>Mantener la atención</a:t>
            </a:r>
          </a:p>
        </p:txBody>
      </p:sp>
      <p:sp>
        <p:nvSpPr>
          <p:cNvPr id="10" name="Rectángulo 9"/>
          <p:cNvSpPr/>
          <p:nvPr/>
        </p:nvSpPr>
        <p:spPr>
          <a:xfrm>
            <a:off x="1123316" y="2944506"/>
            <a:ext cx="8685628" cy="1600438"/>
          </a:xfrm>
          <a:prstGeom prst="rect">
            <a:avLst/>
          </a:prstGeom>
        </p:spPr>
        <p:txBody>
          <a:bodyPr wrap="square">
            <a:spAutoFit/>
          </a:bodyPr>
          <a:lstStyle/>
          <a:p>
            <a:endParaRPr lang="es-ES" sz="1400" dirty="0">
              <a:latin typeface="Lato" panose="020F0502020204030203" pitchFamily="34" charset="0"/>
              <a:ea typeface="Lato" panose="020F0502020204030203" pitchFamily="34" charset="0"/>
              <a:cs typeface="Lato" panose="020F0502020204030203" pitchFamily="34" charset="0"/>
            </a:endParaRPr>
          </a:p>
          <a:p>
            <a:pPr algn="just"/>
            <a:r>
              <a:rPr lang="es-ES" sz="1400" dirty="0">
                <a:latin typeface="Lato" panose="020F0502020204030203" pitchFamily="34" charset="0"/>
                <a:ea typeface="Lato" panose="020F0502020204030203" pitchFamily="34" charset="0"/>
                <a:cs typeface="Lato" panose="020F0502020204030203" pitchFamily="34" charset="0"/>
              </a:rPr>
              <a:t>Es conveniente utilizar distintos tipos de preguntas para mantener la atención y que el cuestionario no se haga muy repetitivo.</a:t>
            </a:r>
          </a:p>
          <a:p>
            <a:pPr algn="just"/>
            <a:endParaRPr lang="es-ES" sz="1400" dirty="0">
              <a:latin typeface="Lato" panose="020F0502020204030203" pitchFamily="34" charset="0"/>
              <a:ea typeface="Lato" panose="020F0502020204030203" pitchFamily="34" charset="0"/>
              <a:cs typeface="Lato" panose="020F0502020204030203" pitchFamily="34" charset="0"/>
            </a:endParaRPr>
          </a:p>
          <a:p>
            <a:pPr algn="just"/>
            <a:r>
              <a:rPr lang="es-ES" sz="1400" dirty="0">
                <a:latin typeface="Lato" panose="020F0502020204030203" pitchFamily="34" charset="0"/>
                <a:ea typeface="Lato" panose="020F0502020204030203" pitchFamily="34" charset="0"/>
                <a:cs typeface="Lato" panose="020F0502020204030203" pitchFamily="34" charset="0"/>
              </a:rPr>
              <a:t>En cuestionarios online puedes utilizar elementos que hagan más ameno el hecho de contestar, como la utilización de barras de desplazamiento para respuestas con escalas o niveles.</a:t>
            </a:r>
          </a:p>
          <a:p>
            <a:endParaRPr lang="es-ES" sz="1400" dirty="0">
              <a:latin typeface="Lato" panose="020F0502020204030203" pitchFamily="34" charset="0"/>
              <a:ea typeface="Lato" panose="020F0502020204030203" pitchFamily="34" charset="0"/>
              <a:cs typeface="Lato" panose="020F0502020204030203" pitchFamily="34" charset="0"/>
            </a:endParaRPr>
          </a:p>
        </p:txBody>
      </p:sp>
      <p:sp>
        <p:nvSpPr>
          <p:cNvPr id="12" name="Rectángulo 11"/>
          <p:cNvSpPr/>
          <p:nvPr/>
        </p:nvSpPr>
        <p:spPr>
          <a:xfrm>
            <a:off x="1123316" y="4806972"/>
            <a:ext cx="6717792" cy="523220"/>
          </a:xfrm>
          <a:prstGeom prst="rect">
            <a:avLst/>
          </a:prstGeom>
        </p:spPr>
        <p:txBody>
          <a:bodyPr wrap="square">
            <a:spAutoFit/>
          </a:bodyPr>
          <a:lstStyle/>
          <a:p>
            <a:r>
              <a:rPr lang="es-ES" sz="2800" b="1" dirty="0">
                <a:solidFill>
                  <a:srgbClr val="53AD32"/>
                </a:solidFill>
                <a:latin typeface="Lato" panose="020F0502020204030203" pitchFamily="34" charset="0"/>
                <a:ea typeface="Lato" panose="020F0502020204030203" pitchFamily="34" charset="0"/>
                <a:cs typeface="Lato" panose="020F0502020204030203" pitchFamily="34" charset="0"/>
              </a:rPr>
              <a:t>Abiertas, de respuesta libre!</a:t>
            </a:r>
          </a:p>
        </p:txBody>
      </p:sp>
      <p:cxnSp>
        <p:nvCxnSpPr>
          <p:cNvPr id="7" name="Straight Connector 12">
            <a:extLst>
              <a:ext uri="{FF2B5EF4-FFF2-40B4-BE49-F238E27FC236}">
                <a16:creationId xmlns:a16="http://schemas.microsoft.com/office/drawing/2014/main" id="{2FCE7D0C-92B4-44C6-B1C2-F67F74BF1E68}"/>
              </a:ext>
            </a:extLst>
          </p:cNvPr>
          <p:cNvCxnSpPr>
            <a:cxnSpLocks/>
          </p:cNvCxnSpPr>
          <p:nvPr/>
        </p:nvCxnSpPr>
        <p:spPr>
          <a:xfrm>
            <a:off x="57150" y="1447221"/>
            <a:ext cx="12134850" cy="0"/>
          </a:xfrm>
          <a:prstGeom prst="line">
            <a:avLst/>
          </a:prstGeom>
          <a:ln w="25400">
            <a:solidFill>
              <a:srgbClr val="006CB5"/>
            </a:solidFill>
          </a:ln>
          <a:effectLst/>
        </p:spPr>
        <p:style>
          <a:lnRef idx="2">
            <a:schemeClr val="accent1"/>
          </a:lnRef>
          <a:fillRef idx="0">
            <a:schemeClr val="accent1"/>
          </a:fillRef>
          <a:effectRef idx="1">
            <a:schemeClr val="accent1"/>
          </a:effectRef>
          <a:fontRef idx="minor">
            <a:schemeClr val="tx1"/>
          </a:fontRef>
        </p:style>
      </p:cxnSp>
      <p:sp>
        <p:nvSpPr>
          <p:cNvPr id="11" name="CuadroTexto 10">
            <a:extLst>
              <a:ext uri="{FF2B5EF4-FFF2-40B4-BE49-F238E27FC236}">
                <a16:creationId xmlns:a16="http://schemas.microsoft.com/office/drawing/2014/main" id="{5F5435B8-325E-4502-AC65-B1E2883F410C}"/>
              </a:ext>
            </a:extLst>
          </p:cNvPr>
          <p:cNvSpPr txBox="1"/>
          <p:nvPr/>
        </p:nvSpPr>
        <p:spPr>
          <a:xfrm>
            <a:off x="241569" y="789127"/>
            <a:ext cx="11305784" cy="584775"/>
          </a:xfrm>
          <a:prstGeom prst="rect">
            <a:avLst/>
          </a:prstGeom>
          <a:noFill/>
        </p:spPr>
        <p:txBody>
          <a:bodyPr wrap="square" rtlCol="0">
            <a:spAutoFit/>
          </a:bodyPr>
          <a:lstStyle/>
          <a:p>
            <a:r>
              <a:rPr lang="es-ES" sz="3200" dirty="0">
                <a:solidFill>
                  <a:srgbClr val="006CB5"/>
                </a:solidFill>
                <a:latin typeface="Futura LT Pro Book" panose="020B0802020204020204" pitchFamily="34" charset="0"/>
              </a:rPr>
              <a:t>CARACTERÍSTICAS A TENER EN CUENTA</a:t>
            </a:r>
            <a:endParaRPr lang="es-PE" sz="3200" dirty="0">
              <a:solidFill>
                <a:srgbClr val="006CB5"/>
              </a:solidFill>
              <a:latin typeface="Futura LT Pro Book" panose="020B0802020204020204" pitchFamily="34" charset="0"/>
            </a:endParaRPr>
          </a:p>
        </p:txBody>
      </p:sp>
    </p:spTree>
    <p:extLst>
      <p:ext uri="{BB962C8B-B14F-4D97-AF65-F5344CB8AC3E}">
        <p14:creationId xmlns:p14="http://schemas.microsoft.com/office/powerpoint/2010/main" val="18525267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Conector recto 7"/>
          <p:cNvCxnSpPr/>
          <p:nvPr/>
        </p:nvCxnSpPr>
        <p:spPr>
          <a:xfrm flipV="1">
            <a:off x="1810512" y="2826722"/>
            <a:ext cx="8062440" cy="27432"/>
          </a:xfrm>
          <a:prstGeom prst="line">
            <a:avLst/>
          </a:prstGeom>
          <a:ln w="76200">
            <a:solidFill>
              <a:srgbClr val="53AD32"/>
            </a:solidFill>
          </a:ln>
        </p:spPr>
        <p:style>
          <a:lnRef idx="3">
            <a:schemeClr val="accent1"/>
          </a:lnRef>
          <a:fillRef idx="0">
            <a:schemeClr val="accent1"/>
          </a:fillRef>
          <a:effectRef idx="2">
            <a:schemeClr val="accent1"/>
          </a:effectRef>
          <a:fontRef idx="minor">
            <a:schemeClr val="tx1"/>
          </a:fontRef>
        </p:style>
      </p:cxnSp>
      <p:cxnSp>
        <p:nvCxnSpPr>
          <p:cNvPr id="10" name="Conector recto 9"/>
          <p:cNvCxnSpPr/>
          <p:nvPr/>
        </p:nvCxnSpPr>
        <p:spPr>
          <a:xfrm flipV="1">
            <a:off x="1810512" y="3711714"/>
            <a:ext cx="8062440" cy="27432"/>
          </a:xfrm>
          <a:prstGeom prst="line">
            <a:avLst/>
          </a:prstGeom>
          <a:ln w="76200">
            <a:solidFill>
              <a:srgbClr val="53AD32"/>
            </a:solidFill>
          </a:ln>
        </p:spPr>
        <p:style>
          <a:lnRef idx="3">
            <a:schemeClr val="accent1"/>
          </a:lnRef>
          <a:fillRef idx="0">
            <a:schemeClr val="accent1"/>
          </a:fillRef>
          <a:effectRef idx="2">
            <a:schemeClr val="accent1"/>
          </a:effectRef>
          <a:fontRef idx="minor">
            <a:schemeClr val="tx1"/>
          </a:fontRef>
        </p:style>
      </p:cxnSp>
      <p:sp>
        <p:nvSpPr>
          <p:cNvPr id="11" name="CuadroTexto 10"/>
          <p:cNvSpPr txBox="1"/>
          <p:nvPr/>
        </p:nvSpPr>
        <p:spPr>
          <a:xfrm>
            <a:off x="2091408" y="3021324"/>
            <a:ext cx="7781544" cy="523220"/>
          </a:xfrm>
          <a:prstGeom prst="rect">
            <a:avLst/>
          </a:prstGeom>
          <a:noFill/>
        </p:spPr>
        <p:txBody>
          <a:bodyPr wrap="square" rtlCol="0">
            <a:spAutoFit/>
          </a:bodyPr>
          <a:lstStyle/>
          <a:p>
            <a:pPr algn="ctr"/>
            <a:r>
              <a:rPr lang="es-ES" sz="2800" b="1" dirty="0">
                <a:latin typeface="Lato" panose="020F0502020204030203" pitchFamily="34" charset="0"/>
                <a:ea typeface="Lato" panose="020F0502020204030203" pitchFamily="34" charset="0"/>
                <a:cs typeface="Lato" panose="020F0502020204030203" pitchFamily="34" charset="0"/>
              </a:rPr>
              <a:t>SEGMENTACIÓN DEL PÚBLICO OBJETIVO</a:t>
            </a:r>
          </a:p>
        </p:txBody>
      </p:sp>
    </p:spTree>
    <p:extLst>
      <p:ext uri="{BB962C8B-B14F-4D97-AF65-F5344CB8AC3E}">
        <p14:creationId xmlns:p14="http://schemas.microsoft.com/office/powerpoint/2010/main" val="246216943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1123316" y="2484337"/>
            <a:ext cx="6717792" cy="523220"/>
          </a:xfrm>
          <a:prstGeom prst="rect">
            <a:avLst/>
          </a:prstGeom>
        </p:spPr>
        <p:txBody>
          <a:bodyPr wrap="square">
            <a:spAutoFit/>
          </a:bodyPr>
          <a:lstStyle/>
          <a:p>
            <a:r>
              <a:rPr lang="es-ES" sz="2800" b="1" dirty="0">
                <a:solidFill>
                  <a:srgbClr val="53AD32"/>
                </a:solidFill>
                <a:latin typeface="Lato" panose="020F0502020204030203" pitchFamily="34" charset="0"/>
                <a:ea typeface="Lato" panose="020F0502020204030203" pitchFamily="34" charset="0"/>
                <a:cs typeface="Lato" panose="020F0502020204030203" pitchFamily="34" charset="0"/>
              </a:rPr>
              <a:t>Segmentación</a:t>
            </a:r>
          </a:p>
        </p:txBody>
      </p:sp>
      <p:sp>
        <p:nvSpPr>
          <p:cNvPr id="10" name="Rectángulo 9"/>
          <p:cNvSpPr/>
          <p:nvPr/>
        </p:nvSpPr>
        <p:spPr>
          <a:xfrm>
            <a:off x="1123316" y="3254872"/>
            <a:ext cx="8685628" cy="954107"/>
          </a:xfrm>
          <a:prstGeom prst="rect">
            <a:avLst/>
          </a:prstGeom>
        </p:spPr>
        <p:txBody>
          <a:bodyPr wrap="square">
            <a:spAutoFit/>
          </a:bodyPr>
          <a:lstStyle/>
          <a:p>
            <a:pPr algn="just"/>
            <a:endParaRPr lang="es-ES" sz="1400" dirty="0">
              <a:latin typeface="Lato" panose="020F0502020204030203" pitchFamily="34" charset="0"/>
              <a:ea typeface="Lato" panose="020F0502020204030203" pitchFamily="34" charset="0"/>
              <a:cs typeface="Lato" panose="020F0502020204030203" pitchFamily="34" charset="0"/>
            </a:endParaRPr>
          </a:p>
          <a:p>
            <a:pPr algn="just"/>
            <a:r>
              <a:rPr lang="es-ES" sz="1400" dirty="0">
                <a:latin typeface="Lato" panose="020F0502020204030203" pitchFamily="34" charset="0"/>
                <a:ea typeface="Lato" panose="020F0502020204030203" pitchFamily="34" charset="0"/>
                <a:cs typeface="Lato" panose="020F0502020204030203" pitchFamily="34" charset="0"/>
              </a:rPr>
              <a:t>Se busca identificar al </a:t>
            </a:r>
            <a:r>
              <a:rPr lang="es-ES" sz="1400" b="1" dirty="0">
                <a:latin typeface="Lato" panose="020F0502020204030203" pitchFamily="34" charset="0"/>
                <a:ea typeface="Lato" panose="020F0502020204030203" pitchFamily="34" charset="0"/>
                <a:cs typeface="Lato" panose="020F0502020204030203" pitchFamily="34" charset="0"/>
              </a:rPr>
              <a:t>segmento objetivo</a:t>
            </a:r>
            <a:r>
              <a:rPr lang="es-ES" sz="1400" dirty="0">
                <a:latin typeface="Lato" panose="020F0502020204030203" pitchFamily="34" charset="0"/>
                <a:ea typeface="Lato" panose="020F0502020204030203" pitchFamily="34" charset="0"/>
                <a:cs typeface="Lato" panose="020F0502020204030203" pitchFamily="34" charset="0"/>
              </a:rPr>
              <a:t> del negocio, es decir, el grupo de consumidores “ideal” al que se va destinado nuestro producto o servicio (Target). Esto tiene la finalidad de encontrar manera de capturar y mantener a los clientes potenciales bajo una estrategia de marketing póstuma.</a:t>
            </a:r>
          </a:p>
        </p:txBody>
      </p:sp>
      <p:cxnSp>
        <p:nvCxnSpPr>
          <p:cNvPr id="6" name="Straight Connector 12">
            <a:extLst>
              <a:ext uri="{FF2B5EF4-FFF2-40B4-BE49-F238E27FC236}">
                <a16:creationId xmlns:a16="http://schemas.microsoft.com/office/drawing/2014/main" id="{6F364D1A-9A4F-4588-A75B-9B7F09D4FCF1}"/>
              </a:ext>
            </a:extLst>
          </p:cNvPr>
          <p:cNvCxnSpPr>
            <a:cxnSpLocks/>
          </p:cNvCxnSpPr>
          <p:nvPr/>
        </p:nvCxnSpPr>
        <p:spPr>
          <a:xfrm>
            <a:off x="57150" y="1447221"/>
            <a:ext cx="12134850" cy="0"/>
          </a:xfrm>
          <a:prstGeom prst="line">
            <a:avLst/>
          </a:prstGeom>
          <a:ln w="25400">
            <a:solidFill>
              <a:srgbClr val="006CB5"/>
            </a:solidFill>
          </a:ln>
          <a:effectLst/>
        </p:spPr>
        <p:style>
          <a:lnRef idx="2">
            <a:schemeClr val="accent1"/>
          </a:lnRef>
          <a:fillRef idx="0">
            <a:schemeClr val="accent1"/>
          </a:fillRef>
          <a:effectRef idx="1">
            <a:schemeClr val="accent1"/>
          </a:effectRef>
          <a:fontRef idx="minor">
            <a:schemeClr val="tx1"/>
          </a:fontRef>
        </p:style>
      </p:cxnSp>
      <p:sp>
        <p:nvSpPr>
          <p:cNvPr id="7" name="CuadroTexto 6">
            <a:extLst>
              <a:ext uri="{FF2B5EF4-FFF2-40B4-BE49-F238E27FC236}">
                <a16:creationId xmlns:a16="http://schemas.microsoft.com/office/drawing/2014/main" id="{7242250B-A883-4650-8003-CC21A48B21C8}"/>
              </a:ext>
            </a:extLst>
          </p:cNvPr>
          <p:cNvSpPr txBox="1"/>
          <p:nvPr/>
        </p:nvSpPr>
        <p:spPr>
          <a:xfrm>
            <a:off x="241569" y="789127"/>
            <a:ext cx="8877031" cy="584775"/>
          </a:xfrm>
          <a:prstGeom prst="rect">
            <a:avLst/>
          </a:prstGeom>
          <a:noFill/>
        </p:spPr>
        <p:txBody>
          <a:bodyPr wrap="square" rtlCol="0">
            <a:spAutoFit/>
          </a:bodyPr>
          <a:lstStyle/>
          <a:p>
            <a:r>
              <a:rPr lang="es-ES" sz="3200" b="1" dirty="0">
                <a:solidFill>
                  <a:srgbClr val="006CB5"/>
                </a:solidFill>
                <a:latin typeface="Futura LT Pro Book" panose="020B0802020204020204" pitchFamily="34" charset="0"/>
              </a:rPr>
              <a:t>SEGMENTACIÓN DE MERCADO</a:t>
            </a:r>
            <a:endParaRPr lang="es-PE" sz="3200" dirty="0">
              <a:solidFill>
                <a:srgbClr val="006CB5"/>
              </a:solidFill>
              <a:latin typeface="Futura LT Pro Book" panose="020B0802020204020204" pitchFamily="34" charset="0"/>
            </a:endParaRPr>
          </a:p>
        </p:txBody>
      </p:sp>
    </p:spTree>
    <p:extLst>
      <p:ext uri="{BB962C8B-B14F-4D97-AF65-F5344CB8AC3E}">
        <p14:creationId xmlns:p14="http://schemas.microsoft.com/office/powerpoint/2010/main" val="85661549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1007012" y="2762116"/>
            <a:ext cx="6717792" cy="523220"/>
          </a:xfrm>
          <a:prstGeom prst="rect">
            <a:avLst/>
          </a:prstGeom>
        </p:spPr>
        <p:txBody>
          <a:bodyPr wrap="square">
            <a:spAutoFit/>
          </a:bodyPr>
          <a:lstStyle/>
          <a:p>
            <a:r>
              <a:rPr lang="es-ES" sz="2800" b="1" dirty="0">
                <a:solidFill>
                  <a:srgbClr val="006CB5"/>
                </a:solidFill>
                <a:latin typeface="Lato" panose="020F0502020204030203" pitchFamily="34" charset="0"/>
                <a:ea typeface="Lato" panose="020F0502020204030203" pitchFamily="34" charset="0"/>
                <a:cs typeface="Lato" panose="020F0502020204030203" pitchFamily="34" charset="0"/>
              </a:rPr>
              <a:t>Cómo se hace</a:t>
            </a:r>
          </a:p>
        </p:txBody>
      </p:sp>
      <p:sp>
        <p:nvSpPr>
          <p:cNvPr id="10" name="Rectángulo 9"/>
          <p:cNvSpPr/>
          <p:nvPr/>
        </p:nvSpPr>
        <p:spPr>
          <a:xfrm>
            <a:off x="1007012" y="3358656"/>
            <a:ext cx="8685628" cy="1384995"/>
          </a:xfrm>
          <a:prstGeom prst="rect">
            <a:avLst/>
          </a:prstGeom>
        </p:spPr>
        <p:txBody>
          <a:bodyPr wrap="square">
            <a:spAutoFit/>
          </a:bodyPr>
          <a:lstStyle/>
          <a:p>
            <a:pPr marL="285750" indent="-285750" algn="just">
              <a:buFontTx/>
              <a:buChar char="-"/>
            </a:pPr>
            <a:r>
              <a:rPr lang="es-ES" sz="1400" dirty="0">
                <a:latin typeface="Lato" panose="020F0502020204030203" pitchFamily="34" charset="0"/>
                <a:ea typeface="Lato" panose="020F0502020204030203" pitchFamily="34" charset="0"/>
                <a:cs typeface="Lato" panose="020F0502020204030203" pitchFamily="34" charset="0"/>
              </a:rPr>
              <a:t>Deben ser identificables. </a:t>
            </a:r>
          </a:p>
          <a:p>
            <a:pPr marL="285750" indent="-285750" algn="just">
              <a:buFontTx/>
              <a:buChar char="-"/>
            </a:pPr>
            <a:r>
              <a:rPr lang="es-ES" sz="1400" dirty="0">
                <a:latin typeface="Lato" panose="020F0502020204030203" pitchFamily="34" charset="0"/>
                <a:ea typeface="Lato" panose="020F0502020204030203" pitchFamily="34" charset="0"/>
                <a:cs typeface="Lato" panose="020F0502020204030203" pitchFamily="34" charset="0"/>
              </a:rPr>
              <a:t>Se debe poder acceder a ellos de forma sencilla.(encuestas, entrevistas, observación, etc.)</a:t>
            </a:r>
          </a:p>
          <a:p>
            <a:pPr marL="285750" indent="-285750" algn="just">
              <a:buFontTx/>
              <a:buChar char="-"/>
            </a:pPr>
            <a:r>
              <a:rPr lang="es-ES" sz="1400" dirty="0">
                <a:latin typeface="Lato" panose="020F0502020204030203" pitchFamily="34" charset="0"/>
                <a:ea typeface="Lato" panose="020F0502020204030203" pitchFamily="34" charset="0"/>
                <a:cs typeface="Lato" panose="020F0502020204030203" pitchFamily="34" charset="0"/>
              </a:rPr>
              <a:t>Deben de ser diferentes entre sí. </a:t>
            </a:r>
          </a:p>
          <a:p>
            <a:pPr marL="285750" indent="-285750" algn="just">
              <a:buFontTx/>
              <a:buChar char="-"/>
            </a:pPr>
            <a:r>
              <a:rPr lang="es-ES" sz="1400" dirty="0">
                <a:latin typeface="Lato" panose="020F0502020204030203" pitchFamily="34" charset="0"/>
                <a:ea typeface="Lato" panose="020F0502020204030203" pitchFamily="34" charset="0"/>
                <a:cs typeface="Lato" panose="020F0502020204030203" pitchFamily="34" charset="0"/>
              </a:rPr>
              <a:t>Deben tener estabilidad en el tiempo.</a:t>
            </a:r>
          </a:p>
          <a:p>
            <a:pPr marL="285750" indent="-285750" algn="just">
              <a:buFontTx/>
              <a:buChar char="-"/>
            </a:pPr>
            <a:r>
              <a:rPr lang="es-ES" sz="1400" dirty="0">
                <a:latin typeface="Lato" panose="020F0502020204030203" pitchFamily="34" charset="0"/>
                <a:ea typeface="Lato" panose="020F0502020204030203" pitchFamily="34" charset="0"/>
                <a:cs typeface="Lato" panose="020F0502020204030203" pitchFamily="34" charset="0"/>
              </a:rPr>
              <a:t>Debe tener un potencial de ventas suficiente como para justificar el gasto.</a:t>
            </a:r>
          </a:p>
          <a:p>
            <a:pPr marL="285750" indent="-285750" algn="just">
              <a:buFontTx/>
              <a:buChar char="-"/>
            </a:pPr>
            <a:r>
              <a:rPr lang="es-ES" sz="1400" dirty="0">
                <a:latin typeface="Lato" panose="020F0502020204030203" pitchFamily="34" charset="0"/>
                <a:ea typeface="Lato" panose="020F0502020204030203" pitchFamily="34" charset="0"/>
                <a:cs typeface="Lato" panose="020F0502020204030203" pitchFamily="34" charset="0"/>
              </a:rPr>
              <a:t>Deben ser útiles para la aplicación de nuestra estrategia comercial.</a:t>
            </a:r>
          </a:p>
        </p:txBody>
      </p:sp>
      <p:cxnSp>
        <p:nvCxnSpPr>
          <p:cNvPr id="6" name="Straight Connector 12">
            <a:extLst>
              <a:ext uri="{FF2B5EF4-FFF2-40B4-BE49-F238E27FC236}">
                <a16:creationId xmlns:a16="http://schemas.microsoft.com/office/drawing/2014/main" id="{17B0378E-B04E-4478-B029-76FAE4621E46}"/>
              </a:ext>
            </a:extLst>
          </p:cNvPr>
          <p:cNvCxnSpPr>
            <a:cxnSpLocks/>
          </p:cNvCxnSpPr>
          <p:nvPr/>
        </p:nvCxnSpPr>
        <p:spPr>
          <a:xfrm>
            <a:off x="57150" y="1447221"/>
            <a:ext cx="12134850" cy="0"/>
          </a:xfrm>
          <a:prstGeom prst="line">
            <a:avLst/>
          </a:prstGeom>
          <a:ln w="25400">
            <a:solidFill>
              <a:srgbClr val="52AE32"/>
            </a:solidFill>
          </a:ln>
          <a:effectLst/>
        </p:spPr>
        <p:style>
          <a:lnRef idx="2">
            <a:schemeClr val="accent1"/>
          </a:lnRef>
          <a:fillRef idx="0">
            <a:schemeClr val="accent1"/>
          </a:fillRef>
          <a:effectRef idx="1">
            <a:schemeClr val="accent1"/>
          </a:effectRef>
          <a:fontRef idx="minor">
            <a:schemeClr val="tx1"/>
          </a:fontRef>
        </p:style>
      </p:cxnSp>
      <p:sp>
        <p:nvSpPr>
          <p:cNvPr id="11" name="CuadroTexto 10">
            <a:extLst>
              <a:ext uri="{FF2B5EF4-FFF2-40B4-BE49-F238E27FC236}">
                <a16:creationId xmlns:a16="http://schemas.microsoft.com/office/drawing/2014/main" id="{BE7E57CB-08DB-4E0B-9F79-D4C7BED25D09}"/>
              </a:ext>
            </a:extLst>
          </p:cNvPr>
          <p:cNvSpPr txBox="1"/>
          <p:nvPr/>
        </p:nvSpPr>
        <p:spPr>
          <a:xfrm>
            <a:off x="241569" y="789127"/>
            <a:ext cx="8877031" cy="584775"/>
          </a:xfrm>
          <a:prstGeom prst="rect">
            <a:avLst/>
          </a:prstGeom>
          <a:noFill/>
        </p:spPr>
        <p:txBody>
          <a:bodyPr wrap="square" rtlCol="0">
            <a:spAutoFit/>
          </a:bodyPr>
          <a:lstStyle/>
          <a:p>
            <a:r>
              <a:rPr lang="es-ES" sz="3200" b="1" dirty="0">
                <a:solidFill>
                  <a:srgbClr val="53AD32"/>
                </a:solidFill>
                <a:latin typeface="Futura LT Pro Book" panose="020B0802020204020204" pitchFamily="34" charset="0"/>
              </a:rPr>
              <a:t>SEGMENTACIÓN DE MERCADO</a:t>
            </a:r>
            <a:endParaRPr lang="es-PE" sz="3200" dirty="0">
              <a:solidFill>
                <a:srgbClr val="53AD32"/>
              </a:solidFill>
              <a:latin typeface="Futura LT Pro Book" panose="020B0802020204020204" pitchFamily="34" charset="0"/>
            </a:endParaRPr>
          </a:p>
        </p:txBody>
      </p:sp>
    </p:spTree>
    <p:extLst>
      <p:ext uri="{BB962C8B-B14F-4D97-AF65-F5344CB8AC3E}">
        <p14:creationId xmlns:p14="http://schemas.microsoft.com/office/powerpoint/2010/main" val="169403827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1123316" y="2071947"/>
            <a:ext cx="6717792" cy="523220"/>
          </a:xfrm>
          <a:prstGeom prst="rect">
            <a:avLst/>
          </a:prstGeom>
        </p:spPr>
        <p:txBody>
          <a:bodyPr wrap="square">
            <a:spAutoFit/>
          </a:bodyPr>
          <a:lstStyle/>
          <a:p>
            <a:r>
              <a:rPr lang="es-ES" sz="2800" b="1" dirty="0">
                <a:solidFill>
                  <a:srgbClr val="53AD32"/>
                </a:solidFill>
                <a:latin typeface="Lato" panose="020F0502020204030203" pitchFamily="34" charset="0"/>
                <a:ea typeface="Lato" panose="020F0502020204030203" pitchFamily="34" charset="0"/>
                <a:cs typeface="Lato" panose="020F0502020204030203" pitchFamily="34" charset="0"/>
              </a:rPr>
              <a:t>El proceso</a:t>
            </a:r>
          </a:p>
        </p:txBody>
      </p:sp>
      <p:sp>
        <p:nvSpPr>
          <p:cNvPr id="10" name="Rectángulo 9"/>
          <p:cNvSpPr/>
          <p:nvPr/>
        </p:nvSpPr>
        <p:spPr>
          <a:xfrm>
            <a:off x="1123316" y="2780713"/>
            <a:ext cx="8685628" cy="1815882"/>
          </a:xfrm>
          <a:prstGeom prst="rect">
            <a:avLst/>
          </a:prstGeom>
        </p:spPr>
        <p:txBody>
          <a:bodyPr wrap="square">
            <a:spAutoFit/>
          </a:bodyPr>
          <a:lstStyle/>
          <a:p>
            <a:pPr algn="just"/>
            <a:r>
              <a:rPr lang="es-ES" sz="1400" b="1" dirty="0">
                <a:latin typeface="Lato" panose="020F0502020204030203" pitchFamily="34" charset="0"/>
                <a:ea typeface="Lato" panose="020F0502020204030203" pitchFamily="34" charset="0"/>
                <a:cs typeface="Lato" panose="020F0502020204030203" pitchFamily="34" charset="0"/>
              </a:rPr>
              <a:t>1.- Identificación de las variables de segmentación</a:t>
            </a:r>
            <a:r>
              <a:rPr lang="es-ES" sz="1400" dirty="0">
                <a:latin typeface="Lato" panose="020F0502020204030203" pitchFamily="34" charset="0"/>
                <a:ea typeface="Lato" panose="020F0502020204030203" pitchFamily="34" charset="0"/>
                <a:cs typeface="Lato" panose="020F0502020204030203" pitchFamily="34" charset="0"/>
              </a:rPr>
              <a:t> y los segmentos de mercado, en función de nuestro producto o servicio.</a:t>
            </a:r>
          </a:p>
          <a:p>
            <a:pPr algn="just"/>
            <a:r>
              <a:rPr lang="es-ES" sz="1400" b="1" dirty="0">
                <a:latin typeface="Lato" panose="020F0502020204030203" pitchFamily="34" charset="0"/>
                <a:ea typeface="Lato" panose="020F0502020204030203" pitchFamily="34" charset="0"/>
                <a:cs typeface="Lato" panose="020F0502020204030203" pitchFamily="34" charset="0"/>
              </a:rPr>
              <a:t>2.- Desarrollo de perfiles</a:t>
            </a:r>
            <a:r>
              <a:rPr lang="es-ES" sz="1400" dirty="0">
                <a:latin typeface="Lato" panose="020F0502020204030203" pitchFamily="34" charset="0"/>
                <a:ea typeface="Lato" panose="020F0502020204030203" pitchFamily="34" charset="0"/>
                <a:cs typeface="Lato" panose="020F0502020204030203" pitchFamily="34" charset="0"/>
              </a:rPr>
              <a:t> descriptivos de cada segmento.</a:t>
            </a:r>
          </a:p>
          <a:p>
            <a:pPr algn="just"/>
            <a:r>
              <a:rPr lang="es-ES" sz="1400" b="1" dirty="0">
                <a:latin typeface="Lato" panose="020F0502020204030203" pitchFamily="34" charset="0"/>
                <a:ea typeface="Lato" panose="020F0502020204030203" pitchFamily="34" charset="0"/>
                <a:cs typeface="Lato" panose="020F0502020204030203" pitchFamily="34" charset="0"/>
              </a:rPr>
              <a:t>3.- Evaluación del atractivo de cada segmento</a:t>
            </a:r>
            <a:r>
              <a:rPr lang="es-ES" sz="1400" dirty="0">
                <a:latin typeface="Lato" panose="020F0502020204030203" pitchFamily="34" charset="0"/>
                <a:ea typeface="Lato" panose="020F0502020204030203" pitchFamily="34" charset="0"/>
                <a:cs typeface="Lato" panose="020F0502020204030203" pitchFamily="34" charset="0"/>
              </a:rPr>
              <a:t>, normalmente determinado por su potencial de ventas.</a:t>
            </a:r>
          </a:p>
          <a:p>
            <a:pPr algn="just"/>
            <a:r>
              <a:rPr lang="es-ES" sz="1400" b="1" dirty="0">
                <a:latin typeface="Lato" panose="020F0502020204030203" pitchFamily="34" charset="0"/>
                <a:ea typeface="Lato" panose="020F0502020204030203" pitchFamily="34" charset="0"/>
                <a:cs typeface="Lato" panose="020F0502020204030203" pitchFamily="34" charset="0"/>
              </a:rPr>
              <a:t>4.- Selección del segmento</a:t>
            </a:r>
            <a:r>
              <a:rPr lang="es-ES" sz="1400" dirty="0">
                <a:latin typeface="Lato" panose="020F0502020204030203" pitchFamily="34" charset="0"/>
                <a:ea typeface="Lato" panose="020F0502020204030203" pitchFamily="34" charset="0"/>
                <a:cs typeface="Lato" panose="020F0502020204030203" pitchFamily="34" charset="0"/>
              </a:rPr>
              <a:t> o segmentos objetivo (target o público ideal). </a:t>
            </a:r>
          </a:p>
          <a:p>
            <a:pPr algn="just"/>
            <a:r>
              <a:rPr lang="es-ES" sz="1400" b="1" dirty="0">
                <a:latin typeface="Lato" panose="020F0502020204030203" pitchFamily="34" charset="0"/>
                <a:ea typeface="Lato" panose="020F0502020204030203" pitchFamily="34" charset="0"/>
                <a:cs typeface="Lato" panose="020F0502020204030203" pitchFamily="34" charset="0"/>
              </a:rPr>
              <a:t>5.- Identificación de posibles acciones</a:t>
            </a:r>
            <a:r>
              <a:rPr lang="es-ES" sz="1400" dirty="0">
                <a:latin typeface="Lato" panose="020F0502020204030203" pitchFamily="34" charset="0"/>
                <a:ea typeface="Lato" panose="020F0502020204030203" pitchFamily="34" charset="0"/>
                <a:cs typeface="Lato" panose="020F0502020204030203" pitchFamily="34" charset="0"/>
              </a:rPr>
              <a:t> para posicionarse en los segmentos escogidos: creación de una nueva línea de productos o servicios, adaptación o mejora de un producto, etc.</a:t>
            </a:r>
          </a:p>
          <a:p>
            <a:pPr algn="just"/>
            <a:r>
              <a:rPr lang="es-ES" sz="1400" dirty="0">
                <a:latin typeface="Lato" panose="020F0502020204030203" pitchFamily="34" charset="0"/>
                <a:ea typeface="Lato" panose="020F0502020204030203" pitchFamily="34" charset="0"/>
                <a:cs typeface="Lato" panose="020F0502020204030203" pitchFamily="34" charset="0"/>
              </a:rPr>
              <a:t>6.- Selección y aplicación de las </a:t>
            </a:r>
            <a:r>
              <a:rPr lang="es-ES" sz="1400" b="1" dirty="0">
                <a:latin typeface="Lato" panose="020F0502020204030203" pitchFamily="34" charset="0"/>
                <a:ea typeface="Lato" panose="020F0502020204030203" pitchFamily="34" charset="0"/>
                <a:cs typeface="Lato" panose="020F0502020204030203" pitchFamily="34" charset="0"/>
              </a:rPr>
              <a:t>acciones de posicionamiento</a:t>
            </a:r>
            <a:r>
              <a:rPr lang="es-ES" sz="1400" dirty="0">
                <a:latin typeface="Lato" panose="020F0502020204030203" pitchFamily="34" charset="0"/>
                <a:ea typeface="Lato" panose="020F0502020204030203" pitchFamily="34" charset="0"/>
                <a:cs typeface="Lato" panose="020F0502020204030203" pitchFamily="34" charset="0"/>
              </a:rPr>
              <a:t> escogidas para cada segmento de mercado.</a:t>
            </a:r>
          </a:p>
        </p:txBody>
      </p:sp>
      <p:cxnSp>
        <p:nvCxnSpPr>
          <p:cNvPr id="6" name="Straight Connector 12">
            <a:extLst>
              <a:ext uri="{FF2B5EF4-FFF2-40B4-BE49-F238E27FC236}">
                <a16:creationId xmlns:a16="http://schemas.microsoft.com/office/drawing/2014/main" id="{C1843EEE-5C2A-43CF-A241-3018D8A34167}"/>
              </a:ext>
            </a:extLst>
          </p:cNvPr>
          <p:cNvCxnSpPr>
            <a:cxnSpLocks/>
          </p:cNvCxnSpPr>
          <p:nvPr/>
        </p:nvCxnSpPr>
        <p:spPr>
          <a:xfrm>
            <a:off x="57150" y="1447221"/>
            <a:ext cx="12134850" cy="0"/>
          </a:xfrm>
          <a:prstGeom prst="line">
            <a:avLst/>
          </a:prstGeom>
          <a:ln w="25400">
            <a:solidFill>
              <a:srgbClr val="006CB5"/>
            </a:solidFill>
          </a:ln>
          <a:effectLst/>
        </p:spPr>
        <p:style>
          <a:lnRef idx="2">
            <a:schemeClr val="accent1"/>
          </a:lnRef>
          <a:fillRef idx="0">
            <a:schemeClr val="accent1"/>
          </a:fillRef>
          <a:effectRef idx="1">
            <a:schemeClr val="accent1"/>
          </a:effectRef>
          <a:fontRef idx="minor">
            <a:schemeClr val="tx1"/>
          </a:fontRef>
        </p:style>
      </p:cxnSp>
      <p:sp>
        <p:nvSpPr>
          <p:cNvPr id="11" name="CuadroTexto 10">
            <a:extLst>
              <a:ext uri="{FF2B5EF4-FFF2-40B4-BE49-F238E27FC236}">
                <a16:creationId xmlns:a16="http://schemas.microsoft.com/office/drawing/2014/main" id="{8903B62F-A98B-4EFA-9845-1905B73FDC78}"/>
              </a:ext>
            </a:extLst>
          </p:cNvPr>
          <p:cNvSpPr txBox="1"/>
          <p:nvPr/>
        </p:nvSpPr>
        <p:spPr>
          <a:xfrm>
            <a:off x="241569" y="789127"/>
            <a:ext cx="8877031" cy="584775"/>
          </a:xfrm>
          <a:prstGeom prst="rect">
            <a:avLst/>
          </a:prstGeom>
          <a:noFill/>
        </p:spPr>
        <p:txBody>
          <a:bodyPr wrap="square" rtlCol="0">
            <a:spAutoFit/>
          </a:bodyPr>
          <a:lstStyle/>
          <a:p>
            <a:r>
              <a:rPr lang="es-ES" sz="3200" b="1" dirty="0">
                <a:solidFill>
                  <a:srgbClr val="006CB5"/>
                </a:solidFill>
                <a:latin typeface="Futura LT Pro Book" panose="020B0802020204020204" pitchFamily="34" charset="0"/>
              </a:rPr>
              <a:t>SEGMENTACIÓN DE MERCADO</a:t>
            </a:r>
            <a:endParaRPr lang="es-PE" sz="3200" dirty="0">
              <a:solidFill>
                <a:srgbClr val="006CB5"/>
              </a:solidFill>
              <a:latin typeface="Futura LT Pro Book" panose="020B0802020204020204" pitchFamily="34" charset="0"/>
            </a:endParaRPr>
          </a:p>
        </p:txBody>
      </p:sp>
    </p:spTree>
    <p:extLst>
      <p:ext uri="{BB962C8B-B14F-4D97-AF65-F5344CB8AC3E}">
        <p14:creationId xmlns:p14="http://schemas.microsoft.com/office/powerpoint/2010/main" val="265796591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1265805" y="1968486"/>
            <a:ext cx="6717792" cy="523220"/>
          </a:xfrm>
          <a:prstGeom prst="rect">
            <a:avLst/>
          </a:prstGeom>
        </p:spPr>
        <p:txBody>
          <a:bodyPr wrap="square">
            <a:spAutoFit/>
          </a:bodyPr>
          <a:lstStyle/>
          <a:p>
            <a:r>
              <a:rPr lang="es-ES" sz="2800" b="1" dirty="0">
                <a:solidFill>
                  <a:srgbClr val="006CB5"/>
                </a:solidFill>
                <a:latin typeface="Lato" panose="020F0502020204030203" pitchFamily="34" charset="0"/>
                <a:ea typeface="Lato" panose="020F0502020204030203" pitchFamily="34" charset="0"/>
                <a:cs typeface="Lato" panose="020F0502020204030203" pitchFamily="34" charset="0"/>
              </a:rPr>
              <a:t>Criterios de segmentación</a:t>
            </a:r>
          </a:p>
        </p:txBody>
      </p:sp>
      <p:sp>
        <p:nvSpPr>
          <p:cNvPr id="10" name="Rectángulo 9"/>
          <p:cNvSpPr/>
          <p:nvPr/>
        </p:nvSpPr>
        <p:spPr>
          <a:xfrm>
            <a:off x="1265805" y="2565026"/>
            <a:ext cx="8685628" cy="2462213"/>
          </a:xfrm>
          <a:prstGeom prst="rect">
            <a:avLst/>
          </a:prstGeom>
        </p:spPr>
        <p:txBody>
          <a:bodyPr wrap="square">
            <a:spAutoFit/>
          </a:bodyPr>
          <a:lstStyle/>
          <a:p>
            <a:pPr marL="285750" indent="-285750">
              <a:buFontTx/>
              <a:buChar char="-"/>
            </a:pPr>
            <a:r>
              <a:rPr lang="es-ES" sz="1400" b="1" dirty="0">
                <a:latin typeface="Lato" panose="020F0502020204030203" pitchFamily="34" charset="0"/>
                <a:ea typeface="Lato" panose="020F0502020204030203" pitchFamily="34" charset="0"/>
                <a:cs typeface="Lato" panose="020F0502020204030203" pitchFamily="34" charset="0"/>
              </a:rPr>
              <a:t>Generales-objetivos</a:t>
            </a:r>
            <a:r>
              <a:rPr lang="es-ES" sz="1400" dirty="0">
                <a:latin typeface="Lato" panose="020F0502020204030203" pitchFamily="34" charset="0"/>
                <a:ea typeface="Lato" panose="020F0502020204030203" pitchFamily="34" charset="0"/>
                <a:cs typeface="Lato" panose="020F0502020204030203" pitchFamily="34" charset="0"/>
              </a:rPr>
              <a:t>: Demográficos (edad, sexo), Socio-económicos (renta, estudios) y geográficos (país, nación)</a:t>
            </a:r>
          </a:p>
          <a:p>
            <a:pPr marL="285750" indent="-285750">
              <a:buFontTx/>
              <a:buChar char="-"/>
            </a:pPr>
            <a:endParaRPr lang="es-ES" sz="1400" b="1" dirty="0">
              <a:latin typeface="Lato" panose="020F0502020204030203" pitchFamily="34" charset="0"/>
              <a:ea typeface="Lato" panose="020F0502020204030203" pitchFamily="34" charset="0"/>
              <a:cs typeface="Lato" panose="020F0502020204030203" pitchFamily="34" charset="0"/>
            </a:endParaRPr>
          </a:p>
          <a:p>
            <a:pPr marL="285750" indent="-285750">
              <a:buFontTx/>
              <a:buChar char="-"/>
            </a:pPr>
            <a:r>
              <a:rPr lang="es-ES" sz="1400" b="1" dirty="0">
                <a:latin typeface="Lato" panose="020F0502020204030203" pitchFamily="34" charset="0"/>
                <a:ea typeface="Lato" panose="020F0502020204030203" pitchFamily="34" charset="0"/>
                <a:cs typeface="Lato" panose="020F0502020204030203" pitchFamily="34" charset="0"/>
              </a:rPr>
              <a:t>Generales-subjetivos</a:t>
            </a:r>
            <a:r>
              <a:rPr lang="es-ES" sz="1400" dirty="0">
                <a:latin typeface="Lato" panose="020F0502020204030203" pitchFamily="34" charset="0"/>
                <a:ea typeface="Lato" panose="020F0502020204030203" pitchFamily="34" charset="0"/>
                <a:cs typeface="Lato" panose="020F0502020204030203" pitchFamily="34" charset="0"/>
              </a:rPr>
              <a:t>: Personalidad del consumidor (líder, introvertido...) estilos de vida (actividades, intereses, opiniones)</a:t>
            </a:r>
          </a:p>
          <a:p>
            <a:pPr marL="285750" indent="-285750">
              <a:buFontTx/>
              <a:buChar char="-"/>
            </a:pPr>
            <a:endParaRPr lang="es-ES" sz="1400" b="1" dirty="0">
              <a:latin typeface="Lato" panose="020F0502020204030203" pitchFamily="34" charset="0"/>
              <a:ea typeface="Lato" panose="020F0502020204030203" pitchFamily="34" charset="0"/>
              <a:cs typeface="Lato" panose="020F0502020204030203" pitchFamily="34" charset="0"/>
            </a:endParaRPr>
          </a:p>
          <a:p>
            <a:pPr marL="285750" indent="-285750">
              <a:buFontTx/>
              <a:buChar char="-"/>
            </a:pPr>
            <a:r>
              <a:rPr lang="es-ES" sz="1400" b="1" dirty="0">
                <a:latin typeface="Lato" panose="020F0502020204030203" pitchFamily="34" charset="0"/>
                <a:ea typeface="Lato" panose="020F0502020204030203" pitchFamily="34" charset="0"/>
                <a:cs typeface="Lato" panose="020F0502020204030203" pitchFamily="34" charset="0"/>
              </a:rPr>
              <a:t>Específicos-subjetivos</a:t>
            </a:r>
            <a:r>
              <a:rPr lang="es-ES" sz="1400" dirty="0">
                <a:latin typeface="Lato" panose="020F0502020204030203" pitchFamily="34" charset="0"/>
                <a:ea typeface="Lato" panose="020F0502020204030203" pitchFamily="34" charset="0"/>
                <a:cs typeface="Lato" panose="020F0502020204030203" pitchFamily="34" charset="0"/>
              </a:rPr>
              <a:t>: ventaja buscada, actitudes, percepciones o preferencias del consumidor respecto a la marca, el producto o el servicio.</a:t>
            </a:r>
          </a:p>
          <a:p>
            <a:pPr marL="285750" indent="-285750">
              <a:buFontTx/>
              <a:buChar char="-"/>
            </a:pPr>
            <a:endParaRPr lang="es-ES" sz="1400" b="1" dirty="0">
              <a:latin typeface="Lato" panose="020F0502020204030203" pitchFamily="34" charset="0"/>
              <a:ea typeface="Lato" panose="020F0502020204030203" pitchFamily="34" charset="0"/>
              <a:cs typeface="Lato" panose="020F0502020204030203" pitchFamily="34" charset="0"/>
            </a:endParaRPr>
          </a:p>
          <a:p>
            <a:pPr marL="285750" indent="-285750">
              <a:buFontTx/>
              <a:buChar char="-"/>
            </a:pPr>
            <a:r>
              <a:rPr lang="es-ES" sz="1400" b="1" dirty="0">
                <a:latin typeface="Lato" panose="020F0502020204030203" pitchFamily="34" charset="0"/>
                <a:ea typeface="Lato" panose="020F0502020204030203" pitchFamily="34" charset="0"/>
                <a:cs typeface="Lato" panose="020F0502020204030203" pitchFamily="34" charset="0"/>
              </a:rPr>
              <a:t>Específicos-objetivos</a:t>
            </a:r>
            <a:r>
              <a:rPr lang="es-ES" sz="1400" dirty="0">
                <a:latin typeface="Lato" panose="020F0502020204030203" pitchFamily="34" charset="0"/>
                <a:ea typeface="Lato" panose="020F0502020204030203" pitchFamily="34" charset="0"/>
                <a:cs typeface="Lato" panose="020F0502020204030203" pitchFamily="34" charset="0"/>
              </a:rPr>
              <a:t>: Tipo de consumidor (grande, medio), tipo de uso, fidelidad, tipo de compra, situación de compra, lugar de compra, etc.</a:t>
            </a:r>
          </a:p>
        </p:txBody>
      </p:sp>
      <p:cxnSp>
        <p:nvCxnSpPr>
          <p:cNvPr id="6" name="Straight Connector 12">
            <a:extLst>
              <a:ext uri="{FF2B5EF4-FFF2-40B4-BE49-F238E27FC236}">
                <a16:creationId xmlns:a16="http://schemas.microsoft.com/office/drawing/2014/main" id="{5410C541-81F3-4E57-B1F1-C2E0ED23F5FC}"/>
              </a:ext>
            </a:extLst>
          </p:cNvPr>
          <p:cNvCxnSpPr>
            <a:cxnSpLocks/>
          </p:cNvCxnSpPr>
          <p:nvPr/>
        </p:nvCxnSpPr>
        <p:spPr>
          <a:xfrm>
            <a:off x="57150" y="1447221"/>
            <a:ext cx="12134850" cy="0"/>
          </a:xfrm>
          <a:prstGeom prst="line">
            <a:avLst/>
          </a:prstGeom>
          <a:ln w="25400">
            <a:solidFill>
              <a:srgbClr val="52AE32"/>
            </a:solidFill>
          </a:ln>
          <a:effectLst/>
        </p:spPr>
        <p:style>
          <a:lnRef idx="2">
            <a:schemeClr val="accent1"/>
          </a:lnRef>
          <a:fillRef idx="0">
            <a:schemeClr val="accent1"/>
          </a:fillRef>
          <a:effectRef idx="1">
            <a:schemeClr val="accent1"/>
          </a:effectRef>
          <a:fontRef idx="minor">
            <a:schemeClr val="tx1"/>
          </a:fontRef>
        </p:style>
      </p:cxnSp>
      <p:sp>
        <p:nvSpPr>
          <p:cNvPr id="11" name="CuadroTexto 10">
            <a:extLst>
              <a:ext uri="{FF2B5EF4-FFF2-40B4-BE49-F238E27FC236}">
                <a16:creationId xmlns:a16="http://schemas.microsoft.com/office/drawing/2014/main" id="{0FB92BC3-AB72-4EA9-B07C-E27DFD7787B4}"/>
              </a:ext>
            </a:extLst>
          </p:cNvPr>
          <p:cNvSpPr txBox="1"/>
          <p:nvPr/>
        </p:nvSpPr>
        <p:spPr>
          <a:xfrm>
            <a:off x="241569" y="789127"/>
            <a:ext cx="8877031" cy="584775"/>
          </a:xfrm>
          <a:prstGeom prst="rect">
            <a:avLst/>
          </a:prstGeom>
          <a:noFill/>
        </p:spPr>
        <p:txBody>
          <a:bodyPr wrap="square" rtlCol="0">
            <a:spAutoFit/>
          </a:bodyPr>
          <a:lstStyle/>
          <a:p>
            <a:r>
              <a:rPr lang="es-ES" sz="3200" b="1" dirty="0">
                <a:solidFill>
                  <a:srgbClr val="53AD32"/>
                </a:solidFill>
                <a:latin typeface="Futura LT Pro Book" panose="020B0802020204020204" pitchFamily="34" charset="0"/>
              </a:rPr>
              <a:t>SEGMENTACIÓN DE MERCADO</a:t>
            </a:r>
            <a:endParaRPr lang="es-PE" sz="3200" dirty="0">
              <a:solidFill>
                <a:srgbClr val="53AD32"/>
              </a:solidFill>
              <a:latin typeface="Futura LT Pro Book" panose="020B0802020204020204" pitchFamily="34" charset="0"/>
            </a:endParaRPr>
          </a:p>
        </p:txBody>
      </p:sp>
    </p:spTree>
    <p:extLst>
      <p:ext uri="{BB962C8B-B14F-4D97-AF65-F5344CB8AC3E}">
        <p14:creationId xmlns:p14="http://schemas.microsoft.com/office/powerpoint/2010/main" val="108064745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Conector recto 7"/>
          <p:cNvCxnSpPr/>
          <p:nvPr/>
        </p:nvCxnSpPr>
        <p:spPr>
          <a:xfrm flipV="1">
            <a:off x="1810512" y="2826722"/>
            <a:ext cx="8062440" cy="27432"/>
          </a:xfrm>
          <a:prstGeom prst="line">
            <a:avLst/>
          </a:prstGeom>
          <a:ln w="76200">
            <a:solidFill>
              <a:srgbClr val="006CB5"/>
            </a:solidFill>
          </a:ln>
        </p:spPr>
        <p:style>
          <a:lnRef idx="3">
            <a:schemeClr val="accent1"/>
          </a:lnRef>
          <a:fillRef idx="0">
            <a:schemeClr val="accent1"/>
          </a:fillRef>
          <a:effectRef idx="2">
            <a:schemeClr val="accent1"/>
          </a:effectRef>
          <a:fontRef idx="minor">
            <a:schemeClr val="tx1"/>
          </a:fontRef>
        </p:style>
      </p:cxnSp>
      <p:cxnSp>
        <p:nvCxnSpPr>
          <p:cNvPr id="10" name="Conector recto 9"/>
          <p:cNvCxnSpPr/>
          <p:nvPr/>
        </p:nvCxnSpPr>
        <p:spPr>
          <a:xfrm flipV="1">
            <a:off x="1810512" y="3711714"/>
            <a:ext cx="8062440" cy="27432"/>
          </a:xfrm>
          <a:prstGeom prst="line">
            <a:avLst/>
          </a:prstGeom>
          <a:ln w="76200">
            <a:solidFill>
              <a:srgbClr val="006CB5"/>
            </a:solidFill>
          </a:ln>
        </p:spPr>
        <p:style>
          <a:lnRef idx="3">
            <a:schemeClr val="accent1"/>
          </a:lnRef>
          <a:fillRef idx="0">
            <a:schemeClr val="accent1"/>
          </a:fillRef>
          <a:effectRef idx="2">
            <a:schemeClr val="accent1"/>
          </a:effectRef>
          <a:fontRef idx="minor">
            <a:schemeClr val="tx1"/>
          </a:fontRef>
        </p:style>
      </p:cxnSp>
      <p:sp>
        <p:nvSpPr>
          <p:cNvPr id="11" name="CuadroTexto 10"/>
          <p:cNvSpPr txBox="1"/>
          <p:nvPr/>
        </p:nvSpPr>
        <p:spPr>
          <a:xfrm>
            <a:off x="2027400" y="3021324"/>
            <a:ext cx="7781544" cy="523220"/>
          </a:xfrm>
          <a:prstGeom prst="rect">
            <a:avLst/>
          </a:prstGeom>
          <a:noFill/>
        </p:spPr>
        <p:txBody>
          <a:bodyPr wrap="square" rtlCol="0">
            <a:spAutoFit/>
          </a:bodyPr>
          <a:lstStyle/>
          <a:p>
            <a:pPr algn="ctr"/>
            <a:r>
              <a:rPr lang="es-ES" sz="2800" b="1" dirty="0">
                <a:latin typeface="Lato" panose="020F0502020204030203" pitchFamily="34" charset="0"/>
                <a:ea typeface="Lato" panose="020F0502020204030203" pitchFamily="34" charset="0"/>
                <a:cs typeface="Lato" panose="020F0502020204030203" pitchFamily="34" charset="0"/>
              </a:rPr>
              <a:t>TAMAÑO DEL MERCADO</a:t>
            </a:r>
          </a:p>
        </p:txBody>
      </p:sp>
    </p:spTree>
    <p:extLst>
      <p:ext uri="{BB962C8B-B14F-4D97-AF65-F5344CB8AC3E}">
        <p14:creationId xmlns:p14="http://schemas.microsoft.com/office/powerpoint/2010/main" val="218734213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1143198" y="2202756"/>
            <a:ext cx="7603588" cy="523220"/>
          </a:xfrm>
          <a:prstGeom prst="rect">
            <a:avLst/>
          </a:prstGeom>
        </p:spPr>
        <p:txBody>
          <a:bodyPr wrap="square">
            <a:spAutoFit/>
          </a:bodyPr>
          <a:lstStyle/>
          <a:p>
            <a:r>
              <a:rPr lang="es-ES" sz="2800" b="1" dirty="0">
                <a:solidFill>
                  <a:srgbClr val="006CB5"/>
                </a:solidFill>
                <a:latin typeface="Lato" panose="020F0502020204030203" pitchFamily="34" charset="0"/>
                <a:ea typeface="Lato" panose="020F0502020204030203" pitchFamily="34" charset="0"/>
                <a:cs typeface="Lato" panose="020F0502020204030203" pitchFamily="34" charset="0"/>
              </a:rPr>
              <a:t>Calcular el tamaño del mercado en 3 pasos</a:t>
            </a:r>
          </a:p>
        </p:txBody>
      </p:sp>
      <p:sp>
        <p:nvSpPr>
          <p:cNvPr id="10" name="Rectángulo 9"/>
          <p:cNvSpPr/>
          <p:nvPr/>
        </p:nvSpPr>
        <p:spPr>
          <a:xfrm>
            <a:off x="1143198" y="2733123"/>
            <a:ext cx="10276339" cy="2677656"/>
          </a:xfrm>
          <a:prstGeom prst="rect">
            <a:avLst/>
          </a:prstGeom>
        </p:spPr>
        <p:txBody>
          <a:bodyPr wrap="square">
            <a:spAutoFit/>
          </a:bodyPr>
          <a:lstStyle/>
          <a:p>
            <a:r>
              <a:rPr lang="es-ES" sz="1400" b="1" dirty="0">
                <a:latin typeface="Lato" panose="020F0502020204030203" pitchFamily="34" charset="0"/>
                <a:ea typeface="Lato" panose="020F0502020204030203" pitchFamily="34" charset="0"/>
                <a:cs typeface="Lato" panose="020F0502020204030203" pitchFamily="34" charset="0"/>
              </a:rPr>
              <a:t>Paso 1. Calcular la demanda primaria. </a:t>
            </a:r>
          </a:p>
          <a:p>
            <a:endParaRPr lang="es-ES" sz="1400" b="1" dirty="0">
              <a:latin typeface="Lato" panose="020F0502020204030203" pitchFamily="34" charset="0"/>
              <a:ea typeface="Lato" panose="020F0502020204030203" pitchFamily="34" charset="0"/>
              <a:cs typeface="Lato" panose="020F0502020204030203" pitchFamily="34" charset="0"/>
            </a:endParaRPr>
          </a:p>
          <a:p>
            <a:r>
              <a:rPr lang="es-ES" sz="1400" dirty="0">
                <a:latin typeface="Lato" panose="020F0502020204030203" pitchFamily="34" charset="0"/>
                <a:ea typeface="Lato" panose="020F0502020204030203" pitchFamily="34" charset="0"/>
                <a:cs typeface="Lato" panose="020F0502020204030203" pitchFamily="34" charset="0"/>
              </a:rPr>
              <a:t>Encontrar el perfil de los clientes y sus características en común. Usamos de guía la información que recopilamos.</a:t>
            </a:r>
          </a:p>
          <a:p>
            <a:r>
              <a:rPr lang="es-ES" sz="1400" b="1" dirty="0">
                <a:latin typeface="Lato" panose="020F0502020204030203" pitchFamily="34" charset="0"/>
                <a:ea typeface="Lato" panose="020F0502020204030203" pitchFamily="34" charset="0"/>
                <a:cs typeface="Lato" panose="020F0502020204030203" pitchFamily="34" charset="0"/>
              </a:rPr>
              <a:t>Ejemplos</a:t>
            </a:r>
            <a:r>
              <a:rPr lang="es-ES" sz="1400" dirty="0">
                <a:latin typeface="Lato" panose="020F0502020204030203" pitchFamily="34" charset="0"/>
                <a:ea typeface="Lato" panose="020F0502020204030203" pitchFamily="34" charset="0"/>
                <a:cs typeface="Lato" panose="020F0502020204030203" pitchFamily="34" charset="0"/>
              </a:rPr>
              <a:t>:</a:t>
            </a:r>
            <a:r>
              <a:rPr lang="es-ES" sz="1400" b="1" dirty="0">
                <a:latin typeface="Lato" panose="020F0502020204030203" pitchFamily="34" charset="0"/>
                <a:ea typeface="Lato" panose="020F0502020204030203" pitchFamily="34" charset="0"/>
                <a:cs typeface="Lato" panose="020F0502020204030203" pitchFamily="34" charset="0"/>
              </a:rPr>
              <a:t> </a:t>
            </a:r>
          </a:p>
          <a:p>
            <a:endParaRPr lang="es-ES" sz="1400" b="1" dirty="0">
              <a:latin typeface="Lato" panose="020F0502020204030203" pitchFamily="34" charset="0"/>
              <a:ea typeface="Lato" panose="020F0502020204030203" pitchFamily="34" charset="0"/>
              <a:cs typeface="Lato" panose="020F0502020204030203" pitchFamily="34" charset="0"/>
            </a:endParaRPr>
          </a:p>
          <a:p>
            <a:r>
              <a:rPr lang="es-ES" sz="1400" b="1" dirty="0">
                <a:latin typeface="Lato" panose="020F0502020204030203" pitchFamily="34" charset="0"/>
                <a:ea typeface="Lato" panose="020F0502020204030203" pitchFamily="34" charset="0"/>
                <a:cs typeface="Lato" panose="020F0502020204030203" pitchFamily="34" charset="0"/>
              </a:rPr>
              <a:t>Una cancha de fútbol cinco</a:t>
            </a:r>
            <a:r>
              <a:rPr lang="es-ES" sz="1400" dirty="0">
                <a:latin typeface="Lato" panose="020F0502020204030203" pitchFamily="34" charset="0"/>
                <a:ea typeface="Lato" panose="020F0502020204030203" pitchFamily="34" charset="0"/>
                <a:cs typeface="Lato" panose="020F0502020204030203" pitchFamily="34" charset="0"/>
              </a:rPr>
              <a:t> en una zona residencial va a necesitar conocer la cantidad de personas de entre 15 y 45 años en un radio de 5 /10 km. </a:t>
            </a:r>
          </a:p>
          <a:p>
            <a:endParaRPr lang="es-ES" sz="1400" dirty="0">
              <a:latin typeface="Lato" panose="020F0502020204030203" pitchFamily="34" charset="0"/>
              <a:ea typeface="Lato" panose="020F0502020204030203" pitchFamily="34" charset="0"/>
              <a:cs typeface="Lato" panose="020F0502020204030203" pitchFamily="34" charset="0"/>
            </a:endParaRPr>
          </a:p>
          <a:p>
            <a:r>
              <a:rPr lang="es-ES" sz="1400" b="1" dirty="0">
                <a:latin typeface="Lato" panose="020F0502020204030203" pitchFamily="34" charset="0"/>
                <a:ea typeface="Lato" panose="020F0502020204030203" pitchFamily="34" charset="0"/>
                <a:cs typeface="Lato" panose="020F0502020204030203" pitchFamily="34" charset="0"/>
              </a:rPr>
              <a:t>Una fotocopiadora</a:t>
            </a:r>
            <a:r>
              <a:rPr lang="es-ES" sz="1400" dirty="0">
                <a:latin typeface="Lato" panose="020F0502020204030203" pitchFamily="34" charset="0"/>
                <a:ea typeface="Lato" panose="020F0502020204030203" pitchFamily="34" charset="0"/>
                <a:cs typeface="Lato" panose="020F0502020204030203" pitchFamily="34" charset="0"/>
              </a:rPr>
              <a:t> querrá conocer la cantidad de alumnos en las escuelas aledañas. Es decir, </a:t>
            </a:r>
          </a:p>
          <a:p>
            <a:endParaRPr lang="es-ES" sz="1400" dirty="0">
              <a:latin typeface="Lato" panose="020F0502020204030203" pitchFamily="34" charset="0"/>
              <a:ea typeface="Lato" panose="020F0502020204030203" pitchFamily="34" charset="0"/>
              <a:cs typeface="Lato" panose="020F0502020204030203" pitchFamily="34" charset="0"/>
            </a:endParaRPr>
          </a:p>
          <a:p>
            <a:r>
              <a:rPr lang="es-ES" sz="1400" dirty="0">
                <a:latin typeface="Lato" panose="020F0502020204030203" pitchFamily="34" charset="0"/>
                <a:ea typeface="Lato" panose="020F0502020204030203" pitchFamily="34" charset="0"/>
                <a:cs typeface="Lato" panose="020F0502020204030203" pitchFamily="34" charset="0"/>
              </a:rPr>
              <a:t>En este primer paso es vital establecer tres datos: </a:t>
            </a:r>
            <a:r>
              <a:rPr lang="es-ES" sz="1400" b="1" dirty="0">
                <a:latin typeface="Lato" panose="020F0502020204030203" pitchFamily="34" charset="0"/>
                <a:ea typeface="Lato" panose="020F0502020204030203" pitchFamily="34" charset="0"/>
                <a:cs typeface="Lato" panose="020F0502020204030203" pitchFamily="34" charset="0"/>
              </a:rPr>
              <a:t>quiénes son los clientes potenciales, dónde están ubicados y cuánto gastan en promedio en el producto en cuestión</a:t>
            </a:r>
            <a:r>
              <a:rPr lang="es-ES" sz="1400" dirty="0">
                <a:latin typeface="Lato" panose="020F0502020204030203" pitchFamily="34" charset="0"/>
                <a:ea typeface="Lato" panose="020F0502020204030203" pitchFamily="34" charset="0"/>
                <a:cs typeface="Lato" panose="020F0502020204030203" pitchFamily="34" charset="0"/>
              </a:rPr>
              <a:t>. </a:t>
            </a:r>
          </a:p>
        </p:txBody>
      </p:sp>
      <p:cxnSp>
        <p:nvCxnSpPr>
          <p:cNvPr id="6" name="Straight Connector 12">
            <a:extLst>
              <a:ext uri="{FF2B5EF4-FFF2-40B4-BE49-F238E27FC236}">
                <a16:creationId xmlns:a16="http://schemas.microsoft.com/office/drawing/2014/main" id="{989996E9-6510-430D-952D-C0A4FF465E6A}"/>
              </a:ext>
            </a:extLst>
          </p:cNvPr>
          <p:cNvCxnSpPr>
            <a:cxnSpLocks/>
          </p:cNvCxnSpPr>
          <p:nvPr/>
        </p:nvCxnSpPr>
        <p:spPr>
          <a:xfrm>
            <a:off x="57150" y="1447221"/>
            <a:ext cx="12134850" cy="0"/>
          </a:xfrm>
          <a:prstGeom prst="line">
            <a:avLst/>
          </a:prstGeom>
          <a:ln w="25400">
            <a:solidFill>
              <a:srgbClr val="52AE32"/>
            </a:solidFill>
          </a:ln>
          <a:effectLst/>
        </p:spPr>
        <p:style>
          <a:lnRef idx="2">
            <a:schemeClr val="accent1"/>
          </a:lnRef>
          <a:fillRef idx="0">
            <a:schemeClr val="accent1"/>
          </a:fillRef>
          <a:effectRef idx="1">
            <a:schemeClr val="accent1"/>
          </a:effectRef>
          <a:fontRef idx="minor">
            <a:schemeClr val="tx1"/>
          </a:fontRef>
        </p:style>
      </p:cxnSp>
      <p:sp>
        <p:nvSpPr>
          <p:cNvPr id="7" name="CuadroTexto 6">
            <a:extLst>
              <a:ext uri="{FF2B5EF4-FFF2-40B4-BE49-F238E27FC236}">
                <a16:creationId xmlns:a16="http://schemas.microsoft.com/office/drawing/2014/main" id="{8E2D5CD7-4A1D-4096-99EA-0E87057C9DE0}"/>
              </a:ext>
            </a:extLst>
          </p:cNvPr>
          <p:cNvSpPr txBox="1"/>
          <p:nvPr/>
        </p:nvSpPr>
        <p:spPr>
          <a:xfrm>
            <a:off x="241569" y="700586"/>
            <a:ext cx="6539113" cy="584775"/>
          </a:xfrm>
          <a:prstGeom prst="rect">
            <a:avLst/>
          </a:prstGeom>
          <a:noFill/>
        </p:spPr>
        <p:txBody>
          <a:bodyPr wrap="square" rtlCol="0">
            <a:spAutoFit/>
          </a:bodyPr>
          <a:lstStyle/>
          <a:p>
            <a:r>
              <a:rPr lang="es-ES" sz="3200" b="1" dirty="0">
                <a:solidFill>
                  <a:srgbClr val="53AD32"/>
                </a:solidFill>
                <a:latin typeface="Futura LT Pro Book" panose="020B0802020204020204" pitchFamily="34" charset="0"/>
              </a:rPr>
              <a:t>TAMAÑO DEL MERCADO</a:t>
            </a:r>
          </a:p>
        </p:txBody>
      </p:sp>
    </p:spTree>
    <p:extLst>
      <p:ext uri="{BB962C8B-B14F-4D97-AF65-F5344CB8AC3E}">
        <p14:creationId xmlns:p14="http://schemas.microsoft.com/office/powerpoint/2010/main" val="176087331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875987" y="2113360"/>
            <a:ext cx="7603588" cy="523220"/>
          </a:xfrm>
          <a:prstGeom prst="rect">
            <a:avLst/>
          </a:prstGeom>
        </p:spPr>
        <p:txBody>
          <a:bodyPr wrap="square">
            <a:spAutoFit/>
          </a:bodyPr>
          <a:lstStyle/>
          <a:p>
            <a:r>
              <a:rPr lang="es-ES" sz="2800" b="1" dirty="0">
                <a:solidFill>
                  <a:srgbClr val="53AD32"/>
                </a:solidFill>
                <a:latin typeface="Lato" panose="020F0502020204030203" pitchFamily="34" charset="0"/>
                <a:ea typeface="Lato" panose="020F0502020204030203" pitchFamily="34" charset="0"/>
                <a:cs typeface="Lato" panose="020F0502020204030203" pitchFamily="34" charset="0"/>
              </a:rPr>
              <a:t>Calcular el tamaño del mercado en 3 pasos</a:t>
            </a:r>
          </a:p>
        </p:txBody>
      </p:sp>
      <p:sp>
        <p:nvSpPr>
          <p:cNvPr id="10" name="Rectángulo 9"/>
          <p:cNvSpPr/>
          <p:nvPr/>
        </p:nvSpPr>
        <p:spPr>
          <a:xfrm>
            <a:off x="875987" y="2636580"/>
            <a:ext cx="5244159" cy="2031325"/>
          </a:xfrm>
          <a:prstGeom prst="rect">
            <a:avLst/>
          </a:prstGeom>
        </p:spPr>
        <p:txBody>
          <a:bodyPr wrap="square">
            <a:spAutoFit/>
          </a:bodyPr>
          <a:lstStyle/>
          <a:p>
            <a:r>
              <a:rPr lang="es-ES" sz="1400" b="1" dirty="0">
                <a:latin typeface="Lato" panose="020F0502020204030203" pitchFamily="34" charset="0"/>
                <a:ea typeface="Lato" panose="020F0502020204030203" pitchFamily="34" charset="0"/>
                <a:cs typeface="Lato" panose="020F0502020204030203" pitchFamily="34" charset="0"/>
              </a:rPr>
              <a:t>Paso 2. Conocer datos demográficos. </a:t>
            </a:r>
          </a:p>
          <a:p>
            <a:endParaRPr lang="es-ES" sz="1400" b="1" dirty="0">
              <a:latin typeface="Lato" panose="020F0502020204030203" pitchFamily="34" charset="0"/>
              <a:ea typeface="Lato" panose="020F0502020204030203" pitchFamily="34" charset="0"/>
              <a:cs typeface="Lato" panose="020F0502020204030203" pitchFamily="34" charset="0"/>
            </a:endParaRPr>
          </a:p>
          <a:p>
            <a:r>
              <a:rPr lang="es-ES" sz="1400" dirty="0">
                <a:latin typeface="Lato" panose="020F0502020204030203" pitchFamily="34" charset="0"/>
                <a:ea typeface="Lato" panose="020F0502020204030203" pitchFamily="34" charset="0"/>
                <a:cs typeface="Lato" panose="020F0502020204030203" pitchFamily="34" charset="0"/>
              </a:rPr>
              <a:t>Una vez establecido el perfil del consumidor y determinado el área donde se encuentra, hace falta obtener o estimar los datos demográficos correspondientes. </a:t>
            </a:r>
          </a:p>
          <a:p>
            <a:endParaRPr lang="es-ES" sz="1400" dirty="0">
              <a:latin typeface="Lato" panose="020F0502020204030203" pitchFamily="34" charset="0"/>
              <a:ea typeface="Lato" panose="020F0502020204030203" pitchFamily="34" charset="0"/>
              <a:cs typeface="Lato" panose="020F0502020204030203" pitchFamily="34" charset="0"/>
            </a:endParaRPr>
          </a:p>
          <a:p>
            <a:r>
              <a:rPr lang="es-ES" sz="1400" dirty="0">
                <a:latin typeface="Lato" panose="020F0502020204030203" pitchFamily="34" charset="0"/>
                <a:ea typeface="Lato" panose="020F0502020204030203" pitchFamily="34" charset="0"/>
                <a:cs typeface="Lato" panose="020F0502020204030203" pitchFamily="34" charset="0"/>
              </a:rPr>
              <a:t>Las fuentes son los </a:t>
            </a:r>
            <a:r>
              <a:rPr lang="es-ES" sz="1400" b="1" dirty="0">
                <a:latin typeface="Lato" panose="020F0502020204030203" pitchFamily="34" charset="0"/>
                <a:ea typeface="Lato" panose="020F0502020204030203" pitchFamily="34" charset="0"/>
                <a:cs typeface="Lato" panose="020F0502020204030203" pitchFamily="34" charset="0"/>
              </a:rPr>
              <a:t>datos de los censos publicados, datos estadísticos de investigaciones de mercado en internet, libros de crecimiento estadístico, etc.</a:t>
            </a:r>
            <a:endParaRPr lang="es-ES" sz="1400" dirty="0">
              <a:latin typeface="Lato" panose="020F0502020204030203" pitchFamily="34" charset="0"/>
              <a:ea typeface="Lato" panose="020F0502020204030203" pitchFamily="34" charset="0"/>
              <a:cs typeface="Lato" panose="020F0502020204030203" pitchFamily="34" charset="0"/>
            </a:endParaRPr>
          </a:p>
        </p:txBody>
      </p:sp>
      <p:pic>
        <p:nvPicPr>
          <p:cNvPr id="3074" name="Picture 2" descr="Resultado de imagen para inei para emprendedore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10638" y="2654397"/>
            <a:ext cx="4905375" cy="3305175"/>
          </a:xfrm>
          <a:prstGeom prst="rect">
            <a:avLst/>
          </a:prstGeom>
          <a:noFill/>
          <a:extLst>
            <a:ext uri="{909E8E84-426E-40DD-AFC4-6F175D3DCCD1}">
              <a14:hiddenFill xmlns:a14="http://schemas.microsoft.com/office/drawing/2010/main">
                <a:solidFill>
                  <a:srgbClr val="FFFFFF"/>
                </a:solidFill>
              </a14:hiddenFill>
            </a:ext>
          </a:extLst>
        </p:spPr>
      </p:pic>
      <p:cxnSp>
        <p:nvCxnSpPr>
          <p:cNvPr id="7" name="Straight Connector 12">
            <a:extLst>
              <a:ext uri="{FF2B5EF4-FFF2-40B4-BE49-F238E27FC236}">
                <a16:creationId xmlns:a16="http://schemas.microsoft.com/office/drawing/2014/main" id="{6000989D-E68A-4942-BE01-5ED0E1E5D50E}"/>
              </a:ext>
            </a:extLst>
          </p:cNvPr>
          <p:cNvCxnSpPr>
            <a:cxnSpLocks/>
          </p:cNvCxnSpPr>
          <p:nvPr/>
        </p:nvCxnSpPr>
        <p:spPr>
          <a:xfrm>
            <a:off x="57150" y="1447221"/>
            <a:ext cx="12134850" cy="0"/>
          </a:xfrm>
          <a:prstGeom prst="line">
            <a:avLst/>
          </a:prstGeom>
          <a:ln w="25400">
            <a:solidFill>
              <a:srgbClr val="006CB5"/>
            </a:solidFill>
          </a:ln>
          <a:effectLst/>
        </p:spPr>
        <p:style>
          <a:lnRef idx="2">
            <a:schemeClr val="accent1"/>
          </a:lnRef>
          <a:fillRef idx="0">
            <a:schemeClr val="accent1"/>
          </a:fillRef>
          <a:effectRef idx="1">
            <a:schemeClr val="accent1"/>
          </a:effectRef>
          <a:fontRef idx="minor">
            <a:schemeClr val="tx1"/>
          </a:fontRef>
        </p:style>
      </p:cxnSp>
      <p:sp>
        <p:nvSpPr>
          <p:cNvPr id="11" name="CuadroTexto 10">
            <a:extLst>
              <a:ext uri="{FF2B5EF4-FFF2-40B4-BE49-F238E27FC236}">
                <a16:creationId xmlns:a16="http://schemas.microsoft.com/office/drawing/2014/main" id="{2306F1C0-AC42-4387-A2D6-F7A42C97009B}"/>
              </a:ext>
            </a:extLst>
          </p:cNvPr>
          <p:cNvSpPr txBox="1"/>
          <p:nvPr/>
        </p:nvSpPr>
        <p:spPr>
          <a:xfrm>
            <a:off x="241569" y="700586"/>
            <a:ext cx="6539113" cy="584775"/>
          </a:xfrm>
          <a:prstGeom prst="rect">
            <a:avLst/>
          </a:prstGeom>
          <a:noFill/>
        </p:spPr>
        <p:txBody>
          <a:bodyPr wrap="square" rtlCol="0">
            <a:spAutoFit/>
          </a:bodyPr>
          <a:lstStyle/>
          <a:p>
            <a:r>
              <a:rPr lang="es-ES" sz="3200" b="1" dirty="0">
                <a:solidFill>
                  <a:srgbClr val="006CB5"/>
                </a:solidFill>
                <a:latin typeface="Futura LT Pro Book" panose="020B0802020204020204" pitchFamily="34" charset="0"/>
              </a:rPr>
              <a:t>TAMAÑO DEL MERCADO</a:t>
            </a:r>
          </a:p>
        </p:txBody>
      </p:sp>
    </p:spTree>
    <p:extLst>
      <p:ext uri="{BB962C8B-B14F-4D97-AF65-F5344CB8AC3E}">
        <p14:creationId xmlns:p14="http://schemas.microsoft.com/office/powerpoint/2010/main" val="344194919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1007012" y="2148748"/>
            <a:ext cx="7603588" cy="523220"/>
          </a:xfrm>
          <a:prstGeom prst="rect">
            <a:avLst/>
          </a:prstGeom>
        </p:spPr>
        <p:txBody>
          <a:bodyPr wrap="square">
            <a:spAutoFit/>
          </a:bodyPr>
          <a:lstStyle/>
          <a:p>
            <a:r>
              <a:rPr lang="es-ES" sz="2800" b="1" dirty="0">
                <a:solidFill>
                  <a:srgbClr val="006CB5"/>
                </a:solidFill>
                <a:latin typeface="Lato" panose="020F0502020204030203" pitchFamily="34" charset="0"/>
                <a:ea typeface="Lato" panose="020F0502020204030203" pitchFamily="34" charset="0"/>
                <a:cs typeface="Lato" panose="020F0502020204030203" pitchFamily="34" charset="0"/>
              </a:rPr>
              <a:t>Calcular el tamaño del mercado en 3 pasos</a:t>
            </a:r>
          </a:p>
        </p:txBody>
      </p:sp>
      <p:sp>
        <p:nvSpPr>
          <p:cNvPr id="10" name="Rectángulo 9"/>
          <p:cNvSpPr/>
          <p:nvPr/>
        </p:nvSpPr>
        <p:spPr>
          <a:xfrm>
            <a:off x="1123315" y="2829712"/>
            <a:ext cx="9918495" cy="2031325"/>
          </a:xfrm>
          <a:prstGeom prst="rect">
            <a:avLst/>
          </a:prstGeom>
        </p:spPr>
        <p:txBody>
          <a:bodyPr wrap="square">
            <a:spAutoFit/>
          </a:bodyPr>
          <a:lstStyle/>
          <a:p>
            <a:r>
              <a:rPr lang="es-ES" sz="1400" b="1" dirty="0">
                <a:latin typeface="Lato" panose="020F0502020204030203" pitchFamily="34" charset="0"/>
                <a:ea typeface="Lato" panose="020F0502020204030203" pitchFamily="34" charset="0"/>
                <a:cs typeface="Lato" panose="020F0502020204030203" pitchFamily="34" charset="0"/>
              </a:rPr>
              <a:t>Paso 3. Aplicar el método de cálculo.</a:t>
            </a:r>
            <a:r>
              <a:rPr lang="es-ES" sz="1400" dirty="0">
                <a:latin typeface="Lato" panose="020F0502020204030203" pitchFamily="34" charset="0"/>
                <a:ea typeface="Lato" panose="020F0502020204030203" pitchFamily="34" charset="0"/>
                <a:cs typeface="Lato" panose="020F0502020204030203" pitchFamily="34" charset="0"/>
              </a:rPr>
              <a:t> </a:t>
            </a:r>
          </a:p>
          <a:p>
            <a:endParaRPr lang="es-ES" sz="1400" dirty="0">
              <a:latin typeface="Lato" panose="020F0502020204030203" pitchFamily="34" charset="0"/>
              <a:ea typeface="Lato" panose="020F0502020204030203" pitchFamily="34" charset="0"/>
              <a:cs typeface="Lato" panose="020F0502020204030203" pitchFamily="34" charset="0"/>
            </a:endParaRPr>
          </a:p>
          <a:p>
            <a:r>
              <a:rPr lang="es-ES" sz="1400" dirty="0">
                <a:latin typeface="Lato" panose="020F0502020204030203" pitchFamily="34" charset="0"/>
                <a:ea typeface="Lato" panose="020F0502020204030203" pitchFamily="34" charset="0"/>
                <a:cs typeface="Lato" panose="020F0502020204030203" pitchFamily="34" charset="0"/>
              </a:rPr>
              <a:t>Teniendo los datos anteriores, el tamaño del mercado se determina como: </a:t>
            </a:r>
            <a:r>
              <a:rPr lang="es-ES" sz="1400" b="1" dirty="0">
                <a:latin typeface="Lato" panose="020F0502020204030203" pitchFamily="34" charset="0"/>
                <a:ea typeface="Lato" panose="020F0502020204030203" pitchFamily="34" charset="0"/>
                <a:cs typeface="Lato" panose="020F0502020204030203" pitchFamily="34" charset="0"/>
              </a:rPr>
              <a:t>el número de consumidores en el mercado, multiplicado por la cantidad de producto promedio comprado anualmente, multiplicado por el precio promedio de la unidad.</a:t>
            </a:r>
            <a:r>
              <a:rPr lang="es-ES" sz="1400" dirty="0">
                <a:latin typeface="Lato" panose="020F0502020204030203" pitchFamily="34" charset="0"/>
                <a:ea typeface="Lato" panose="020F0502020204030203" pitchFamily="34" charset="0"/>
                <a:cs typeface="Lato" panose="020F0502020204030203" pitchFamily="34" charset="0"/>
              </a:rPr>
              <a:t> </a:t>
            </a:r>
          </a:p>
          <a:p>
            <a:endParaRPr lang="es-ES" sz="1400" dirty="0">
              <a:latin typeface="Lato" panose="020F0502020204030203" pitchFamily="34" charset="0"/>
              <a:ea typeface="Lato" panose="020F0502020204030203" pitchFamily="34" charset="0"/>
              <a:cs typeface="Lato" panose="020F0502020204030203" pitchFamily="34" charset="0"/>
            </a:endParaRPr>
          </a:p>
          <a:p>
            <a:r>
              <a:rPr lang="es-ES" sz="1400" dirty="0">
                <a:latin typeface="Lato" panose="020F0502020204030203" pitchFamily="34" charset="0"/>
                <a:ea typeface="Lato" panose="020F0502020204030203" pitchFamily="34" charset="0"/>
                <a:cs typeface="Lato" panose="020F0502020204030203" pitchFamily="34" charset="0"/>
              </a:rPr>
              <a:t>De esta forma, el propietario de una empresa de mantenimiento de jardines ubicada en un barrio residencial con 400 casas que podrían contratar una visita semanal de 100 soles, estima el tamaño total del mercado al que apunta en 400x(12x4)x S/100 = 1.920.000 soles.</a:t>
            </a:r>
          </a:p>
        </p:txBody>
      </p:sp>
      <p:cxnSp>
        <p:nvCxnSpPr>
          <p:cNvPr id="6" name="Straight Connector 12">
            <a:extLst>
              <a:ext uri="{FF2B5EF4-FFF2-40B4-BE49-F238E27FC236}">
                <a16:creationId xmlns:a16="http://schemas.microsoft.com/office/drawing/2014/main" id="{7BD911C9-EC54-4111-8E6A-D6B256402BC2}"/>
              </a:ext>
            </a:extLst>
          </p:cNvPr>
          <p:cNvCxnSpPr>
            <a:cxnSpLocks/>
          </p:cNvCxnSpPr>
          <p:nvPr/>
        </p:nvCxnSpPr>
        <p:spPr>
          <a:xfrm>
            <a:off x="57150" y="1447221"/>
            <a:ext cx="12134850" cy="0"/>
          </a:xfrm>
          <a:prstGeom prst="line">
            <a:avLst/>
          </a:prstGeom>
          <a:ln w="25400">
            <a:solidFill>
              <a:srgbClr val="52AE32"/>
            </a:solidFill>
          </a:ln>
          <a:effectLst/>
        </p:spPr>
        <p:style>
          <a:lnRef idx="2">
            <a:schemeClr val="accent1"/>
          </a:lnRef>
          <a:fillRef idx="0">
            <a:schemeClr val="accent1"/>
          </a:fillRef>
          <a:effectRef idx="1">
            <a:schemeClr val="accent1"/>
          </a:effectRef>
          <a:fontRef idx="minor">
            <a:schemeClr val="tx1"/>
          </a:fontRef>
        </p:style>
      </p:cxnSp>
      <p:sp>
        <p:nvSpPr>
          <p:cNvPr id="7" name="CuadroTexto 6">
            <a:extLst>
              <a:ext uri="{FF2B5EF4-FFF2-40B4-BE49-F238E27FC236}">
                <a16:creationId xmlns:a16="http://schemas.microsoft.com/office/drawing/2014/main" id="{F6295000-816B-48AB-BC86-88EDF93EF56B}"/>
              </a:ext>
            </a:extLst>
          </p:cNvPr>
          <p:cNvSpPr txBox="1"/>
          <p:nvPr/>
        </p:nvSpPr>
        <p:spPr>
          <a:xfrm>
            <a:off x="241569" y="789127"/>
            <a:ext cx="6539113" cy="584775"/>
          </a:xfrm>
          <a:prstGeom prst="rect">
            <a:avLst/>
          </a:prstGeom>
          <a:noFill/>
        </p:spPr>
        <p:txBody>
          <a:bodyPr wrap="square" rtlCol="0">
            <a:spAutoFit/>
          </a:bodyPr>
          <a:lstStyle/>
          <a:p>
            <a:r>
              <a:rPr lang="es-ES" sz="3200" b="1" dirty="0">
                <a:solidFill>
                  <a:srgbClr val="53AD32"/>
                </a:solidFill>
                <a:latin typeface="Futura LT Pro Book" panose="020B0802020204020204" pitchFamily="34" charset="0"/>
              </a:rPr>
              <a:t>TAMAÑO DEL MERCADO</a:t>
            </a:r>
          </a:p>
        </p:txBody>
      </p:sp>
    </p:spTree>
    <p:extLst>
      <p:ext uri="{BB962C8B-B14F-4D97-AF65-F5344CB8AC3E}">
        <p14:creationId xmlns:p14="http://schemas.microsoft.com/office/powerpoint/2010/main" val="19695400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Marcador de contenido 12">
            <a:extLst>
              <a:ext uri="{FF2B5EF4-FFF2-40B4-BE49-F238E27FC236}">
                <a16:creationId xmlns:a16="http://schemas.microsoft.com/office/drawing/2014/main" id="{60019540-93B7-4A09-B630-B3ACDBB284A8}"/>
              </a:ext>
            </a:extLst>
          </p:cNvPr>
          <p:cNvSpPr>
            <a:spLocks noGrp="1"/>
          </p:cNvSpPr>
          <p:nvPr>
            <p:ph idx="1"/>
          </p:nvPr>
        </p:nvSpPr>
        <p:spPr>
          <a:xfrm>
            <a:off x="825843" y="2191389"/>
            <a:ext cx="10515600" cy="4172829"/>
          </a:xfrm>
        </p:spPr>
        <p:txBody>
          <a:bodyPr/>
          <a:lstStyle/>
          <a:p>
            <a:pPr marL="0" indent="0">
              <a:buNone/>
            </a:pPr>
            <a:r>
              <a:rPr lang="es-ES" sz="1400" b="1" dirty="0">
                <a:solidFill>
                  <a:srgbClr val="006CB5"/>
                </a:solidFill>
                <a:latin typeface="Lato" panose="020F0502020204030203" pitchFamily="34" charset="0"/>
                <a:ea typeface="Lato" panose="020F0502020204030203" pitchFamily="34" charset="0"/>
                <a:cs typeface="Lato" panose="020F0502020204030203" pitchFamily="34" charset="0"/>
              </a:rPr>
              <a:t>Conocimiento de los clientes (todo los tipos de clientes existentes en nuestro mercado)</a:t>
            </a:r>
            <a:endParaRPr lang="es-ES" sz="1400" dirty="0">
              <a:solidFill>
                <a:srgbClr val="006CB5"/>
              </a:solidFill>
              <a:latin typeface="Lato" panose="020F0502020204030203" pitchFamily="34" charset="0"/>
              <a:ea typeface="Lato" panose="020F0502020204030203" pitchFamily="34" charset="0"/>
              <a:cs typeface="Lato" panose="020F0502020204030203" pitchFamily="34" charset="0"/>
            </a:endParaRPr>
          </a:p>
          <a:p>
            <a:pPr marL="0" indent="0">
              <a:buNone/>
            </a:pPr>
            <a:endParaRPr lang="es-ES" sz="1400" dirty="0">
              <a:latin typeface="Lato" panose="020F0502020204030203" pitchFamily="34" charset="0"/>
              <a:ea typeface="Lato" panose="020F0502020204030203" pitchFamily="34" charset="0"/>
              <a:cs typeface="Lato" panose="020F0502020204030203" pitchFamily="34" charset="0"/>
            </a:endParaRPr>
          </a:p>
          <a:p>
            <a:pPr marL="0" indent="0">
              <a:buNone/>
            </a:pPr>
            <a:r>
              <a:rPr lang="es-ES" sz="1400" dirty="0">
                <a:latin typeface="Lato" panose="020F0502020204030203" pitchFamily="34" charset="0"/>
                <a:ea typeface="Lato" panose="020F0502020204030203" pitchFamily="34" charset="0"/>
                <a:cs typeface="Lato" panose="020F0502020204030203" pitchFamily="34" charset="0"/>
              </a:rPr>
              <a:t>La investigación y análisis del mercado nos permite tener un conjunto de herramientas iniciales para poder abstraer consideraciones </a:t>
            </a:r>
            <a:r>
              <a:rPr lang="es-ES" sz="1400" b="1" dirty="0">
                <a:latin typeface="Lato" panose="020F0502020204030203" pitchFamily="34" charset="0"/>
                <a:ea typeface="Lato" panose="020F0502020204030203" pitchFamily="34" charset="0"/>
                <a:cs typeface="Lato" panose="020F0502020204030203" pitchFamily="34" charset="0"/>
              </a:rPr>
              <a:t>antes</a:t>
            </a:r>
            <a:r>
              <a:rPr lang="es-ES" sz="1400" dirty="0">
                <a:latin typeface="Lato" panose="020F0502020204030203" pitchFamily="34" charset="0"/>
                <a:ea typeface="Lato" panose="020F0502020204030203" pitchFamily="34" charset="0"/>
                <a:cs typeface="Lato" panose="020F0502020204030203" pitchFamily="34" charset="0"/>
              </a:rPr>
              <a:t> de crear nuestro negocio. </a:t>
            </a:r>
          </a:p>
          <a:p>
            <a:endParaRPr lang="es-PE" dirty="0"/>
          </a:p>
        </p:txBody>
      </p:sp>
      <p:sp>
        <p:nvSpPr>
          <p:cNvPr id="10" name="Rectángulo 9"/>
          <p:cNvSpPr/>
          <p:nvPr/>
        </p:nvSpPr>
        <p:spPr>
          <a:xfrm>
            <a:off x="1123316" y="6400412"/>
            <a:ext cx="7588348" cy="276999"/>
          </a:xfrm>
          <a:prstGeom prst="rect">
            <a:avLst/>
          </a:prstGeom>
        </p:spPr>
        <p:txBody>
          <a:bodyPr wrap="square">
            <a:spAutoFit/>
          </a:bodyPr>
          <a:lstStyle/>
          <a:p>
            <a:r>
              <a:rPr lang="es-ES" sz="1200" dirty="0"/>
              <a:t>Fuente: </a:t>
            </a:r>
            <a:r>
              <a:rPr lang="es-ES" sz="1200" dirty="0">
                <a:hlinkClick r:id="rId3"/>
              </a:rPr>
              <a:t>infoautonomos.eleconomista.es</a:t>
            </a:r>
            <a:endParaRPr lang="es-ES" sz="1200" dirty="0"/>
          </a:p>
        </p:txBody>
      </p:sp>
      <p:cxnSp>
        <p:nvCxnSpPr>
          <p:cNvPr id="7" name="Straight Connector 12">
            <a:extLst>
              <a:ext uri="{FF2B5EF4-FFF2-40B4-BE49-F238E27FC236}">
                <a16:creationId xmlns:a16="http://schemas.microsoft.com/office/drawing/2014/main" id="{E8CDD9C3-D0F9-4300-876B-C82F38361AE4}"/>
              </a:ext>
            </a:extLst>
          </p:cNvPr>
          <p:cNvCxnSpPr>
            <a:cxnSpLocks/>
          </p:cNvCxnSpPr>
          <p:nvPr/>
        </p:nvCxnSpPr>
        <p:spPr>
          <a:xfrm>
            <a:off x="57150" y="1447221"/>
            <a:ext cx="12134850" cy="0"/>
          </a:xfrm>
          <a:prstGeom prst="line">
            <a:avLst/>
          </a:prstGeom>
          <a:ln w="25400">
            <a:solidFill>
              <a:srgbClr val="52AE32"/>
            </a:solidFill>
          </a:ln>
          <a:effectLst/>
        </p:spPr>
        <p:style>
          <a:lnRef idx="2">
            <a:schemeClr val="accent1"/>
          </a:lnRef>
          <a:fillRef idx="0">
            <a:schemeClr val="accent1"/>
          </a:fillRef>
          <a:effectRef idx="1">
            <a:schemeClr val="accent1"/>
          </a:effectRef>
          <a:fontRef idx="minor">
            <a:schemeClr val="tx1"/>
          </a:fontRef>
        </p:style>
      </p:cxnSp>
      <p:sp>
        <p:nvSpPr>
          <p:cNvPr id="9" name="CuadroTexto 8">
            <a:extLst>
              <a:ext uri="{FF2B5EF4-FFF2-40B4-BE49-F238E27FC236}">
                <a16:creationId xmlns:a16="http://schemas.microsoft.com/office/drawing/2014/main" id="{93564371-4F07-434A-909F-FC0E40446508}"/>
              </a:ext>
            </a:extLst>
          </p:cNvPr>
          <p:cNvSpPr txBox="1"/>
          <p:nvPr/>
        </p:nvSpPr>
        <p:spPr>
          <a:xfrm>
            <a:off x="241569" y="789127"/>
            <a:ext cx="6539113" cy="584775"/>
          </a:xfrm>
          <a:prstGeom prst="rect">
            <a:avLst/>
          </a:prstGeom>
          <a:noFill/>
        </p:spPr>
        <p:txBody>
          <a:bodyPr wrap="square" rtlCol="0">
            <a:spAutoFit/>
          </a:bodyPr>
          <a:lstStyle/>
          <a:p>
            <a:r>
              <a:rPr lang="es-PE" sz="3200" dirty="0">
                <a:solidFill>
                  <a:srgbClr val="53AD32"/>
                </a:solidFill>
                <a:latin typeface="Futura LT Pro Book" panose="020B0802020204020204" pitchFamily="34" charset="0"/>
              </a:rPr>
              <a:t>OBJETIVOS:</a:t>
            </a:r>
          </a:p>
        </p:txBody>
      </p:sp>
    </p:spTree>
    <p:extLst>
      <p:ext uri="{BB962C8B-B14F-4D97-AF65-F5344CB8AC3E}">
        <p14:creationId xmlns:p14="http://schemas.microsoft.com/office/powerpoint/2010/main" val="397742317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Conector recto 7"/>
          <p:cNvCxnSpPr/>
          <p:nvPr/>
        </p:nvCxnSpPr>
        <p:spPr>
          <a:xfrm flipV="1">
            <a:off x="1810512" y="2826722"/>
            <a:ext cx="8062440" cy="27432"/>
          </a:xfrm>
          <a:prstGeom prst="line">
            <a:avLst/>
          </a:prstGeom>
          <a:ln w="76200">
            <a:solidFill>
              <a:srgbClr val="006CB5"/>
            </a:solidFill>
          </a:ln>
        </p:spPr>
        <p:style>
          <a:lnRef idx="3">
            <a:schemeClr val="accent1"/>
          </a:lnRef>
          <a:fillRef idx="0">
            <a:schemeClr val="accent1"/>
          </a:fillRef>
          <a:effectRef idx="2">
            <a:schemeClr val="accent1"/>
          </a:effectRef>
          <a:fontRef idx="minor">
            <a:schemeClr val="tx1"/>
          </a:fontRef>
        </p:style>
      </p:cxnSp>
      <p:cxnSp>
        <p:nvCxnSpPr>
          <p:cNvPr id="10" name="Conector recto 9"/>
          <p:cNvCxnSpPr/>
          <p:nvPr/>
        </p:nvCxnSpPr>
        <p:spPr>
          <a:xfrm flipV="1">
            <a:off x="1810512" y="3711714"/>
            <a:ext cx="8062440" cy="27432"/>
          </a:xfrm>
          <a:prstGeom prst="line">
            <a:avLst/>
          </a:prstGeom>
          <a:ln w="76200">
            <a:solidFill>
              <a:srgbClr val="006CB5"/>
            </a:solidFill>
          </a:ln>
        </p:spPr>
        <p:style>
          <a:lnRef idx="3">
            <a:schemeClr val="accent1"/>
          </a:lnRef>
          <a:fillRef idx="0">
            <a:schemeClr val="accent1"/>
          </a:fillRef>
          <a:effectRef idx="2">
            <a:schemeClr val="accent1"/>
          </a:effectRef>
          <a:fontRef idx="minor">
            <a:schemeClr val="tx1"/>
          </a:fontRef>
        </p:style>
      </p:cxnSp>
      <p:sp>
        <p:nvSpPr>
          <p:cNvPr id="11" name="CuadroTexto 10"/>
          <p:cNvSpPr txBox="1"/>
          <p:nvPr/>
        </p:nvSpPr>
        <p:spPr>
          <a:xfrm>
            <a:off x="2027400" y="3021324"/>
            <a:ext cx="7781544" cy="523220"/>
          </a:xfrm>
          <a:prstGeom prst="rect">
            <a:avLst/>
          </a:prstGeom>
          <a:noFill/>
        </p:spPr>
        <p:txBody>
          <a:bodyPr wrap="square" rtlCol="0">
            <a:spAutoFit/>
          </a:bodyPr>
          <a:lstStyle/>
          <a:p>
            <a:pPr algn="ctr"/>
            <a:r>
              <a:rPr lang="es-ES" sz="2800" b="1" dirty="0">
                <a:latin typeface="Lato" panose="020F0502020204030203" pitchFamily="34" charset="0"/>
                <a:ea typeface="Lato" panose="020F0502020204030203" pitchFamily="34" charset="0"/>
                <a:cs typeface="Lato" panose="020F0502020204030203" pitchFamily="34" charset="0"/>
              </a:rPr>
              <a:t>CASO PRÁCTICO</a:t>
            </a:r>
          </a:p>
        </p:txBody>
      </p:sp>
    </p:spTree>
    <p:extLst>
      <p:ext uri="{BB962C8B-B14F-4D97-AF65-F5344CB8AC3E}">
        <p14:creationId xmlns:p14="http://schemas.microsoft.com/office/powerpoint/2010/main" val="244809504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ángulo 9"/>
          <p:cNvSpPr/>
          <p:nvPr/>
        </p:nvSpPr>
        <p:spPr>
          <a:xfrm>
            <a:off x="1628114" y="3236054"/>
            <a:ext cx="7704652" cy="2092881"/>
          </a:xfrm>
          <a:prstGeom prst="rect">
            <a:avLst/>
          </a:prstGeom>
        </p:spPr>
        <p:txBody>
          <a:bodyPr wrap="square">
            <a:spAutoFit/>
          </a:bodyPr>
          <a:lstStyle/>
          <a:p>
            <a:endParaRPr lang="es-ES" sz="2000" b="1" dirty="0">
              <a:latin typeface="Lato" panose="020F0502020204030203" pitchFamily="34" charset="0"/>
              <a:ea typeface="Lato" panose="020F0502020204030203" pitchFamily="34" charset="0"/>
              <a:cs typeface="Lato" panose="020F0502020204030203" pitchFamily="34" charset="0"/>
            </a:endParaRPr>
          </a:p>
          <a:p>
            <a:pPr marL="342900" indent="-342900">
              <a:buFontTx/>
              <a:buChar char="-"/>
            </a:pPr>
            <a:r>
              <a:rPr lang="es-ES" sz="2400" dirty="0">
                <a:latin typeface="Lato" panose="020F0502020204030203" pitchFamily="34" charset="0"/>
                <a:ea typeface="Lato" panose="020F0502020204030203" pitchFamily="34" charset="0"/>
                <a:cs typeface="Lato" panose="020F0502020204030203" pitchFamily="34" charset="0"/>
              </a:rPr>
              <a:t>Aplicar todo lo enseñado el día de hoy en un piloto de estudio de mercado </a:t>
            </a:r>
          </a:p>
          <a:p>
            <a:r>
              <a:rPr lang="es-ES" sz="2400" dirty="0">
                <a:latin typeface="Lato" panose="020F0502020204030203" pitchFamily="34" charset="0"/>
                <a:ea typeface="Lato" panose="020F0502020204030203" pitchFamily="34" charset="0"/>
                <a:cs typeface="Lato" panose="020F0502020204030203" pitchFamily="34" charset="0"/>
              </a:rPr>
              <a:t>-  Sustentar y generar un análisis de mi emprendimiento.</a:t>
            </a:r>
            <a:endParaRPr lang="es-ES" sz="3200" dirty="0">
              <a:latin typeface="Lato" panose="020F0502020204030203" pitchFamily="34" charset="0"/>
              <a:ea typeface="Lato" panose="020F0502020204030203" pitchFamily="34" charset="0"/>
              <a:cs typeface="Lato" panose="020F0502020204030203" pitchFamily="34" charset="0"/>
            </a:endParaRPr>
          </a:p>
          <a:p>
            <a:pPr marL="285750" indent="-285750">
              <a:buFontTx/>
              <a:buChar char="-"/>
            </a:pPr>
            <a:endParaRPr lang="es-ES" sz="2000" b="1" dirty="0">
              <a:latin typeface="Lato" panose="020F0502020204030203" pitchFamily="34" charset="0"/>
              <a:ea typeface="Lato" panose="020F0502020204030203" pitchFamily="34" charset="0"/>
              <a:cs typeface="Lato" panose="020F0502020204030203" pitchFamily="34" charset="0"/>
            </a:endParaRPr>
          </a:p>
          <a:p>
            <a:pPr marL="285750" indent="-285750">
              <a:buFontTx/>
              <a:buChar char="-"/>
            </a:pPr>
            <a:endParaRPr lang="es-ES" dirty="0">
              <a:latin typeface="Lato" panose="020F0502020204030203" pitchFamily="34" charset="0"/>
              <a:ea typeface="Lato" panose="020F0502020204030203" pitchFamily="34" charset="0"/>
              <a:cs typeface="Lato" panose="020F0502020204030203" pitchFamily="34" charset="0"/>
            </a:endParaRPr>
          </a:p>
        </p:txBody>
      </p:sp>
      <p:sp>
        <p:nvSpPr>
          <p:cNvPr id="14" name="Rectángulo 13"/>
          <p:cNvSpPr/>
          <p:nvPr/>
        </p:nvSpPr>
        <p:spPr>
          <a:xfrm>
            <a:off x="1628114" y="2633388"/>
            <a:ext cx="7603588" cy="523220"/>
          </a:xfrm>
          <a:prstGeom prst="rect">
            <a:avLst/>
          </a:prstGeom>
        </p:spPr>
        <p:txBody>
          <a:bodyPr wrap="square">
            <a:spAutoFit/>
          </a:bodyPr>
          <a:lstStyle/>
          <a:p>
            <a:r>
              <a:rPr lang="es-ES" sz="2800" b="1" dirty="0">
                <a:solidFill>
                  <a:srgbClr val="006CB5"/>
                </a:solidFill>
                <a:latin typeface="Lato" panose="020F0502020204030203" pitchFamily="34" charset="0"/>
                <a:ea typeface="Lato" panose="020F0502020204030203" pitchFamily="34" charset="0"/>
                <a:cs typeface="Lato" panose="020F0502020204030203" pitchFamily="34" charset="0"/>
              </a:rPr>
              <a:t>Objetivos	</a:t>
            </a:r>
          </a:p>
        </p:txBody>
      </p:sp>
      <p:cxnSp>
        <p:nvCxnSpPr>
          <p:cNvPr id="6" name="Straight Connector 12">
            <a:extLst>
              <a:ext uri="{FF2B5EF4-FFF2-40B4-BE49-F238E27FC236}">
                <a16:creationId xmlns:a16="http://schemas.microsoft.com/office/drawing/2014/main" id="{76B1B7D1-0B1E-429B-A9BF-FD87859F69C5}"/>
              </a:ext>
            </a:extLst>
          </p:cNvPr>
          <p:cNvCxnSpPr>
            <a:cxnSpLocks/>
          </p:cNvCxnSpPr>
          <p:nvPr/>
        </p:nvCxnSpPr>
        <p:spPr>
          <a:xfrm>
            <a:off x="57150" y="1447221"/>
            <a:ext cx="12134850" cy="0"/>
          </a:xfrm>
          <a:prstGeom prst="line">
            <a:avLst/>
          </a:prstGeom>
          <a:ln w="25400">
            <a:solidFill>
              <a:srgbClr val="52AE32"/>
            </a:solidFill>
          </a:ln>
          <a:effectLst/>
        </p:spPr>
        <p:style>
          <a:lnRef idx="2">
            <a:schemeClr val="accent1"/>
          </a:lnRef>
          <a:fillRef idx="0">
            <a:schemeClr val="accent1"/>
          </a:fillRef>
          <a:effectRef idx="1">
            <a:schemeClr val="accent1"/>
          </a:effectRef>
          <a:fontRef idx="minor">
            <a:schemeClr val="tx1"/>
          </a:fontRef>
        </p:style>
      </p:cxnSp>
      <p:sp>
        <p:nvSpPr>
          <p:cNvPr id="7" name="CuadroTexto 6">
            <a:extLst>
              <a:ext uri="{FF2B5EF4-FFF2-40B4-BE49-F238E27FC236}">
                <a16:creationId xmlns:a16="http://schemas.microsoft.com/office/drawing/2014/main" id="{FB549622-3B1A-4C79-ABDD-4209E8859571}"/>
              </a:ext>
            </a:extLst>
          </p:cNvPr>
          <p:cNvSpPr txBox="1"/>
          <p:nvPr/>
        </p:nvSpPr>
        <p:spPr>
          <a:xfrm>
            <a:off x="241569" y="789127"/>
            <a:ext cx="6539113" cy="584775"/>
          </a:xfrm>
          <a:prstGeom prst="rect">
            <a:avLst/>
          </a:prstGeom>
          <a:noFill/>
        </p:spPr>
        <p:txBody>
          <a:bodyPr wrap="square" rtlCol="0">
            <a:spAutoFit/>
          </a:bodyPr>
          <a:lstStyle/>
          <a:p>
            <a:r>
              <a:rPr lang="es-ES" sz="3200" b="1" dirty="0">
                <a:solidFill>
                  <a:srgbClr val="53AD32"/>
                </a:solidFill>
                <a:latin typeface="Futura LT Pro Book" panose="020B0802020204020204" pitchFamily="34" charset="0"/>
              </a:rPr>
              <a:t>CASO PRÁCTICO</a:t>
            </a:r>
          </a:p>
        </p:txBody>
      </p:sp>
    </p:spTree>
    <p:extLst>
      <p:ext uri="{BB962C8B-B14F-4D97-AF65-F5344CB8AC3E}">
        <p14:creationId xmlns:p14="http://schemas.microsoft.com/office/powerpoint/2010/main" val="55008623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ángulo 9"/>
          <p:cNvSpPr/>
          <p:nvPr/>
        </p:nvSpPr>
        <p:spPr>
          <a:xfrm>
            <a:off x="1007012" y="3028519"/>
            <a:ext cx="10346788" cy="2677656"/>
          </a:xfrm>
          <a:prstGeom prst="rect">
            <a:avLst/>
          </a:prstGeom>
        </p:spPr>
        <p:txBody>
          <a:bodyPr wrap="square">
            <a:spAutoFit/>
          </a:bodyPr>
          <a:lstStyle/>
          <a:p>
            <a:pPr marL="342900" indent="-342900">
              <a:buFontTx/>
              <a:buChar char="-"/>
            </a:pPr>
            <a:r>
              <a:rPr lang="es-ES" sz="1400" b="1" dirty="0">
                <a:latin typeface="Lato" panose="020F0502020204030203" pitchFamily="34" charset="0"/>
                <a:ea typeface="Lato" panose="020F0502020204030203" pitchFamily="34" charset="0"/>
                <a:cs typeface="Lato" panose="020F0502020204030203" pitchFamily="34" charset="0"/>
              </a:rPr>
              <a:t>Crear cuenta de Gmail (si la participante no lo tiene)</a:t>
            </a:r>
          </a:p>
          <a:p>
            <a:pPr marL="285750" indent="-285750">
              <a:buFontTx/>
              <a:buChar char="-"/>
            </a:pPr>
            <a:r>
              <a:rPr lang="es-ES" sz="1400" b="1" dirty="0">
                <a:latin typeface="Lato" panose="020F0502020204030203" pitchFamily="34" charset="0"/>
                <a:ea typeface="Lato" panose="020F0502020204030203" pitchFamily="34" charset="0"/>
                <a:cs typeface="Lato" panose="020F0502020204030203" pitchFamily="34" charset="0"/>
              </a:rPr>
              <a:t>Abrir aplicación google Drive</a:t>
            </a:r>
          </a:p>
          <a:p>
            <a:pPr marL="285750" indent="-285750">
              <a:buFontTx/>
              <a:buChar char="-"/>
            </a:pPr>
            <a:r>
              <a:rPr lang="es-ES" sz="1400" b="1" dirty="0">
                <a:latin typeface="Lato" panose="020F0502020204030203" pitchFamily="34" charset="0"/>
                <a:ea typeface="Lato" panose="020F0502020204030203" pitchFamily="34" charset="0"/>
                <a:cs typeface="Lato" panose="020F0502020204030203" pitchFamily="34" charset="0"/>
              </a:rPr>
              <a:t>Crear carpeta “Nombre proyecto”</a:t>
            </a:r>
          </a:p>
          <a:p>
            <a:pPr marL="285750" indent="-285750">
              <a:buFontTx/>
              <a:buChar char="-"/>
            </a:pPr>
            <a:endParaRPr lang="es-ES" sz="1400" b="1" dirty="0">
              <a:latin typeface="Lato" panose="020F0502020204030203" pitchFamily="34" charset="0"/>
              <a:ea typeface="Lato" panose="020F0502020204030203" pitchFamily="34" charset="0"/>
              <a:cs typeface="Lato" panose="020F0502020204030203" pitchFamily="34" charset="0"/>
            </a:endParaRPr>
          </a:p>
          <a:p>
            <a:pPr marL="285750" indent="-285750">
              <a:buFontTx/>
              <a:buChar char="-"/>
            </a:pPr>
            <a:r>
              <a:rPr lang="es-ES" sz="1400" b="1" dirty="0">
                <a:solidFill>
                  <a:schemeClr val="accent2"/>
                </a:solidFill>
                <a:latin typeface="Lato" panose="020F0502020204030203" pitchFamily="34" charset="0"/>
                <a:ea typeface="Lato" panose="020F0502020204030203" pitchFamily="34" charset="0"/>
                <a:cs typeface="Lato" panose="020F0502020204030203" pitchFamily="34" charset="0"/>
              </a:rPr>
              <a:t>Ejercicio 1:</a:t>
            </a:r>
          </a:p>
          <a:p>
            <a:pPr marL="285750" indent="-285750">
              <a:buFontTx/>
              <a:buChar char="-"/>
            </a:pPr>
            <a:r>
              <a:rPr lang="es-ES" sz="1400" dirty="0">
                <a:latin typeface="Lato" panose="020F0502020204030203" pitchFamily="34" charset="0"/>
                <a:ea typeface="Lato" panose="020F0502020204030203" pitchFamily="34" charset="0"/>
                <a:cs typeface="Lato" panose="020F0502020204030203" pitchFamily="34" charset="0"/>
              </a:rPr>
              <a:t>Abrir documento google </a:t>
            </a:r>
            <a:r>
              <a:rPr lang="es-ES" sz="1400" dirty="0" err="1">
                <a:latin typeface="Lato" panose="020F0502020204030203" pitchFamily="34" charset="0"/>
                <a:ea typeface="Lato" panose="020F0502020204030203" pitchFamily="34" charset="0"/>
                <a:cs typeface="Lato" panose="020F0502020204030203" pitchFamily="34" charset="0"/>
              </a:rPr>
              <a:t>docs</a:t>
            </a:r>
            <a:r>
              <a:rPr lang="es-ES" sz="1400" dirty="0">
                <a:latin typeface="Lato" panose="020F0502020204030203" pitchFamily="34" charset="0"/>
                <a:ea typeface="Lato" panose="020F0502020204030203" pitchFamily="34" charset="0"/>
                <a:cs typeface="Lato" panose="020F0502020204030203" pitchFamily="34" charset="0"/>
              </a:rPr>
              <a:t> con el nombre del proyecto como título</a:t>
            </a:r>
          </a:p>
          <a:p>
            <a:pPr marL="285750" indent="-285750">
              <a:buFontTx/>
              <a:buChar char="-"/>
            </a:pPr>
            <a:r>
              <a:rPr lang="es-ES" sz="1400" dirty="0">
                <a:latin typeface="Lato" panose="020F0502020204030203" pitchFamily="34" charset="0"/>
                <a:ea typeface="Lato" panose="020F0502020204030203" pitchFamily="34" charset="0"/>
                <a:cs typeface="Lato" panose="020F0502020204030203" pitchFamily="34" charset="0"/>
              </a:rPr>
              <a:t>Definir el proyecto en unas líneas 5’</a:t>
            </a:r>
          </a:p>
          <a:p>
            <a:pPr marL="285750" indent="-285750">
              <a:buFontTx/>
              <a:buChar char="-"/>
            </a:pPr>
            <a:r>
              <a:rPr lang="es-ES" sz="1400" dirty="0">
                <a:latin typeface="Lato" panose="020F0502020204030203" pitchFamily="34" charset="0"/>
                <a:ea typeface="Lato" panose="020F0502020204030203" pitchFamily="34" charset="0"/>
                <a:cs typeface="Lato" panose="020F0502020204030203" pitchFamily="34" charset="0"/>
              </a:rPr>
              <a:t>Definir variables con las que voy a definir el público objetivo 15’</a:t>
            </a:r>
          </a:p>
          <a:p>
            <a:pPr marL="285750" indent="-285750">
              <a:buFontTx/>
              <a:buChar char="-"/>
            </a:pPr>
            <a:r>
              <a:rPr lang="es-ES" sz="1400" dirty="0">
                <a:latin typeface="Lato" panose="020F0502020204030203" pitchFamily="34" charset="0"/>
                <a:ea typeface="Lato" panose="020F0502020204030203" pitchFamily="34" charset="0"/>
                <a:cs typeface="Lato" panose="020F0502020204030203" pitchFamily="34" charset="0"/>
              </a:rPr>
              <a:t>Definir segmento de público objetivo, uno o varios dependiendo de las características del proyecto, producto o servicio 15’</a:t>
            </a:r>
          </a:p>
          <a:p>
            <a:pPr marL="285750" indent="-285750">
              <a:buFontTx/>
              <a:buChar char="-"/>
            </a:pPr>
            <a:r>
              <a:rPr lang="es-ES" sz="1400" dirty="0">
                <a:latin typeface="Lato" panose="020F0502020204030203" pitchFamily="34" charset="0"/>
                <a:ea typeface="Lato" panose="020F0502020204030203" pitchFamily="34" charset="0"/>
                <a:cs typeface="Lato" panose="020F0502020204030203" pitchFamily="34" charset="0"/>
              </a:rPr>
              <a:t>Asignar un producto o servicio a cada segmento que se haya definido, en caso de haber definido varios. 5’</a:t>
            </a:r>
          </a:p>
          <a:p>
            <a:pPr marL="285750" indent="-285750">
              <a:buFontTx/>
              <a:buChar char="-"/>
            </a:pPr>
            <a:endParaRPr lang="es-ES" sz="1400" dirty="0">
              <a:latin typeface="Lato" panose="020F0502020204030203" pitchFamily="34" charset="0"/>
              <a:ea typeface="Lato" panose="020F0502020204030203" pitchFamily="34" charset="0"/>
              <a:cs typeface="Lato" panose="020F0502020204030203" pitchFamily="34" charset="0"/>
            </a:endParaRPr>
          </a:p>
          <a:p>
            <a:r>
              <a:rPr lang="es-ES" sz="1400" b="1" dirty="0">
                <a:latin typeface="Lato" panose="020F0502020204030203" pitchFamily="34" charset="0"/>
                <a:ea typeface="Lato" panose="020F0502020204030203" pitchFamily="34" charset="0"/>
                <a:cs typeface="Lato" panose="020F0502020204030203" pitchFamily="34" charset="0"/>
              </a:rPr>
              <a:t>30’</a:t>
            </a:r>
          </a:p>
        </p:txBody>
      </p:sp>
      <p:sp>
        <p:nvSpPr>
          <p:cNvPr id="14" name="Rectángulo 13"/>
          <p:cNvSpPr/>
          <p:nvPr/>
        </p:nvSpPr>
        <p:spPr>
          <a:xfrm>
            <a:off x="1007012" y="2210851"/>
            <a:ext cx="7603588" cy="523220"/>
          </a:xfrm>
          <a:prstGeom prst="rect">
            <a:avLst/>
          </a:prstGeom>
        </p:spPr>
        <p:txBody>
          <a:bodyPr wrap="square">
            <a:spAutoFit/>
          </a:bodyPr>
          <a:lstStyle/>
          <a:p>
            <a:r>
              <a:rPr lang="es-ES" sz="2800" b="1" dirty="0">
                <a:solidFill>
                  <a:srgbClr val="53AD32"/>
                </a:solidFill>
                <a:latin typeface="Lato" panose="020F0502020204030203" pitchFamily="34" charset="0"/>
                <a:ea typeface="Lato" panose="020F0502020204030203" pitchFamily="34" charset="0"/>
                <a:cs typeface="Lato" panose="020F0502020204030203" pitchFamily="34" charset="0"/>
              </a:rPr>
              <a:t>Ejercicio Estudio de Mercado	</a:t>
            </a:r>
          </a:p>
        </p:txBody>
      </p:sp>
      <p:cxnSp>
        <p:nvCxnSpPr>
          <p:cNvPr id="6" name="Straight Connector 12">
            <a:extLst>
              <a:ext uri="{FF2B5EF4-FFF2-40B4-BE49-F238E27FC236}">
                <a16:creationId xmlns:a16="http://schemas.microsoft.com/office/drawing/2014/main" id="{789A4C4E-3AA4-4C96-9DC3-FA427ACB4439}"/>
              </a:ext>
            </a:extLst>
          </p:cNvPr>
          <p:cNvCxnSpPr>
            <a:cxnSpLocks/>
          </p:cNvCxnSpPr>
          <p:nvPr/>
        </p:nvCxnSpPr>
        <p:spPr>
          <a:xfrm>
            <a:off x="57150" y="1447221"/>
            <a:ext cx="12134850" cy="0"/>
          </a:xfrm>
          <a:prstGeom prst="line">
            <a:avLst/>
          </a:prstGeom>
          <a:ln w="25400">
            <a:solidFill>
              <a:srgbClr val="006CB5"/>
            </a:solidFill>
          </a:ln>
          <a:effectLst/>
        </p:spPr>
        <p:style>
          <a:lnRef idx="2">
            <a:schemeClr val="accent1"/>
          </a:lnRef>
          <a:fillRef idx="0">
            <a:schemeClr val="accent1"/>
          </a:fillRef>
          <a:effectRef idx="1">
            <a:schemeClr val="accent1"/>
          </a:effectRef>
          <a:fontRef idx="minor">
            <a:schemeClr val="tx1"/>
          </a:fontRef>
        </p:style>
      </p:cxnSp>
      <p:sp>
        <p:nvSpPr>
          <p:cNvPr id="9" name="CuadroTexto 8">
            <a:extLst>
              <a:ext uri="{FF2B5EF4-FFF2-40B4-BE49-F238E27FC236}">
                <a16:creationId xmlns:a16="http://schemas.microsoft.com/office/drawing/2014/main" id="{6B22AE4B-C404-430B-9245-3AAE5F690B0A}"/>
              </a:ext>
            </a:extLst>
          </p:cNvPr>
          <p:cNvSpPr txBox="1"/>
          <p:nvPr/>
        </p:nvSpPr>
        <p:spPr>
          <a:xfrm>
            <a:off x="241569" y="789127"/>
            <a:ext cx="6539113" cy="584775"/>
          </a:xfrm>
          <a:prstGeom prst="rect">
            <a:avLst/>
          </a:prstGeom>
          <a:noFill/>
        </p:spPr>
        <p:txBody>
          <a:bodyPr wrap="square" rtlCol="0">
            <a:spAutoFit/>
          </a:bodyPr>
          <a:lstStyle/>
          <a:p>
            <a:r>
              <a:rPr lang="es-ES" sz="3200" b="1" dirty="0">
                <a:solidFill>
                  <a:srgbClr val="006CB5"/>
                </a:solidFill>
                <a:latin typeface="Futura LT Pro Book" panose="020B0802020204020204" pitchFamily="34" charset="0"/>
              </a:rPr>
              <a:t>CASO PRÁCTICO</a:t>
            </a:r>
          </a:p>
        </p:txBody>
      </p:sp>
    </p:spTree>
    <p:extLst>
      <p:ext uri="{BB962C8B-B14F-4D97-AF65-F5344CB8AC3E}">
        <p14:creationId xmlns:p14="http://schemas.microsoft.com/office/powerpoint/2010/main" val="348508153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ángulo 9"/>
          <p:cNvSpPr/>
          <p:nvPr/>
        </p:nvSpPr>
        <p:spPr>
          <a:xfrm>
            <a:off x="1007012" y="2459676"/>
            <a:ext cx="8685628" cy="2677656"/>
          </a:xfrm>
          <a:prstGeom prst="rect">
            <a:avLst/>
          </a:prstGeom>
        </p:spPr>
        <p:txBody>
          <a:bodyPr wrap="square">
            <a:spAutoFit/>
          </a:bodyPr>
          <a:lstStyle/>
          <a:p>
            <a:endParaRPr lang="es-ES" sz="1400" b="1" dirty="0">
              <a:latin typeface="Lato" panose="020F0502020204030203" pitchFamily="34" charset="0"/>
              <a:ea typeface="Lato" panose="020F0502020204030203" pitchFamily="34" charset="0"/>
              <a:cs typeface="Lato" panose="020F0502020204030203" pitchFamily="34" charset="0"/>
            </a:endParaRPr>
          </a:p>
          <a:p>
            <a:pPr marL="285750" indent="-285750">
              <a:buFontTx/>
              <a:buChar char="-"/>
            </a:pPr>
            <a:r>
              <a:rPr lang="es-ES" sz="1400" b="1" dirty="0">
                <a:solidFill>
                  <a:schemeClr val="accent2"/>
                </a:solidFill>
                <a:latin typeface="Lato" panose="020F0502020204030203" pitchFamily="34" charset="0"/>
                <a:ea typeface="Lato" panose="020F0502020204030203" pitchFamily="34" charset="0"/>
                <a:cs typeface="Lato" panose="020F0502020204030203" pitchFamily="34" charset="0"/>
              </a:rPr>
              <a:t>Ejercicio 2:</a:t>
            </a:r>
          </a:p>
          <a:p>
            <a:pPr marL="285750" indent="-285750">
              <a:buFontTx/>
              <a:buChar char="-"/>
            </a:pPr>
            <a:endParaRPr lang="es-ES" sz="1400" b="1" dirty="0">
              <a:latin typeface="Lato" panose="020F0502020204030203" pitchFamily="34" charset="0"/>
              <a:ea typeface="Lato" panose="020F0502020204030203" pitchFamily="34" charset="0"/>
              <a:cs typeface="Lato" panose="020F0502020204030203" pitchFamily="34" charset="0"/>
            </a:endParaRPr>
          </a:p>
          <a:p>
            <a:pPr marL="285750" indent="-285750">
              <a:buFontTx/>
              <a:buChar char="-"/>
            </a:pPr>
            <a:r>
              <a:rPr lang="es-ES" sz="1400" dirty="0">
                <a:latin typeface="Lato" panose="020F0502020204030203" pitchFamily="34" charset="0"/>
                <a:ea typeface="Lato" panose="020F0502020204030203" pitchFamily="34" charset="0"/>
                <a:cs typeface="Lato" panose="020F0502020204030203" pitchFamily="34" charset="0"/>
              </a:rPr>
              <a:t>Calcular tamaño del mercado.</a:t>
            </a:r>
          </a:p>
          <a:p>
            <a:pPr marL="285750" indent="-285750">
              <a:buFontTx/>
              <a:buChar char="-"/>
            </a:pPr>
            <a:r>
              <a:rPr lang="es-ES" sz="1400" dirty="0">
                <a:latin typeface="Lato" panose="020F0502020204030203" pitchFamily="34" charset="0"/>
                <a:ea typeface="Lato" panose="020F0502020204030203" pitchFamily="34" charset="0"/>
                <a:cs typeface="Lato" panose="020F0502020204030203" pitchFamily="34" charset="0"/>
              </a:rPr>
              <a:t>Elegir un método de cálculo.</a:t>
            </a:r>
          </a:p>
          <a:p>
            <a:pPr marL="285750" indent="-285750">
              <a:buFontTx/>
              <a:buChar char="-"/>
            </a:pPr>
            <a:r>
              <a:rPr lang="es-ES" sz="1400" dirty="0">
                <a:latin typeface="Lato" panose="020F0502020204030203" pitchFamily="34" charset="0"/>
                <a:ea typeface="Lato" panose="020F0502020204030203" pitchFamily="34" charset="0"/>
                <a:cs typeface="Lato" panose="020F0502020204030203" pitchFamily="34" charset="0"/>
              </a:rPr>
              <a:t>Definir las variables que voy a necesitar conocer para crear la fórmula para calcular el tamaño del mercado.</a:t>
            </a:r>
          </a:p>
          <a:p>
            <a:pPr marL="285750" indent="-285750">
              <a:buFontTx/>
              <a:buChar char="-"/>
            </a:pPr>
            <a:endParaRPr lang="es-ES" sz="1400" dirty="0">
              <a:latin typeface="Lato" panose="020F0502020204030203" pitchFamily="34" charset="0"/>
              <a:ea typeface="Lato" panose="020F0502020204030203" pitchFamily="34" charset="0"/>
              <a:cs typeface="Lato" panose="020F0502020204030203" pitchFamily="34" charset="0"/>
            </a:endParaRPr>
          </a:p>
          <a:p>
            <a:endParaRPr lang="es-ES" sz="1400" b="1" dirty="0">
              <a:latin typeface="Lato" panose="020F0502020204030203" pitchFamily="34" charset="0"/>
              <a:ea typeface="Lato" panose="020F0502020204030203" pitchFamily="34" charset="0"/>
              <a:cs typeface="Lato" panose="020F0502020204030203" pitchFamily="34" charset="0"/>
            </a:endParaRPr>
          </a:p>
          <a:p>
            <a:r>
              <a:rPr lang="es-ES" sz="1400" b="1" dirty="0">
                <a:latin typeface="Lato" panose="020F0502020204030203" pitchFamily="34" charset="0"/>
                <a:ea typeface="Lato" panose="020F0502020204030203" pitchFamily="34" charset="0"/>
                <a:cs typeface="Lato" panose="020F0502020204030203" pitchFamily="34" charset="0"/>
              </a:rPr>
              <a:t>30’</a:t>
            </a:r>
          </a:p>
          <a:p>
            <a:pPr marL="285750" indent="-285750">
              <a:buFontTx/>
              <a:buChar char="-"/>
            </a:pPr>
            <a:endParaRPr lang="es-ES" sz="1400" b="1" dirty="0">
              <a:latin typeface="Lato" panose="020F0502020204030203" pitchFamily="34" charset="0"/>
              <a:ea typeface="Lato" panose="020F0502020204030203" pitchFamily="34" charset="0"/>
              <a:cs typeface="Lato" panose="020F0502020204030203" pitchFamily="34" charset="0"/>
            </a:endParaRPr>
          </a:p>
          <a:p>
            <a:pPr marL="285750" indent="-285750">
              <a:buFontTx/>
              <a:buChar char="-"/>
            </a:pPr>
            <a:endParaRPr lang="es-ES" sz="1400" dirty="0">
              <a:latin typeface="Lato" panose="020F0502020204030203" pitchFamily="34" charset="0"/>
              <a:ea typeface="Lato" panose="020F0502020204030203" pitchFamily="34" charset="0"/>
              <a:cs typeface="Lato" panose="020F0502020204030203" pitchFamily="34" charset="0"/>
            </a:endParaRPr>
          </a:p>
        </p:txBody>
      </p:sp>
      <p:sp>
        <p:nvSpPr>
          <p:cNvPr id="14" name="Rectángulo 13"/>
          <p:cNvSpPr/>
          <p:nvPr/>
        </p:nvSpPr>
        <p:spPr>
          <a:xfrm>
            <a:off x="1007012" y="1857010"/>
            <a:ext cx="7603588" cy="523220"/>
          </a:xfrm>
          <a:prstGeom prst="rect">
            <a:avLst/>
          </a:prstGeom>
        </p:spPr>
        <p:txBody>
          <a:bodyPr wrap="square">
            <a:spAutoFit/>
          </a:bodyPr>
          <a:lstStyle/>
          <a:p>
            <a:r>
              <a:rPr lang="es-ES" sz="2800" b="1" dirty="0">
                <a:solidFill>
                  <a:srgbClr val="006CB5"/>
                </a:solidFill>
                <a:latin typeface="Lato" panose="020F0502020204030203" pitchFamily="34" charset="0"/>
                <a:ea typeface="Lato" panose="020F0502020204030203" pitchFamily="34" charset="0"/>
                <a:cs typeface="Lato" panose="020F0502020204030203" pitchFamily="34" charset="0"/>
              </a:rPr>
              <a:t>Ejercicio Estudio de Mercado	</a:t>
            </a:r>
          </a:p>
        </p:txBody>
      </p:sp>
      <p:cxnSp>
        <p:nvCxnSpPr>
          <p:cNvPr id="6" name="Straight Connector 12">
            <a:extLst>
              <a:ext uri="{FF2B5EF4-FFF2-40B4-BE49-F238E27FC236}">
                <a16:creationId xmlns:a16="http://schemas.microsoft.com/office/drawing/2014/main" id="{5A86ABE8-E35F-4994-A705-8602912481F1}"/>
              </a:ext>
            </a:extLst>
          </p:cNvPr>
          <p:cNvCxnSpPr>
            <a:cxnSpLocks/>
          </p:cNvCxnSpPr>
          <p:nvPr/>
        </p:nvCxnSpPr>
        <p:spPr>
          <a:xfrm>
            <a:off x="57150" y="1447221"/>
            <a:ext cx="12134850" cy="0"/>
          </a:xfrm>
          <a:prstGeom prst="line">
            <a:avLst/>
          </a:prstGeom>
          <a:ln w="25400">
            <a:solidFill>
              <a:srgbClr val="52AE32"/>
            </a:solidFill>
          </a:ln>
          <a:effectLst/>
        </p:spPr>
        <p:style>
          <a:lnRef idx="2">
            <a:schemeClr val="accent1"/>
          </a:lnRef>
          <a:fillRef idx="0">
            <a:schemeClr val="accent1"/>
          </a:fillRef>
          <a:effectRef idx="1">
            <a:schemeClr val="accent1"/>
          </a:effectRef>
          <a:fontRef idx="minor">
            <a:schemeClr val="tx1"/>
          </a:fontRef>
        </p:style>
      </p:cxnSp>
      <p:sp>
        <p:nvSpPr>
          <p:cNvPr id="9" name="CuadroTexto 8">
            <a:extLst>
              <a:ext uri="{FF2B5EF4-FFF2-40B4-BE49-F238E27FC236}">
                <a16:creationId xmlns:a16="http://schemas.microsoft.com/office/drawing/2014/main" id="{815259AB-399E-4593-AA33-26884E13C4D1}"/>
              </a:ext>
            </a:extLst>
          </p:cNvPr>
          <p:cNvSpPr txBox="1"/>
          <p:nvPr/>
        </p:nvSpPr>
        <p:spPr>
          <a:xfrm>
            <a:off x="241569" y="789127"/>
            <a:ext cx="6539113" cy="584775"/>
          </a:xfrm>
          <a:prstGeom prst="rect">
            <a:avLst/>
          </a:prstGeom>
          <a:noFill/>
        </p:spPr>
        <p:txBody>
          <a:bodyPr wrap="square" rtlCol="0">
            <a:spAutoFit/>
          </a:bodyPr>
          <a:lstStyle/>
          <a:p>
            <a:r>
              <a:rPr lang="es-ES" sz="3200" b="1" dirty="0">
                <a:solidFill>
                  <a:srgbClr val="53AD32"/>
                </a:solidFill>
                <a:latin typeface="Futura LT Pro Book" panose="020B0802020204020204" pitchFamily="34" charset="0"/>
              </a:rPr>
              <a:t>CASO PRÁCTICO</a:t>
            </a:r>
          </a:p>
        </p:txBody>
      </p:sp>
    </p:spTree>
    <p:extLst>
      <p:ext uri="{BB962C8B-B14F-4D97-AF65-F5344CB8AC3E}">
        <p14:creationId xmlns:p14="http://schemas.microsoft.com/office/powerpoint/2010/main" val="161156371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ángulo 9"/>
          <p:cNvSpPr/>
          <p:nvPr/>
        </p:nvSpPr>
        <p:spPr>
          <a:xfrm>
            <a:off x="1007012" y="2877392"/>
            <a:ext cx="8685628" cy="2462213"/>
          </a:xfrm>
          <a:prstGeom prst="rect">
            <a:avLst/>
          </a:prstGeom>
        </p:spPr>
        <p:txBody>
          <a:bodyPr wrap="square">
            <a:spAutoFit/>
          </a:bodyPr>
          <a:lstStyle/>
          <a:p>
            <a:endParaRPr lang="es-ES" sz="1400" b="1" dirty="0">
              <a:latin typeface="Lato" panose="020F0502020204030203" pitchFamily="34" charset="0"/>
              <a:ea typeface="Lato" panose="020F0502020204030203" pitchFamily="34" charset="0"/>
              <a:cs typeface="Lato" panose="020F0502020204030203" pitchFamily="34" charset="0"/>
            </a:endParaRPr>
          </a:p>
          <a:p>
            <a:pPr marL="285750" indent="-285750">
              <a:buFontTx/>
              <a:buChar char="-"/>
            </a:pPr>
            <a:r>
              <a:rPr lang="es-ES" sz="1400" b="1" dirty="0">
                <a:solidFill>
                  <a:schemeClr val="accent2"/>
                </a:solidFill>
                <a:latin typeface="Lato" panose="020F0502020204030203" pitchFamily="34" charset="0"/>
                <a:ea typeface="Lato" panose="020F0502020204030203" pitchFamily="34" charset="0"/>
                <a:cs typeface="Lato" panose="020F0502020204030203" pitchFamily="34" charset="0"/>
              </a:rPr>
              <a:t>Ejercicio 3:</a:t>
            </a:r>
          </a:p>
          <a:p>
            <a:pPr marL="285750" indent="-285750">
              <a:buFontTx/>
              <a:buChar char="-"/>
            </a:pPr>
            <a:endParaRPr lang="es-ES" sz="1400" b="1" dirty="0">
              <a:latin typeface="Lato" panose="020F0502020204030203" pitchFamily="34" charset="0"/>
              <a:ea typeface="Lato" panose="020F0502020204030203" pitchFamily="34" charset="0"/>
              <a:cs typeface="Lato" panose="020F0502020204030203" pitchFamily="34" charset="0"/>
            </a:endParaRPr>
          </a:p>
          <a:p>
            <a:pPr marL="285750" indent="-285750">
              <a:buFontTx/>
              <a:buChar char="-"/>
            </a:pPr>
            <a:r>
              <a:rPr lang="es-ES" sz="1400" dirty="0">
                <a:latin typeface="Lato" panose="020F0502020204030203" pitchFamily="34" charset="0"/>
                <a:ea typeface="Lato" panose="020F0502020204030203" pitchFamily="34" charset="0"/>
                <a:cs typeface="Lato" panose="020F0502020204030203" pitchFamily="34" charset="0"/>
              </a:rPr>
              <a:t>Abrir un documento google </a:t>
            </a:r>
            <a:r>
              <a:rPr lang="es-ES" sz="1400" dirty="0" err="1">
                <a:latin typeface="Lato" panose="020F0502020204030203" pitchFamily="34" charset="0"/>
                <a:ea typeface="Lato" panose="020F0502020204030203" pitchFamily="34" charset="0"/>
                <a:cs typeface="Lato" panose="020F0502020204030203" pitchFamily="34" charset="0"/>
              </a:rPr>
              <a:t>docs</a:t>
            </a:r>
            <a:r>
              <a:rPr lang="es-ES" sz="1400" dirty="0">
                <a:latin typeface="Lato" panose="020F0502020204030203" pitchFamily="34" charset="0"/>
                <a:ea typeface="Lato" panose="020F0502020204030203" pitchFamily="34" charset="0"/>
                <a:cs typeface="Lato" panose="020F0502020204030203" pitchFamily="34" charset="0"/>
              </a:rPr>
              <a:t> con título “encuesta nombre proyecto”</a:t>
            </a:r>
          </a:p>
          <a:p>
            <a:pPr marL="285750" indent="-285750">
              <a:buFontTx/>
              <a:buChar char="-"/>
            </a:pPr>
            <a:r>
              <a:rPr lang="es-ES" sz="1400" dirty="0">
                <a:latin typeface="Lato" panose="020F0502020204030203" pitchFamily="34" charset="0"/>
                <a:ea typeface="Lato" panose="020F0502020204030203" pitchFamily="34" charset="0"/>
                <a:cs typeface="Lato" panose="020F0502020204030203" pitchFamily="34" charset="0"/>
              </a:rPr>
              <a:t>Diseñar un tipo de encuesta (público objetivo, número de preguntas, preguntas abiertas, cerradas, </a:t>
            </a:r>
            <a:r>
              <a:rPr lang="es-ES" sz="1400" dirty="0" err="1">
                <a:latin typeface="Lato" panose="020F0502020204030203" pitchFamily="34" charset="0"/>
                <a:ea typeface="Lato" panose="020F0502020204030203" pitchFamily="34" charset="0"/>
                <a:cs typeface="Lato" panose="020F0502020204030203" pitchFamily="34" charset="0"/>
              </a:rPr>
              <a:t>etc</a:t>
            </a:r>
            <a:r>
              <a:rPr lang="es-ES" sz="1400" dirty="0">
                <a:latin typeface="Lato" panose="020F0502020204030203" pitchFamily="34" charset="0"/>
                <a:ea typeface="Lato" panose="020F0502020204030203" pitchFamily="34" charset="0"/>
                <a:cs typeface="Lato" panose="020F0502020204030203" pitchFamily="34" charset="0"/>
              </a:rPr>
              <a:t>)</a:t>
            </a:r>
          </a:p>
          <a:p>
            <a:pPr marL="285750" indent="-285750">
              <a:buFontTx/>
              <a:buChar char="-"/>
            </a:pPr>
            <a:r>
              <a:rPr lang="es-ES" sz="1400" dirty="0">
                <a:latin typeface="Lato" panose="020F0502020204030203" pitchFamily="34" charset="0"/>
                <a:ea typeface="Lato" panose="020F0502020204030203" pitchFamily="34" charset="0"/>
                <a:cs typeface="Lato" panose="020F0502020204030203" pitchFamily="34" charset="0"/>
              </a:rPr>
              <a:t>Una vez diseñada la encuesta, abrir un documento de google </a:t>
            </a:r>
            <a:r>
              <a:rPr lang="es-ES" sz="1400" dirty="0" err="1">
                <a:latin typeface="Lato" panose="020F0502020204030203" pitchFamily="34" charset="0"/>
                <a:ea typeface="Lato" panose="020F0502020204030203" pitchFamily="34" charset="0"/>
                <a:cs typeface="Lato" panose="020F0502020204030203" pitchFamily="34" charset="0"/>
              </a:rPr>
              <a:t>forms</a:t>
            </a:r>
            <a:endParaRPr lang="es-ES" sz="1400" dirty="0">
              <a:latin typeface="Lato" panose="020F0502020204030203" pitchFamily="34" charset="0"/>
              <a:ea typeface="Lato" panose="020F0502020204030203" pitchFamily="34" charset="0"/>
              <a:cs typeface="Lato" panose="020F0502020204030203" pitchFamily="34" charset="0"/>
            </a:endParaRPr>
          </a:p>
          <a:p>
            <a:pPr marL="285750" indent="-285750">
              <a:buFontTx/>
              <a:buChar char="-"/>
            </a:pPr>
            <a:r>
              <a:rPr lang="es-ES" sz="1400" dirty="0">
                <a:latin typeface="Lato" panose="020F0502020204030203" pitchFamily="34" charset="0"/>
                <a:ea typeface="Lato" panose="020F0502020204030203" pitchFamily="34" charset="0"/>
                <a:cs typeface="Lato" panose="020F0502020204030203" pitchFamily="34" charset="0"/>
              </a:rPr>
              <a:t>Compartir la encuesta con las personas participantes.</a:t>
            </a:r>
          </a:p>
          <a:p>
            <a:endParaRPr lang="es-ES" sz="1400" b="1" dirty="0">
              <a:latin typeface="Lato" panose="020F0502020204030203" pitchFamily="34" charset="0"/>
              <a:ea typeface="Lato" panose="020F0502020204030203" pitchFamily="34" charset="0"/>
              <a:cs typeface="Lato" panose="020F0502020204030203" pitchFamily="34" charset="0"/>
            </a:endParaRPr>
          </a:p>
          <a:p>
            <a:r>
              <a:rPr lang="es-ES" sz="1400" b="1" dirty="0">
                <a:latin typeface="Lato" panose="020F0502020204030203" pitchFamily="34" charset="0"/>
                <a:ea typeface="Lato" panose="020F0502020204030203" pitchFamily="34" charset="0"/>
                <a:cs typeface="Lato" panose="020F0502020204030203" pitchFamily="34" charset="0"/>
              </a:rPr>
              <a:t>40’</a:t>
            </a:r>
          </a:p>
          <a:p>
            <a:pPr marL="285750" indent="-285750">
              <a:buFontTx/>
              <a:buChar char="-"/>
            </a:pPr>
            <a:endParaRPr lang="es-ES" sz="1400" b="1" dirty="0">
              <a:latin typeface="Lato" panose="020F0502020204030203" pitchFamily="34" charset="0"/>
              <a:ea typeface="Lato" panose="020F0502020204030203" pitchFamily="34" charset="0"/>
              <a:cs typeface="Lato" panose="020F0502020204030203" pitchFamily="34" charset="0"/>
            </a:endParaRPr>
          </a:p>
          <a:p>
            <a:pPr marL="285750" indent="-285750">
              <a:buFontTx/>
              <a:buChar char="-"/>
            </a:pPr>
            <a:endParaRPr lang="es-ES" sz="1400" dirty="0">
              <a:latin typeface="Lato" panose="020F0502020204030203" pitchFamily="34" charset="0"/>
              <a:ea typeface="Lato" panose="020F0502020204030203" pitchFamily="34" charset="0"/>
              <a:cs typeface="Lato" panose="020F0502020204030203" pitchFamily="34" charset="0"/>
            </a:endParaRPr>
          </a:p>
        </p:txBody>
      </p:sp>
      <p:sp>
        <p:nvSpPr>
          <p:cNvPr id="14" name="Rectángulo 13"/>
          <p:cNvSpPr/>
          <p:nvPr/>
        </p:nvSpPr>
        <p:spPr>
          <a:xfrm>
            <a:off x="1007012" y="2354172"/>
            <a:ext cx="7603588" cy="523220"/>
          </a:xfrm>
          <a:prstGeom prst="rect">
            <a:avLst/>
          </a:prstGeom>
        </p:spPr>
        <p:txBody>
          <a:bodyPr wrap="square">
            <a:spAutoFit/>
          </a:bodyPr>
          <a:lstStyle/>
          <a:p>
            <a:r>
              <a:rPr lang="es-ES" sz="2800" b="1" dirty="0">
                <a:solidFill>
                  <a:srgbClr val="53AD32"/>
                </a:solidFill>
                <a:latin typeface="Lato" panose="020F0502020204030203" pitchFamily="34" charset="0"/>
                <a:ea typeface="Lato" panose="020F0502020204030203" pitchFamily="34" charset="0"/>
                <a:cs typeface="Lato" panose="020F0502020204030203" pitchFamily="34" charset="0"/>
              </a:rPr>
              <a:t>Ejercicio Estudio de Mercado</a:t>
            </a:r>
            <a:r>
              <a:rPr lang="es-ES" sz="2800" b="1" dirty="0">
                <a:latin typeface="Lato" panose="020F0502020204030203" pitchFamily="34" charset="0"/>
                <a:ea typeface="Lato" panose="020F0502020204030203" pitchFamily="34" charset="0"/>
                <a:cs typeface="Lato" panose="020F0502020204030203" pitchFamily="34" charset="0"/>
              </a:rPr>
              <a:t>	</a:t>
            </a:r>
          </a:p>
        </p:txBody>
      </p:sp>
      <p:cxnSp>
        <p:nvCxnSpPr>
          <p:cNvPr id="6" name="Straight Connector 12">
            <a:extLst>
              <a:ext uri="{FF2B5EF4-FFF2-40B4-BE49-F238E27FC236}">
                <a16:creationId xmlns:a16="http://schemas.microsoft.com/office/drawing/2014/main" id="{34A0C3F4-2C1C-4A6B-B0F7-8431B8FB8663}"/>
              </a:ext>
            </a:extLst>
          </p:cNvPr>
          <p:cNvCxnSpPr>
            <a:cxnSpLocks/>
          </p:cNvCxnSpPr>
          <p:nvPr/>
        </p:nvCxnSpPr>
        <p:spPr>
          <a:xfrm>
            <a:off x="57150" y="1447221"/>
            <a:ext cx="12134850" cy="0"/>
          </a:xfrm>
          <a:prstGeom prst="line">
            <a:avLst/>
          </a:prstGeom>
          <a:ln w="25400">
            <a:solidFill>
              <a:srgbClr val="006CB5"/>
            </a:solidFill>
          </a:ln>
          <a:effectLst/>
        </p:spPr>
        <p:style>
          <a:lnRef idx="2">
            <a:schemeClr val="accent1"/>
          </a:lnRef>
          <a:fillRef idx="0">
            <a:schemeClr val="accent1"/>
          </a:fillRef>
          <a:effectRef idx="1">
            <a:schemeClr val="accent1"/>
          </a:effectRef>
          <a:fontRef idx="minor">
            <a:schemeClr val="tx1"/>
          </a:fontRef>
        </p:style>
      </p:cxnSp>
      <p:sp>
        <p:nvSpPr>
          <p:cNvPr id="9" name="CuadroTexto 8">
            <a:extLst>
              <a:ext uri="{FF2B5EF4-FFF2-40B4-BE49-F238E27FC236}">
                <a16:creationId xmlns:a16="http://schemas.microsoft.com/office/drawing/2014/main" id="{D80E684C-60D6-4F9C-8531-C7881EAFDA8E}"/>
              </a:ext>
            </a:extLst>
          </p:cNvPr>
          <p:cNvSpPr txBox="1"/>
          <p:nvPr/>
        </p:nvSpPr>
        <p:spPr>
          <a:xfrm>
            <a:off x="241569" y="789127"/>
            <a:ext cx="6539113" cy="584775"/>
          </a:xfrm>
          <a:prstGeom prst="rect">
            <a:avLst/>
          </a:prstGeom>
          <a:noFill/>
        </p:spPr>
        <p:txBody>
          <a:bodyPr wrap="square" rtlCol="0">
            <a:spAutoFit/>
          </a:bodyPr>
          <a:lstStyle/>
          <a:p>
            <a:r>
              <a:rPr lang="es-ES" sz="3200" b="1" dirty="0">
                <a:solidFill>
                  <a:srgbClr val="006CB5"/>
                </a:solidFill>
                <a:latin typeface="Futura LT Pro Book" panose="020B0802020204020204" pitchFamily="34" charset="0"/>
              </a:rPr>
              <a:t>CASO PRÁCTICO</a:t>
            </a:r>
          </a:p>
        </p:txBody>
      </p:sp>
    </p:spTree>
    <p:extLst>
      <p:ext uri="{BB962C8B-B14F-4D97-AF65-F5344CB8AC3E}">
        <p14:creationId xmlns:p14="http://schemas.microsoft.com/office/powerpoint/2010/main" val="125561094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Google Shape;408;p33">
            <a:extLst>
              <a:ext uri="{FF2B5EF4-FFF2-40B4-BE49-F238E27FC236}">
                <a16:creationId xmlns:a16="http://schemas.microsoft.com/office/drawing/2014/main" id="{F083C148-ACCE-4597-8CB7-74421D39A4F8}"/>
              </a:ext>
            </a:extLst>
          </p:cNvPr>
          <p:cNvSpPr txBox="1"/>
          <p:nvPr/>
        </p:nvSpPr>
        <p:spPr>
          <a:xfrm>
            <a:off x="3971256" y="1668750"/>
            <a:ext cx="5046959" cy="1323399"/>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s-ES" sz="8000" b="1" dirty="0">
                <a:solidFill>
                  <a:srgbClr val="53AD32"/>
                </a:solidFill>
                <a:latin typeface="Futura LT Pro Book" panose="020B0802020204020204" pitchFamily="34" charset="0"/>
                <a:ea typeface="Calibri"/>
                <a:cs typeface="Calibri"/>
                <a:sym typeface="Calibri"/>
              </a:rPr>
              <a:t>GRACIAS</a:t>
            </a:r>
            <a:endParaRPr sz="8000" b="1" dirty="0">
              <a:solidFill>
                <a:srgbClr val="53AD32"/>
              </a:solidFill>
              <a:latin typeface="Futura LT Pro Book" panose="020B0802020204020204" pitchFamily="34" charset="0"/>
              <a:ea typeface="Calibri"/>
              <a:cs typeface="Calibri"/>
              <a:sym typeface="Calibri"/>
            </a:endParaRPr>
          </a:p>
        </p:txBody>
      </p:sp>
      <p:pic>
        <p:nvPicPr>
          <p:cNvPr id="4" name="Google Shape;11;p34">
            <a:extLst>
              <a:ext uri="{FF2B5EF4-FFF2-40B4-BE49-F238E27FC236}">
                <a16:creationId xmlns:a16="http://schemas.microsoft.com/office/drawing/2014/main" id="{19C30065-8EAC-410C-A3A2-2E1E75F80004}"/>
              </a:ext>
            </a:extLst>
          </p:cNvPr>
          <p:cNvPicPr preferRelativeResize="0"/>
          <p:nvPr/>
        </p:nvPicPr>
        <p:blipFill rotWithShape="1">
          <a:blip r:embed="rId2">
            <a:alphaModFix/>
          </a:blip>
          <a:srcRect/>
          <a:stretch/>
        </p:blipFill>
        <p:spPr>
          <a:xfrm>
            <a:off x="2130129" y="4673986"/>
            <a:ext cx="2251614" cy="756838"/>
          </a:xfrm>
          <a:prstGeom prst="rect">
            <a:avLst/>
          </a:prstGeom>
          <a:noFill/>
          <a:ln>
            <a:noFill/>
          </a:ln>
        </p:spPr>
      </p:pic>
      <p:pic>
        <p:nvPicPr>
          <p:cNvPr id="5" name="Google Shape;12;p34">
            <a:extLst>
              <a:ext uri="{FF2B5EF4-FFF2-40B4-BE49-F238E27FC236}">
                <a16:creationId xmlns:a16="http://schemas.microsoft.com/office/drawing/2014/main" id="{CBA6F897-0E75-406E-B0FD-EBB45A8016D1}"/>
              </a:ext>
            </a:extLst>
          </p:cNvPr>
          <p:cNvPicPr preferRelativeResize="0"/>
          <p:nvPr/>
        </p:nvPicPr>
        <p:blipFill rotWithShape="1">
          <a:blip r:embed="rId3">
            <a:alphaModFix/>
          </a:blip>
          <a:srcRect l="29370" t="28761" r="26066" b="25143"/>
          <a:stretch/>
        </p:blipFill>
        <p:spPr>
          <a:xfrm>
            <a:off x="5228203" y="4549541"/>
            <a:ext cx="1746421" cy="1015967"/>
          </a:xfrm>
          <a:prstGeom prst="rect">
            <a:avLst/>
          </a:prstGeom>
          <a:noFill/>
          <a:ln>
            <a:noFill/>
          </a:ln>
        </p:spPr>
      </p:pic>
      <p:pic>
        <p:nvPicPr>
          <p:cNvPr id="6" name="Google Shape;13;p34">
            <a:extLst>
              <a:ext uri="{FF2B5EF4-FFF2-40B4-BE49-F238E27FC236}">
                <a16:creationId xmlns:a16="http://schemas.microsoft.com/office/drawing/2014/main" id="{A5642C0A-8A72-4479-A682-A441EFFC9A89}"/>
              </a:ext>
            </a:extLst>
          </p:cNvPr>
          <p:cNvPicPr preferRelativeResize="0"/>
          <p:nvPr/>
        </p:nvPicPr>
        <p:blipFill rotWithShape="1">
          <a:blip r:embed="rId4">
            <a:alphaModFix/>
          </a:blip>
          <a:srcRect l="12941" t="38600" r="17257" b="28608"/>
          <a:stretch/>
        </p:blipFill>
        <p:spPr>
          <a:xfrm>
            <a:off x="7551122" y="4547280"/>
            <a:ext cx="3292129" cy="869847"/>
          </a:xfrm>
          <a:prstGeom prst="rect">
            <a:avLst/>
          </a:prstGeom>
          <a:noFill/>
          <a:ln>
            <a:noFill/>
          </a:ln>
        </p:spPr>
      </p:pic>
      <p:sp>
        <p:nvSpPr>
          <p:cNvPr id="7" name="CuadroTexto 6">
            <a:extLst>
              <a:ext uri="{FF2B5EF4-FFF2-40B4-BE49-F238E27FC236}">
                <a16:creationId xmlns:a16="http://schemas.microsoft.com/office/drawing/2014/main" id="{C775956F-F3C0-4098-9E25-C038DC1FDCBF}"/>
              </a:ext>
            </a:extLst>
          </p:cNvPr>
          <p:cNvSpPr txBox="1"/>
          <p:nvPr/>
        </p:nvSpPr>
        <p:spPr>
          <a:xfrm>
            <a:off x="2349925" y="4354113"/>
            <a:ext cx="1621331" cy="307777"/>
          </a:xfrm>
          <a:prstGeom prst="rect">
            <a:avLst/>
          </a:prstGeom>
          <a:noFill/>
        </p:spPr>
        <p:txBody>
          <a:bodyPr wrap="square" rtlCol="0">
            <a:spAutoFit/>
          </a:bodyPr>
          <a:lstStyle/>
          <a:p>
            <a:r>
              <a:rPr lang="es-PE" b="1" i="1" dirty="0">
                <a:solidFill>
                  <a:schemeClr val="tx2">
                    <a:lumMod val="75000"/>
                  </a:schemeClr>
                </a:solidFill>
                <a:latin typeface="Lato Hairline" panose="020F0502020204030203" pitchFamily="34" charset="0"/>
                <a:ea typeface="Lato Hairline" panose="020F0502020204030203" pitchFamily="34" charset="0"/>
                <a:cs typeface="Lato Hairline" panose="020F0502020204030203" pitchFamily="34" charset="0"/>
              </a:rPr>
              <a:t>Organizan: </a:t>
            </a:r>
          </a:p>
        </p:txBody>
      </p:sp>
      <p:sp>
        <p:nvSpPr>
          <p:cNvPr id="8" name="CuadroTexto 7">
            <a:extLst>
              <a:ext uri="{FF2B5EF4-FFF2-40B4-BE49-F238E27FC236}">
                <a16:creationId xmlns:a16="http://schemas.microsoft.com/office/drawing/2014/main" id="{591FD350-1B8F-4955-B414-7C110A7C2228}"/>
              </a:ext>
            </a:extLst>
          </p:cNvPr>
          <p:cNvSpPr txBox="1"/>
          <p:nvPr/>
        </p:nvSpPr>
        <p:spPr>
          <a:xfrm>
            <a:off x="7742418" y="4278793"/>
            <a:ext cx="1621331" cy="307777"/>
          </a:xfrm>
          <a:prstGeom prst="rect">
            <a:avLst/>
          </a:prstGeom>
          <a:noFill/>
        </p:spPr>
        <p:txBody>
          <a:bodyPr wrap="square" rtlCol="0">
            <a:spAutoFit/>
          </a:bodyPr>
          <a:lstStyle/>
          <a:p>
            <a:r>
              <a:rPr lang="es-PE" b="1" i="1" dirty="0">
                <a:solidFill>
                  <a:schemeClr val="tx2">
                    <a:lumMod val="75000"/>
                  </a:schemeClr>
                </a:solidFill>
                <a:latin typeface="Lato Hairline" panose="020F0502020204030203" pitchFamily="34" charset="0"/>
                <a:ea typeface="Lato Hairline" panose="020F0502020204030203" pitchFamily="34" charset="0"/>
                <a:cs typeface="Lato Hairline" panose="020F0502020204030203" pitchFamily="34" charset="0"/>
              </a:rPr>
              <a:t>Financia: </a:t>
            </a:r>
          </a:p>
        </p:txBody>
      </p:sp>
    </p:spTree>
    <p:extLst>
      <p:ext uri="{BB962C8B-B14F-4D97-AF65-F5344CB8AC3E}">
        <p14:creationId xmlns:p14="http://schemas.microsoft.com/office/powerpoint/2010/main" val="25220666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1123316" y="1963213"/>
            <a:ext cx="7888224" cy="338554"/>
          </a:xfrm>
          <a:prstGeom prst="rect">
            <a:avLst/>
          </a:prstGeom>
        </p:spPr>
        <p:txBody>
          <a:bodyPr wrap="square">
            <a:spAutoFit/>
          </a:bodyPr>
          <a:lstStyle/>
          <a:p>
            <a:r>
              <a:rPr lang="es-ES" sz="1600" b="1" dirty="0">
                <a:solidFill>
                  <a:srgbClr val="53AD32"/>
                </a:solidFill>
                <a:latin typeface="Lato" panose="020F0502020204030203" pitchFamily="34" charset="0"/>
                <a:ea typeface="Lato" panose="020F0502020204030203" pitchFamily="34" charset="0"/>
                <a:cs typeface="Lato" panose="020F0502020204030203" pitchFamily="34" charset="0"/>
              </a:rPr>
              <a:t>Análisis de la competencia u otros factores externos</a:t>
            </a:r>
            <a:endParaRPr lang="es-ES" sz="1600" dirty="0">
              <a:solidFill>
                <a:srgbClr val="53AD32"/>
              </a:solidFill>
              <a:latin typeface="Lato" panose="020F0502020204030203" pitchFamily="34" charset="0"/>
              <a:ea typeface="Lato" panose="020F0502020204030203" pitchFamily="34" charset="0"/>
              <a:cs typeface="Lato" panose="020F0502020204030203" pitchFamily="34" charset="0"/>
            </a:endParaRPr>
          </a:p>
        </p:txBody>
      </p:sp>
      <p:sp>
        <p:nvSpPr>
          <p:cNvPr id="10" name="Rectángulo 9"/>
          <p:cNvSpPr/>
          <p:nvPr/>
        </p:nvSpPr>
        <p:spPr>
          <a:xfrm>
            <a:off x="1123316" y="2517679"/>
            <a:ext cx="10194541" cy="2893100"/>
          </a:xfrm>
          <a:prstGeom prst="rect">
            <a:avLst/>
          </a:prstGeom>
        </p:spPr>
        <p:txBody>
          <a:bodyPr wrap="square">
            <a:spAutoFit/>
          </a:bodyPr>
          <a:lstStyle/>
          <a:p>
            <a:pPr>
              <a:buFont typeface="+mj-lt"/>
              <a:buAutoNum type="arabicPeriod"/>
            </a:pPr>
            <a:r>
              <a:rPr lang="es-ES" sz="1400" b="1" dirty="0">
                <a:solidFill>
                  <a:srgbClr val="333333"/>
                </a:solidFill>
                <a:latin typeface="Lato" panose="020F0502020204030203" pitchFamily="34" charset="0"/>
                <a:ea typeface="Lato" panose="020F0502020204030203" pitchFamily="34" charset="0"/>
                <a:cs typeface="Lato" panose="020F0502020204030203" pitchFamily="34" charset="0"/>
              </a:rPr>
              <a:t>Saber dónde y con quién compites realmente</a:t>
            </a:r>
            <a:r>
              <a:rPr lang="es-ES" sz="1400" dirty="0">
                <a:solidFill>
                  <a:srgbClr val="333333"/>
                </a:solidFill>
                <a:latin typeface="Lato" panose="020F0502020204030203" pitchFamily="34" charset="0"/>
                <a:ea typeface="Lato" panose="020F0502020204030203" pitchFamily="34" charset="0"/>
                <a:cs typeface="Lato" panose="020F0502020204030203" pitchFamily="34" charset="0"/>
              </a:rPr>
              <a:t>: </a:t>
            </a:r>
          </a:p>
          <a:p>
            <a:pPr>
              <a:buFont typeface="+mj-lt"/>
              <a:buAutoNum type="arabicPeriod"/>
            </a:pPr>
            <a:endParaRPr lang="es-ES" sz="1400" dirty="0">
              <a:solidFill>
                <a:srgbClr val="333333"/>
              </a:solidFill>
              <a:latin typeface="Lato" panose="020F0502020204030203" pitchFamily="34" charset="0"/>
              <a:ea typeface="Lato" panose="020F0502020204030203" pitchFamily="34" charset="0"/>
              <a:cs typeface="Lato" panose="020F0502020204030203" pitchFamily="34" charset="0"/>
            </a:endParaRPr>
          </a:p>
          <a:p>
            <a:pPr>
              <a:buFont typeface="+mj-lt"/>
              <a:buAutoNum type="arabicPeriod"/>
            </a:pPr>
            <a:r>
              <a:rPr lang="es-ES" sz="1400" b="1" dirty="0">
                <a:solidFill>
                  <a:srgbClr val="333333"/>
                </a:solidFill>
                <a:latin typeface="Lato" panose="020F0502020204030203" pitchFamily="34" charset="0"/>
                <a:ea typeface="Lato" panose="020F0502020204030203" pitchFamily="34" charset="0"/>
                <a:cs typeface="Lato" panose="020F0502020204030203" pitchFamily="34" charset="0"/>
              </a:rPr>
              <a:t>Identificar oportunidades de negocio</a:t>
            </a:r>
            <a:r>
              <a:rPr lang="es-ES" sz="1400" dirty="0">
                <a:solidFill>
                  <a:srgbClr val="333333"/>
                </a:solidFill>
                <a:latin typeface="Lato" panose="020F0502020204030203" pitchFamily="34" charset="0"/>
                <a:ea typeface="Lato" panose="020F0502020204030203" pitchFamily="34" charset="0"/>
                <a:cs typeface="Lato" panose="020F0502020204030203" pitchFamily="34" charset="0"/>
              </a:rPr>
              <a:t>: es difícil pero quizás identifiques un nicho de mercado mal atendido por tu competencia.</a:t>
            </a:r>
          </a:p>
          <a:p>
            <a:pPr>
              <a:buFont typeface="+mj-lt"/>
              <a:buAutoNum type="arabicPeriod"/>
            </a:pPr>
            <a:endParaRPr lang="es-ES" sz="1400" dirty="0">
              <a:solidFill>
                <a:srgbClr val="333333"/>
              </a:solidFill>
              <a:latin typeface="Lato" panose="020F0502020204030203" pitchFamily="34" charset="0"/>
              <a:ea typeface="Lato" panose="020F0502020204030203" pitchFamily="34" charset="0"/>
              <a:cs typeface="Lato" panose="020F0502020204030203" pitchFamily="34" charset="0"/>
            </a:endParaRPr>
          </a:p>
          <a:p>
            <a:pPr>
              <a:buFont typeface="+mj-lt"/>
              <a:buAutoNum type="arabicPeriod"/>
            </a:pPr>
            <a:r>
              <a:rPr lang="es-ES" sz="1400" b="1" dirty="0">
                <a:solidFill>
                  <a:srgbClr val="333333"/>
                </a:solidFill>
                <a:latin typeface="Lato" panose="020F0502020204030203" pitchFamily="34" charset="0"/>
                <a:ea typeface="Lato" panose="020F0502020204030203" pitchFamily="34" charset="0"/>
                <a:cs typeface="Lato" panose="020F0502020204030203" pitchFamily="34" charset="0"/>
              </a:rPr>
              <a:t>Detectar elementos en los que diferenciarte</a:t>
            </a:r>
            <a:r>
              <a:rPr lang="es-ES" sz="1400" dirty="0">
                <a:solidFill>
                  <a:srgbClr val="333333"/>
                </a:solidFill>
                <a:latin typeface="Lato" panose="020F0502020204030203" pitchFamily="34" charset="0"/>
                <a:ea typeface="Lato" panose="020F0502020204030203" pitchFamily="34" charset="0"/>
                <a:cs typeface="Lato" panose="020F0502020204030203" pitchFamily="34" charset="0"/>
              </a:rPr>
              <a:t>: si entras en un mercado donde ya están otros competidores tendrás que ofrecer algo diferente e innovador para que sus clientes decidan irse contigo.</a:t>
            </a:r>
          </a:p>
          <a:p>
            <a:pPr>
              <a:buFont typeface="+mj-lt"/>
              <a:buAutoNum type="arabicPeriod"/>
            </a:pPr>
            <a:endParaRPr lang="es-ES" sz="1400" dirty="0">
              <a:solidFill>
                <a:srgbClr val="333333"/>
              </a:solidFill>
              <a:latin typeface="Lato" panose="020F0502020204030203" pitchFamily="34" charset="0"/>
              <a:ea typeface="Lato" panose="020F0502020204030203" pitchFamily="34" charset="0"/>
              <a:cs typeface="Lato" panose="020F0502020204030203" pitchFamily="34" charset="0"/>
            </a:endParaRPr>
          </a:p>
          <a:p>
            <a:pPr>
              <a:buFont typeface="+mj-lt"/>
              <a:buAutoNum type="arabicPeriod"/>
            </a:pPr>
            <a:r>
              <a:rPr lang="es-ES" sz="1400" b="1" dirty="0">
                <a:solidFill>
                  <a:srgbClr val="333333"/>
                </a:solidFill>
                <a:latin typeface="Lato" panose="020F0502020204030203" pitchFamily="34" charset="0"/>
                <a:ea typeface="Lato" panose="020F0502020204030203" pitchFamily="34" charset="0"/>
                <a:cs typeface="Lato" panose="020F0502020204030203" pitchFamily="34" charset="0"/>
              </a:rPr>
              <a:t>Prever la reacción de tu competencia</a:t>
            </a:r>
            <a:r>
              <a:rPr lang="es-ES" sz="1400" dirty="0">
                <a:solidFill>
                  <a:srgbClr val="333333"/>
                </a:solidFill>
                <a:latin typeface="Lato" panose="020F0502020204030203" pitchFamily="34" charset="0"/>
                <a:ea typeface="Lato" panose="020F0502020204030203" pitchFamily="34" charset="0"/>
                <a:cs typeface="Lato" panose="020F0502020204030203" pitchFamily="34" charset="0"/>
              </a:rPr>
              <a:t>: la creación de tu negocio puede provocar  una reacción de tu competencia, sobre todo si le quitas clientela, por lo que es conveniente tratar de anticiparte y prever su reacción.</a:t>
            </a:r>
          </a:p>
          <a:p>
            <a:pPr>
              <a:buFont typeface="+mj-lt"/>
              <a:buAutoNum type="arabicPeriod"/>
            </a:pPr>
            <a:endParaRPr lang="es-ES" sz="1400" b="0" i="0" dirty="0">
              <a:solidFill>
                <a:srgbClr val="333333"/>
              </a:solidFill>
              <a:effectLst/>
              <a:latin typeface="Lato" panose="020F0502020204030203" pitchFamily="34" charset="0"/>
              <a:ea typeface="Lato" panose="020F0502020204030203" pitchFamily="34" charset="0"/>
              <a:cs typeface="Lato" panose="020F0502020204030203" pitchFamily="34" charset="0"/>
            </a:endParaRPr>
          </a:p>
          <a:p>
            <a:pPr>
              <a:buFont typeface="+mj-lt"/>
              <a:buAutoNum type="arabicPeriod"/>
            </a:pPr>
            <a:r>
              <a:rPr lang="es-ES" sz="1400" b="1" i="0" dirty="0">
                <a:solidFill>
                  <a:srgbClr val="333333"/>
                </a:solidFill>
                <a:effectLst/>
                <a:latin typeface="Lato" panose="020F0502020204030203" pitchFamily="34" charset="0"/>
                <a:ea typeface="Lato" panose="020F0502020204030203" pitchFamily="34" charset="0"/>
                <a:cs typeface="Lato" panose="020F0502020204030203" pitchFamily="34" charset="0"/>
              </a:rPr>
              <a:t>Planificar la creación de nuestro futuro negocio.-  </a:t>
            </a:r>
            <a:r>
              <a:rPr lang="es-ES" sz="1400" i="0" dirty="0">
                <a:solidFill>
                  <a:srgbClr val="333333"/>
                </a:solidFill>
                <a:effectLst/>
                <a:latin typeface="Lato" panose="020F0502020204030203" pitchFamily="34" charset="0"/>
                <a:ea typeface="Lato" panose="020F0502020204030203" pitchFamily="34" charset="0"/>
                <a:cs typeface="Lato" panose="020F0502020204030203" pitchFamily="34" charset="0"/>
              </a:rPr>
              <a:t>Un correcto estudio del mercado nos permite considerar lis puntos mas fuertes y más débiles a considerar dentro de nuestra idea de negocio.</a:t>
            </a:r>
          </a:p>
        </p:txBody>
      </p:sp>
      <p:cxnSp>
        <p:nvCxnSpPr>
          <p:cNvPr id="9" name="Straight Connector 12">
            <a:extLst>
              <a:ext uri="{FF2B5EF4-FFF2-40B4-BE49-F238E27FC236}">
                <a16:creationId xmlns:a16="http://schemas.microsoft.com/office/drawing/2014/main" id="{763CB975-A7E4-45F6-9F7E-A361A99241CD}"/>
              </a:ext>
            </a:extLst>
          </p:cNvPr>
          <p:cNvCxnSpPr>
            <a:cxnSpLocks/>
          </p:cNvCxnSpPr>
          <p:nvPr/>
        </p:nvCxnSpPr>
        <p:spPr>
          <a:xfrm>
            <a:off x="57150" y="1447221"/>
            <a:ext cx="12134850" cy="0"/>
          </a:xfrm>
          <a:prstGeom prst="line">
            <a:avLst/>
          </a:prstGeom>
          <a:ln w="25400">
            <a:solidFill>
              <a:srgbClr val="006CB5"/>
            </a:solidFill>
          </a:ln>
          <a:effectLst/>
        </p:spPr>
        <p:style>
          <a:lnRef idx="2">
            <a:schemeClr val="accent1"/>
          </a:lnRef>
          <a:fillRef idx="0">
            <a:schemeClr val="accent1"/>
          </a:fillRef>
          <a:effectRef idx="1">
            <a:schemeClr val="accent1"/>
          </a:effectRef>
          <a:fontRef idx="minor">
            <a:schemeClr val="tx1"/>
          </a:fontRef>
        </p:style>
      </p:cxnSp>
      <p:sp>
        <p:nvSpPr>
          <p:cNvPr id="11" name="CuadroTexto 10">
            <a:extLst>
              <a:ext uri="{FF2B5EF4-FFF2-40B4-BE49-F238E27FC236}">
                <a16:creationId xmlns:a16="http://schemas.microsoft.com/office/drawing/2014/main" id="{7F76C2B5-2D34-47BF-9970-70B7D75CC9C5}"/>
              </a:ext>
            </a:extLst>
          </p:cNvPr>
          <p:cNvSpPr txBox="1"/>
          <p:nvPr/>
        </p:nvSpPr>
        <p:spPr>
          <a:xfrm>
            <a:off x="241569" y="789127"/>
            <a:ext cx="6539113" cy="584775"/>
          </a:xfrm>
          <a:prstGeom prst="rect">
            <a:avLst/>
          </a:prstGeom>
          <a:noFill/>
        </p:spPr>
        <p:txBody>
          <a:bodyPr wrap="square" rtlCol="0">
            <a:spAutoFit/>
          </a:bodyPr>
          <a:lstStyle/>
          <a:p>
            <a:r>
              <a:rPr lang="es-PE" sz="3200" dirty="0">
                <a:solidFill>
                  <a:srgbClr val="006CB5"/>
                </a:solidFill>
                <a:latin typeface="Futura LT Pro Book" panose="020B0802020204020204" pitchFamily="34" charset="0"/>
              </a:rPr>
              <a:t>OBJETIVOS:</a:t>
            </a:r>
          </a:p>
        </p:txBody>
      </p:sp>
    </p:spTree>
    <p:extLst>
      <p:ext uri="{BB962C8B-B14F-4D97-AF65-F5344CB8AC3E}">
        <p14:creationId xmlns:p14="http://schemas.microsoft.com/office/powerpoint/2010/main" val="15598572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Conector recto 7"/>
          <p:cNvCxnSpPr/>
          <p:nvPr/>
        </p:nvCxnSpPr>
        <p:spPr>
          <a:xfrm flipV="1">
            <a:off x="1810512" y="2826722"/>
            <a:ext cx="8062440" cy="27432"/>
          </a:xfrm>
          <a:prstGeom prst="line">
            <a:avLst/>
          </a:prstGeom>
          <a:ln w="76200">
            <a:solidFill>
              <a:srgbClr val="53AD32"/>
            </a:solidFill>
          </a:ln>
        </p:spPr>
        <p:style>
          <a:lnRef idx="3">
            <a:schemeClr val="accent1"/>
          </a:lnRef>
          <a:fillRef idx="0">
            <a:schemeClr val="accent1"/>
          </a:fillRef>
          <a:effectRef idx="2">
            <a:schemeClr val="accent1"/>
          </a:effectRef>
          <a:fontRef idx="minor">
            <a:schemeClr val="tx1"/>
          </a:fontRef>
        </p:style>
      </p:cxnSp>
      <p:cxnSp>
        <p:nvCxnSpPr>
          <p:cNvPr id="10" name="Conector recto 9"/>
          <p:cNvCxnSpPr/>
          <p:nvPr/>
        </p:nvCxnSpPr>
        <p:spPr>
          <a:xfrm flipV="1">
            <a:off x="1810512" y="3711714"/>
            <a:ext cx="8062440" cy="27432"/>
          </a:xfrm>
          <a:prstGeom prst="line">
            <a:avLst/>
          </a:prstGeom>
          <a:ln w="76200">
            <a:solidFill>
              <a:srgbClr val="53AD32"/>
            </a:solidFill>
          </a:ln>
        </p:spPr>
        <p:style>
          <a:lnRef idx="3">
            <a:schemeClr val="accent1"/>
          </a:lnRef>
          <a:fillRef idx="0">
            <a:schemeClr val="accent1"/>
          </a:fillRef>
          <a:effectRef idx="2">
            <a:schemeClr val="accent1"/>
          </a:effectRef>
          <a:fontRef idx="minor">
            <a:schemeClr val="tx1"/>
          </a:fontRef>
        </p:style>
      </p:cxnSp>
      <p:sp>
        <p:nvSpPr>
          <p:cNvPr id="11" name="CuadroTexto 10"/>
          <p:cNvSpPr txBox="1"/>
          <p:nvPr/>
        </p:nvSpPr>
        <p:spPr>
          <a:xfrm>
            <a:off x="2027400" y="3021324"/>
            <a:ext cx="7781544" cy="523220"/>
          </a:xfrm>
          <a:prstGeom prst="rect">
            <a:avLst/>
          </a:prstGeom>
          <a:noFill/>
        </p:spPr>
        <p:txBody>
          <a:bodyPr wrap="square" rtlCol="0">
            <a:spAutoFit/>
          </a:bodyPr>
          <a:lstStyle/>
          <a:p>
            <a:pPr algn="ctr"/>
            <a:r>
              <a:rPr lang="es-ES" sz="2800" b="1" dirty="0">
                <a:latin typeface="Lato" panose="020F0502020204030203" pitchFamily="34" charset="0"/>
                <a:ea typeface="Lato" panose="020F0502020204030203" pitchFamily="34" charset="0"/>
                <a:cs typeface="Lato" panose="020F0502020204030203" pitchFamily="34" charset="0"/>
              </a:rPr>
              <a:t>ESTUDIO DE MERCADO – LA COMPETENCIA</a:t>
            </a:r>
          </a:p>
        </p:txBody>
      </p:sp>
    </p:spTree>
    <p:extLst>
      <p:ext uri="{BB962C8B-B14F-4D97-AF65-F5344CB8AC3E}">
        <p14:creationId xmlns:p14="http://schemas.microsoft.com/office/powerpoint/2010/main" val="8249926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1485626" y="2265085"/>
            <a:ext cx="6717792" cy="400110"/>
          </a:xfrm>
          <a:prstGeom prst="rect">
            <a:avLst/>
          </a:prstGeom>
        </p:spPr>
        <p:txBody>
          <a:bodyPr wrap="square">
            <a:spAutoFit/>
          </a:bodyPr>
          <a:lstStyle/>
          <a:p>
            <a:r>
              <a:rPr lang="es-ES" sz="2000" b="1" dirty="0">
                <a:solidFill>
                  <a:srgbClr val="53AD32"/>
                </a:solidFill>
                <a:latin typeface="Lato" panose="020F0502020204030203" pitchFamily="34" charset="0"/>
                <a:ea typeface="Lato" panose="020F0502020204030203" pitchFamily="34" charset="0"/>
                <a:cs typeface="Lato" panose="020F0502020204030203" pitchFamily="34" charset="0"/>
              </a:rPr>
              <a:t>Técnicas para el análisis de la competencia</a:t>
            </a:r>
          </a:p>
        </p:txBody>
      </p:sp>
      <p:sp>
        <p:nvSpPr>
          <p:cNvPr id="10" name="Rectángulo 9"/>
          <p:cNvSpPr/>
          <p:nvPr/>
        </p:nvSpPr>
        <p:spPr>
          <a:xfrm>
            <a:off x="1485626" y="2998033"/>
            <a:ext cx="7888224" cy="523220"/>
          </a:xfrm>
          <a:prstGeom prst="rect">
            <a:avLst/>
          </a:prstGeom>
        </p:spPr>
        <p:txBody>
          <a:bodyPr wrap="square">
            <a:spAutoFit/>
          </a:bodyPr>
          <a:lstStyle/>
          <a:p>
            <a:r>
              <a:rPr lang="es-ES" sz="1400" b="1" dirty="0">
                <a:latin typeface="Lato" panose="020F0502020204030203" pitchFamily="34" charset="0"/>
                <a:ea typeface="Lato" panose="020F0502020204030203" pitchFamily="34" charset="0"/>
                <a:cs typeface="Lato" panose="020F0502020204030203" pitchFamily="34" charset="0"/>
              </a:rPr>
              <a:t>Visita a tu competencia</a:t>
            </a:r>
            <a:r>
              <a:rPr lang="es-ES" sz="1400" dirty="0">
                <a:latin typeface="Lato" panose="020F0502020204030203" pitchFamily="34" charset="0"/>
                <a:ea typeface="Lato" panose="020F0502020204030203" pitchFamily="34" charset="0"/>
                <a:cs typeface="Lato" panose="020F0502020204030203" pitchFamily="34" charset="0"/>
              </a:rPr>
              <a:t>: visita a tus principales competidores y realiza una tarea de observación con un guion preparado que incluya todos aquellos aspectos que te conviene conocer. </a:t>
            </a:r>
          </a:p>
        </p:txBody>
      </p:sp>
      <p:sp>
        <p:nvSpPr>
          <p:cNvPr id="5" name="Rectángulo 4"/>
          <p:cNvSpPr/>
          <p:nvPr/>
        </p:nvSpPr>
        <p:spPr>
          <a:xfrm>
            <a:off x="1485626" y="3883168"/>
            <a:ext cx="4941138" cy="1815882"/>
          </a:xfrm>
          <a:prstGeom prst="rect">
            <a:avLst/>
          </a:prstGeom>
        </p:spPr>
        <p:txBody>
          <a:bodyPr wrap="square">
            <a:spAutoFit/>
          </a:bodyPr>
          <a:lstStyle/>
          <a:p>
            <a:r>
              <a:rPr lang="es-ES" sz="1400" dirty="0">
                <a:solidFill>
                  <a:srgbClr val="333333"/>
                </a:solidFill>
                <a:latin typeface="Lato" panose="020F0502020204030203" pitchFamily="34" charset="0"/>
                <a:ea typeface="Lato" panose="020F0502020204030203" pitchFamily="34" charset="0"/>
                <a:cs typeface="Lato" panose="020F0502020204030203" pitchFamily="34" charset="0"/>
              </a:rPr>
              <a:t>-       Precios</a:t>
            </a:r>
          </a:p>
          <a:p>
            <a:r>
              <a:rPr lang="es-ES" sz="1400" dirty="0">
                <a:solidFill>
                  <a:srgbClr val="333333"/>
                </a:solidFill>
                <a:latin typeface="Lato" panose="020F0502020204030203" pitchFamily="34" charset="0"/>
                <a:ea typeface="Lato" panose="020F0502020204030203" pitchFamily="34" charset="0"/>
                <a:cs typeface="Lato" panose="020F0502020204030203" pitchFamily="34" charset="0"/>
              </a:rPr>
              <a:t>-       Tráfico de clientes.</a:t>
            </a:r>
          </a:p>
          <a:p>
            <a:r>
              <a:rPr lang="es-ES" sz="1400" dirty="0">
                <a:solidFill>
                  <a:srgbClr val="333333"/>
                </a:solidFill>
                <a:latin typeface="Lato" panose="020F0502020204030203" pitchFamily="34" charset="0"/>
                <a:ea typeface="Lato" panose="020F0502020204030203" pitchFamily="34" charset="0"/>
                <a:cs typeface="Lato" panose="020F0502020204030203" pitchFamily="34" charset="0"/>
              </a:rPr>
              <a:t>-       Tipología y perfil de clientes.</a:t>
            </a:r>
          </a:p>
          <a:p>
            <a:r>
              <a:rPr lang="es-ES" sz="1400" dirty="0">
                <a:solidFill>
                  <a:srgbClr val="333333"/>
                </a:solidFill>
                <a:latin typeface="Lato" panose="020F0502020204030203" pitchFamily="34" charset="0"/>
                <a:ea typeface="Lato" panose="020F0502020204030203" pitchFamily="34" charset="0"/>
                <a:cs typeface="Lato" panose="020F0502020204030203" pitchFamily="34" charset="0"/>
              </a:rPr>
              <a:t>-       Reputación y satisfacción de la clientela.</a:t>
            </a:r>
          </a:p>
          <a:p>
            <a:r>
              <a:rPr lang="es-ES" sz="1400" dirty="0">
                <a:solidFill>
                  <a:srgbClr val="333333"/>
                </a:solidFill>
                <a:latin typeface="Lato" panose="020F0502020204030203" pitchFamily="34" charset="0"/>
                <a:ea typeface="Lato" panose="020F0502020204030203" pitchFamily="34" charset="0"/>
                <a:cs typeface="Lato" panose="020F0502020204030203" pitchFamily="34" charset="0"/>
              </a:rPr>
              <a:t>-       Sistema de venta y distribución.</a:t>
            </a:r>
          </a:p>
          <a:p>
            <a:r>
              <a:rPr lang="es-ES" sz="1400" dirty="0">
                <a:solidFill>
                  <a:srgbClr val="333333"/>
                </a:solidFill>
                <a:latin typeface="Lato" panose="020F0502020204030203" pitchFamily="34" charset="0"/>
                <a:ea typeface="Lato" panose="020F0502020204030203" pitchFamily="34" charset="0"/>
                <a:cs typeface="Lato" panose="020F0502020204030203" pitchFamily="34" charset="0"/>
              </a:rPr>
              <a:t>-       Dimensión y aspecto del local.</a:t>
            </a:r>
          </a:p>
          <a:p>
            <a:r>
              <a:rPr lang="es-ES" sz="1400" dirty="0">
                <a:solidFill>
                  <a:srgbClr val="333333"/>
                </a:solidFill>
                <a:latin typeface="Lato" panose="020F0502020204030203" pitchFamily="34" charset="0"/>
                <a:ea typeface="Lato" panose="020F0502020204030203" pitchFamily="34" charset="0"/>
                <a:cs typeface="Lato" panose="020F0502020204030203" pitchFamily="34" charset="0"/>
              </a:rPr>
              <a:t>-       Atractivo de la calle.</a:t>
            </a:r>
          </a:p>
          <a:p>
            <a:endParaRPr lang="es-ES" sz="1400" b="0" i="0" dirty="0">
              <a:solidFill>
                <a:srgbClr val="333333"/>
              </a:solidFill>
              <a:effectLst/>
              <a:latin typeface="Lato" panose="020F0502020204030203" pitchFamily="34" charset="0"/>
              <a:ea typeface="Lato" panose="020F0502020204030203" pitchFamily="34" charset="0"/>
              <a:cs typeface="Lato" panose="020F0502020204030203" pitchFamily="34" charset="0"/>
            </a:endParaRPr>
          </a:p>
        </p:txBody>
      </p:sp>
      <p:sp>
        <p:nvSpPr>
          <p:cNvPr id="12" name="Rectángulo 11"/>
          <p:cNvSpPr/>
          <p:nvPr/>
        </p:nvSpPr>
        <p:spPr>
          <a:xfrm>
            <a:off x="6931230" y="3870426"/>
            <a:ext cx="4009244" cy="1600438"/>
          </a:xfrm>
          <a:prstGeom prst="rect">
            <a:avLst/>
          </a:prstGeom>
        </p:spPr>
        <p:txBody>
          <a:bodyPr wrap="square">
            <a:spAutoFit/>
          </a:bodyPr>
          <a:lstStyle/>
          <a:p>
            <a:r>
              <a:rPr lang="es-ES" sz="1400" dirty="0">
                <a:solidFill>
                  <a:srgbClr val="333333"/>
                </a:solidFill>
                <a:latin typeface="Lato" panose="020F0502020204030203" pitchFamily="34" charset="0"/>
                <a:ea typeface="Lato" panose="020F0502020204030203" pitchFamily="34" charset="0"/>
                <a:cs typeface="Lato" panose="020F0502020204030203" pitchFamily="34" charset="0"/>
              </a:rPr>
              <a:t>-       Horarios de apertura.</a:t>
            </a:r>
          </a:p>
          <a:p>
            <a:r>
              <a:rPr lang="es-ES" sz="1400" dirty="0">
                <a:solidFill>
                  <a:srgbClr val="333333"/>
                </a:solidFill>
                <a:latin typeface="Lato" panose="020F0502020204030203" pitchFamily="34" charset="0"/>
                <a:ea typeface="Lato" panose="020F0502020204030203" pitchFamily="34" charset="0"/>
                <a:cs typeface="Lato" panose="020F0502020204030203" pitchFamily="34" charset="0"/>
              </a:rPr>
              <a:t>-       Antigüedad.</a:t>
            </a:r>
          </a:p>
          <a:p>
            <a:r>
              <a:rPr lang="es-ES" sz="1400" dirty="0">
                <a:solidFill>
                  <a:srgbClr val="333333"/>
                </a:solidFill>
                <a:latin typeface="Lato" panose="020F0502020204030203" pitchFamily="34" charset="0"/>
                <a:ea typeface="Lato" panose="020F0502020204030203" pitchFamily="34" charset="0"/>
                <a:cs typeface="Lato" panose="020F0502020204030203" pitchFamily="34" charset="0"/>
              </a:rPr>
              <a:t>-       Número de empleados.</a:t>
            </a:r>
          </a:p>
          <a:p>
            <a:r>
              <a:rPr lang="es-ES" sz="1400" dirty="0">
                <a:solidFill>
                  <a:srgbClr val="333333"/>
                </a:solidFill>
                <a:latin typeface="Lato" panose="020F0502020204030203" pitchFamily="34" charset="0"/>
                <a:ea typeface="Lato" panose="020F0502020204030203" pitchFamily="34" charset="0"/>
                <a:cs typeface="Lato" panose="020F0502020204030203" pitchFamily="34" charset="0"/>
              </a:rPr>
              <a:t>-       Presencia de los dueños.</a:t>
            </a:r>
          </a:p>
          <a:p>
            <a:r>
              <a:rPr lang="es-ES" sz="1400" dirty="0">
                <a:solidFill>
                  <a:srgbClr val="333333"/>
                </a:solidFill>
                <a:latin typeface="Lato" panose="020F0502020204030203" pitchFamily="34" charset="0"/>
                <a:ea typeface="Lato" panose="020F0502020204030203" pitchFamily="34" charset="0"/>
                <a:cs typeface="Lato" panose="020F0502020204030203" pitchFamily="34" charset="0"/>
              </a:rPr>
              <a:t>-       Proveedores con os que trabaja.</a:t>
            </a:r>
          </a:p>
          <a:p>
            <a:r>
              <a:rPr lang="es-ES" sz="1400" dirty="0">
                <a:solidFill>
                  <a:srgbClr val="333333"/>
                </a:solidFill>
                <a:latin typeface="Lato" panose="020F0502020204030203" pitchFamily="34" charset="0"/>
                <a:ea typeface="Lato" panose="020F0502020204030203" pitchFamily="34" charset="0"/>
                <a:cs typeface="Lato" panose="020F0502020204030203" pitchFamily="34" charset="0"/>
              </a:rPr>
              <a:t>-       Ritmo de rotación de existencias</a:t>
            </a:r>
          </a:p>
          <a:p>
            <a:r>
              <a:rPr lang="es-ES" sz="1400" dirty="0">
                <a:solidFill>
                  <a:srgbClr val="333333"/>
                </a:solidFill>
                <a:latin typeface="Lato" panose="020F0502020204030203" pitchFamily="34" charset="0"/>
                <a:ea typeface="Lato" panose="020F0502020204030203" pitchFamily="34" charset="0"/>
                <a:cs typeface="Lato" panose="020F0502020204030203" pitchFamily="34" charset="0"/>
              </a:rPr>
              <a:t>-       Capacidad económica</a:t>
            </a:r>
            <a:endParaRPr lang="es-ES" sz="1400" b="0" i="0" dirty="0">
              <a:solidFill>
                <a:srgbClr val="333333"/>
              </a:solidFill>
              <a:effectLst/>
              <a:latin typeface="Lato" panose="020F0502020204030203" pitchFamily="34" charset="0"/>
              <a:ea typeface="Lato" panose="020F0502020204030203" pitchFamily="34" charset="0"/>
              <a:cs typeface="Lato" panose="020F0502020204030203" pitchFamily="34" charset="0"/>
            </a:endParaRPr>
          </a:p>
        </p:txBody>
      </p:sp>
      <p:cxnSp>
        <p:nvCxnSpPr>
          <p:cNvPr id="9" name="Straight Connector 12">
            <a:extLst>
              <a:ext uri="{FF2B5EF4-FFF2-40B4-BE49-F238E27FC236}">
                <a16:creationId xmlns:a16="http://schemas.microsoft.com/office/drawing/2014/main" id="{C85F8B5A-30CC-40F6-9C77-FDFD4506E334}"/>
              </a:ext>
            </a:extLst>
          </p:cNvPr>
          <p:cNvCxnSpPr>
            <a:cxnSpLocks/>
          </p:cNvCxnSpPr>
          <p:nvPr/>
        </p:nvCxnSpPr>
        <p:spPr>
          <a:xfrm>
            <a:off x="57150" y="1447221"/>
            <a:ext cx="12134850" cy="0"/>
          </a:xfrm>
          <a:prstGeom prst="line">
            <a:avLst/>
          </a:prstGeom>
          <a:ln w="25400">
            <a:solidFill>
              <a:srgbClr val="006CB5"/>
            </a:solidFill>
          </a:ln>
          <a:effectLst/>
        </p:spPr>
        <p:style>
          <a:lnRef idx="2">
            <a:schemeClr val="accent1"/>
          </a:lnRef>
          <a:fillRef idx="0">
            <a:schemeClr val="accent1"/>
          </a:fillRef>
          <a:effectRef idx="1">
            <a:schemeClr val="accent1"/>
          </a:effectRef>
          <a:fontRef idx="minor">
            <a:schemeClr val="tx1"/>
          </a:fontRef>
        </p:style>
      </p:cxnSp>
      <p:sp>
        <p:nvSpPr>
          <p:cNvPr id="11" name="CuadroTexto 10">
            <a:extLst>
              <a:ext uri="{FF2B5EF4-FFF2-40B4-BE49-F238E27FC236}">
                <a16:creationId xmlns:a16="http://schemas.microsoft.com/office/drawing/2014/main" id="{D87ED79B-782B-404C-A6D7-E190613A0DE5}"/>
              </a:ext>
            </a:extLst>
          </p:cNvPr>
          <p:cNvSpPr txBox="1"/>
          <p:nvPr/>
        </p:nvSpPr>
        <p:spPr>
          <a:xfrm>
            <a:off x="241569" y="789127"/>
            <a:ext cx="9742690" cy="584775"/>
          </a:xfrm>
          <a:prstGeom prst="rect">
            <a:avLst/>
          </a:prstGeom>
          <a:noFill/>
        </p:spPr>
        <p:txBody>
          <a:bodyPr wrap="square" rtlCol="0">
            <a:spAutoFit/>
          </a:bodyPr>
          <a:lstStyle/>
          <a:p>
            <a:r>
              <a:rPr lang="es-ES" sz="3200" b="1" dirty="0">
                <a:solidFill>
                  <a:srgbClr val="006CB5"/>
                </a:solidFill>
                <a:latin typeface="Futura LT Pro Book" panose="020B0802020204020204" pitchFamily="34" charset="0"/>
              </a:rPr>
              <a:t>ESTUDIO DE MERCADO – LA COMPETENCIA</a:t>
            </a:r>
            <a:endParaRPr lang="es-PE" sz="3200" dirty="0">
              <a:solidFill>
                <a:srgbClr val="006CB5"/>
              </a:solidFill>
              <a:latin typeface="Futura LT Pro Book" panose="020B0802020204020204" pitchFamily="34" charset="0"/>
            </a:endParaRPr>
          </a:p>
        </p:txBody>
      </p:sp>
    </p:spTree>
    <p:extLst>
      <p:ext uri="{BB962C8B-B14F-4D97-AF65-F5344CB8AC3E}">
        <p14:creationId xmlns:p14="http://schemas.microsoft.com/office/powerpoint/2010/main" val="23676461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1222058" y="2144476"/>
            <a:ext cx="7604442" cy="400110"/>
          </a:xfrm>
          <a:prstGeom prst="rect">
            <a:avLst/>
          </a:prstGeom>
        </p:spPr>
        <p:txBody>
          <a:bodyPr wrap="square">
            <a:spAutoFit/>
          </a:bodyPr>
          <a:lstStyle/>
          <a:p>
            <a:r>
              <a:rPr lang="es-ES" sz="2000" b="1" dirty="0">
                <a:solidFill>
                  <a:srgbClr val="006CB5"/>
                </a:solidFill>
                <a:latin typeface="Lato" panose="020F0502020204030203" pitchFamily="34" charset="0"/>
                <a:ea typeface="Lato" panose="020F0502020204030203" pitchFamily="34" charset="0"/>
                <a:cs typeface="Lato" panose="020F0502020204030203" pitchFamily="34" charset="0"/>
              </a:rPr>
              <a:t>Técnicas para el análisis de la competencia</a:t>
            </a:r>
          </a:p>
        </p:txBody>
      </p:sp>
      <p:sp>
        <p:nvSpPr>
          <p:cNvPr id="5" name="Rectángulo 4"/>
          <p:cNvSpPr/>
          <p:nvPr/>
        </p:nvSpPr>
        <p:spPr>
          <a:xfrm>
            <a:off x="1222058" y="2948566"/>
            <a:ext cx="5533623" cy="2462213"/>
          </a:xfrm>
          <a:prstGeom prst="rect">
            <a:avLst/>
          </a:prstGeom>
        </p:spPr>
        <p:txBody>
          <a:bodyPr wrap="square">
            <a:spAutoFit/>
          </a:bodyPr>
          <a:lstStyle/>
          <a:p>
            <a:r>
              <a:rPr lang="es-ES" sz="1400" b="1" dirty="0">
                <a:solidFill>
                  <a:srgbClr val="333333"/>
                </a:solidFill>
                <a:latin typeface="Lato" panose="020F0502020204030203" pitchFamily="34" charset="0"/>
                <a:ea typeface="Lato" panose="020F0502020204030203" pitchFamily="34" charset="0"/>
                <a:cs typeface="Lato" panose="020F0502020204030203" pitchFamily="34" charset="0"/>
              </a:rPr>
              <a:t>-Visita las webs y redes sociales de tus competidores</a:t>
            </a:r>
            <a:endParaRPr lang="es-ES" sz="1400" dirty="0">
              <a:solidFill>
                <a:srgbClr val="333333"/>
              </a:solidFill>
              <a:latin typeface="Lato" panose="020F0502020204030203" pitchFamily="34" charset="0"/>
              <a:ea typeface="Lato" panose="020F0502020204030203" pitchFamily="34" charset="0"/>
              <a:cs typeface="Lato" panose="020F0502020204030203" pitchFamily="34" charset="0"/>
            </a:endParaRPr>
          </a:p>
          <a:p>
            <a:endParaRPr lang="es-ES" sz="1400" b="1" dirty="0">
              <a:latin typeface="Lato" panose="020F0502020204030203" pitchFamily="34" charset="0"/>
              <a:ea typeface="Lato" panose="020F0502020204030203" pitchFamily="34" charset="0"/>
              <a:cs typeface="Lato" panose="020F0502020204030203" pitchFamily="34" charset="0"/>
            </a:endParaRPr>
          </a:p>
          <a:p>
            <a:r>
              <a:rPr lang="es-ES" sz="1400" b="1" dirty="0">
                <a:latin typeface="Lato" panose="020F0502020204030203" pitchFamily="34" charset="0"/>
                <a:ea typeface="Lato" panose="020F0502020204030203" pitchFamily="34" charset="0"/>
                <a:cs typeface="Lato" panose="020F0502020204030203" pitchFamily="34" charset="0"/>
              </a:rPr>
              <a:t>-Analiza a las marcas líderes del mercado:</a:t>
            </a:r>
            <a:endParaRPr lang="es-ES" sz="1400" dirty="0">
              <a:latin typeface="Lato" panose="020F0502020204030203" pitchFamily="34" charset="0"/>
              <a:ea typeface="Lato" panose="020F0502020204030203" pitchFamily="34" charset="0"/>
              <a:cs typeface="Lato" panose="020F0502020204030203" pitchFamily="34" charset="0"/>
            </a:endParaRPr>
          </a:p>
          <a:p>
            <a:pPr algn="ctr"/>
            <a:r>
              <a:rPr lang="es-ES" sz="1400" b="1" i="1" dirty="0">
                <a:effectLst>
                  <a:outerShdw blurRad="38100" dist="38100" dir="2700000" algn="tl">
                    <a:srgbClr val="000000">
                      <a:alpha val="43137"/>
                    </a:srgbClr>
                  </a:outerShdw>
                </a:effectLst>
                <a:latin typeface="Lato" panose="020F0502020204030203" pitchFamily="34" charset="0"/>
                <a:ea typeface="Lato" panose="020F0502020204030203" pitchFamily="34" charset="0"/>
                <a:cs typeface="Lato" panose="020F0502020204030203" pitchFamily="34" charset="0"/>
              </a:rPr>
              <a:t>¿qué productos ofrecen? </a:t>
            </a:r>
          </a:p>
          <a:p>
            <a:pPr algn="ctr"/>
            <a:r>
              <a:rPr lang="es-ES" sz="1400" b="1" i="1" dirty="0">
                <a:effectLst>
                  <a:outerShdw blurRad="38100" dist="38100" dir="2700000" algn="tl">
                    <a:srgbClr val="000000">
                      <a:alpha val="43137"/>
                    </a:srgbClr>
                  </a:outerShdw>
                </a:effectLst>
                <a:latin typeface="Lato" panose="020F0502020204030203" pitchFamily="34" charset="0"/>
                <a:ea typeface="Lato" panose="020F0502020204030203" pitchFamily="34" charset="0"/>
                <a:cs typeface="Lato" panose="020F0502020204030203" pitchFamily="34" charset="0"/>
              </a:rPr>
              <a:t>¿qué precios tienen? </a:t>
            </a:r>
          </a:p>
          <a:p>
            <a:pPr algn="ctr"/>
            <a:r>
              <a:rPr lang="es-ES" sz="1400" b="1" i="1" dirty="0">
                <a:effectLst>
                  <a:outerShdw blurRad="38100" dist="38100" dir="2700000" algn="tl">
                    <a:srgbClr val="000000">
                      <a:alpha val="43137"/>
                    </a:srgbClr>
                  </a:outerShdw>
                </a:effectLst>
                <a:latin typeface="Lato" panose="020F0502020204030203" pitchFamily="34" charset="0"/>
                <a:ea typeface="Lato" panose="020F0502020204030203" pitchFamily="34" charset="0"/>
                <a:cs typeface="Lato" panose="020F0502020204030203" pitchFamily="34" charset="0"/>
              </a:rPr>
              <a:t>¿qué publicidad hacen y qué destacan en sus mensajes comerciales? </a:t>
            </a:r>
          </a:p>
          <a:p>
            <a:pPr algn="ctr"/>
            <a:r>
              <a:rPr lang="es-ES" sz="1400" b="1" i="1" dirty="0">
                <a:effectLst>
                  <a:outerShdw blurRad="38100" dist="38100" dir="2700000" algn="tl">
                    <a:srgbClr val="000000">
                      <a:alpha val="43137"/>
                    </a:srgbClr>
                  </a:outerShdw>
                </a:effectLst>
                <a:latin typeface="Lato" panose="020F0502020204030203" pitchFamily="34" charset="0"/>
                <a:ea typeface="Lato" panose="020F0502020204030203" pitchFamily="34" charset="0"/>
                <a:cs typeface="Lato" panose="020F0502020204030203" pitchFamily="34" charset="0"/>
              </a:rPr>
              <a:t>¿dónde se venden sus productos?. </a:t>
            </a:r>
          </a:p>
          <a:p>
            <a:pPr algn="ctr"/>
            <a:r>
              <a:rPr lang="es-ES" sz="1400" b="1" i="1" dirty="0">
                <a:effectLst>
                  <a:outerShdw blurRad="38100" dist="38100" dir="2700000" algn="tl">
                    <a:srgbClr val="000000">
                      <a:alpha val="43137"/>
                    </a:srgbClr>
                  </a:outerShdw>
                </a:effectLst>
                <a:latin typeface="Lato" panose="020F0502020204030203" pitchFamily="34" charset="0"/>
                <a:ea typeface="Lato" panose="020F0502020204030203" pitchFamily="34" charset="0"/>
                <a:cs typeface="Lato" panose="020F0502020204030203" pitchFamily="34" charset="0"/>
              </a:rPr>
              <a:t>Y sobre todo, ¿quiénes y cómo son sus clientes?.</a:t>
            </a:r>
          </a:p>
          <a:p>
            <a:r>
              <a:rPr lang="es-ES" sz="1400" b="1" dirty="0">
                <a:latin typeface="Lato" panose="020F0502020204030203" pitchFamily="34" charset="0"/>
                <a:ea typeface="Lato" panose="020F0502020204030203" pitchFamily="34" charset="0"/>
                <a:cs typeface="Lato" panose="020F0502020204030203" pitchFamily="34" charset="0"/>
              </a:rPr>
              <a:t>Tabla de puntos fuertes y débiles</a:t>
            </a:r>
            <a:r>
              <a:rPr lang="es-ES" sz="1400" dirty="0">
                <a:latin typeface="Lato" panose="020F0502020204030203" pitchFamily="34" charset="0"/>
                <a:ea typeface="Lato" panose="020F0502020204030203" pitchFamily="34" charset="0"/>
                <a:cs typeface="Lato" panose="020F0502020204030203" pitchFamily="34" charset="0"/>
              </a:rPr>
              <a:t>: Se puede contrastar el negocio mismo con el mercado externo a través del </a:t>
            </a:r>
            <a:r>
              <a:rPr lang="es-ES" sz="1400" dirty="0" err="1">
                <a:latin typeface="Lato" panose="020F0502020204030203" pitchFamily="34" charset="0"/>
                <a:ea typeface="Lato" panose="020F0502020204030203" pitchFamily="34" charset="0"/>
                <a:cs typeface="Lato" panose="020F0502020204030203" pitchFamily="34" charset="0"/>
              </a:rPr>
              <a:t>Foda</a:t>
            </a:r>
            <a:r>
              <a:rPr lang="es-ES" sz="1400" dirty="0">
                <a:latin typeface="Lato" panose="020F0502020204030203" pitchFamily="34" charset="0"/>
                <a:ea typeface="Lato" panose="020F0502020204030203" pitchFamily="34" charset="0"/>
                <a:cs typeface="Lato" panose="020F0502020204030203" pitchFamily="34" charset="0"/>
              </a:rPr>
              <a:t>.</a:t>
            </a:r>
          </a:p>
          <a:p>
            <a:endParaRPr lang="es-ES" sz="1400" b="1" i="1" dirty="0">
              <a:effectLst>
                <a:outerShdw blurRad="38100" dist="38100" dir="2700000" algn="tl">
                  <a:srgbClr val="000000">
                    <a:alpha val="43137"/>
                  </a:srgbClr>
                </a:outerShdw>
              </a:effectLst>
              <a:latin typeface="Lato" panose="020F0502020204030203" pitchFamily="34" charset="0"/>
              <a:ea typeface="Lato" panose="020F0502020204030203" pitchFamily="34" charset="0"/>
              <a:cs typeface="Lato" panose="020F0502020204030203" pitchFamily="34" charset="0"/>
            </a:endParaRPr>
          </a:p>
        </p:txBody>
      </p:sp>
      <p:cxnSp>
        <p:nvCxnSpPr>
          <p:cNvPr id="6" name="Straight Connector 12">
            <a:extLst>
              <a:ext uri="{FF2B5EF4-FFF2-40B4-BE49-F238E27FC236}">
                <a16:creationId xmlns:a16="http://schemas.microsoft.com/office/drawing/2014/main" id="{F9691B77-B259-439E-B993-D4570F9F4A95}"/>
              </a:ext>
            </a:extLst>
          </p:cNvPr>
          <p:cNvCxnSpPr>
            <a:cxnSpLocks/>
          </p:cNvCxnSpPr>
          <p:nvPr/>
        </p:nvCxnSpPr>
        <p:spPr>
          <a:xfrm>
            <a:off x="57150" y="1447221"/>
            <a:ext cx="12134850" cy="0"/>
          </a:xfrm>
          <a:prstGeom prst="line">
            <a:avLst/>
          </a:prstGeom>
          <a:ln w="25400">
            <a:solidFill>
              <a:srgbClr val="52AE32"/>
            </a:solidFill>
          </a:ln>
          <a:effectLst/>
        </p:spPr>
        <p:style>
          <a:lnRef idx="2">
            <a:schemeClr val="accent1"/>
          </a:lnRef>
          <a:fillRef idx="0">
            <a:schemeClr val="accent1"/>
          </a:fillRef>
          <a:effectRef idx="1">
            <a:schemeClr val="accent1"/>
          </a:effectRef>
          <a:fontRef idx="minor">
            <a:schemeClr val="tx1"/>
          </a:fontRef>
        </p:style>
      </p:cxnSp>
      <p:sp>
        <p:nvSpPr>
          <p:cNvPr id="7" name="CuadroTexto 6">
            <a:extLst>
              <a:ext uri="{FF2B5EF4-FFF2-40B4-BE49-F238E27FC236}">
                <a16:creationId xmlns:a16="http://schemas.microsoft.com/office/drawing/2014/main" id="{5E4F564D-DD23-41BB-9C30-B2F04D3CCFA4}"/>
              </a:ext>
            </a:extLst>
          </p:cNvPr>
          <p:cNvSpPr txBox="1"/>
          <p:nvPr/>
        </p:nvSpPr>
        <p:spPr>
          <a:xfrm>
            <a:off x="241569" y="789127"/>
            <a:ext cx="9486631" cy="584775"/>
          </a:xfrm>
          <a:prstGeom prst="rect">
            <a:avLst/>
          </a:prstGeom>
          <a:noFill/>
        </p:spPr>
        <p:txBody>
          <a:bodyPr wrap="square" rtlCol="0">
            <a:spAutoFit/>
          </a:bodyPr>
          <a:lstStyle/>
          <a:p>
            <a:r>
              <a:rPr lang="es-ES" sz="3200" b="1" dirty="0">
                <a:solidFill>
                  <a:srgbClr val="53AD32"/>
                </a:solidFill>
                <a:latin typeface="Futura LT Pro Book" panose="020B0802020204020204" pitchFamily="34" charset="0"/>
              </a:rPr>
              <a:t>ESTUDIO DE MERCADO – LA COMPETENCIA</a:t>
            </a:r>
            <a:endParaRPr lang="es-PE" sz="3200" dirty="0">
              <a:solidFill>
                <a:srgbClr val="53AD32"/>
              </a:solidFill>
              <a:latin typeface="Futura LT Pro Book" panose="020B0802020204020204" pitchFamily="34" charset="0"/>
            </a:endParaRPr>
          </a:p>
        </p:txBody>
      </p:sp>
    </p:spTree>
    <p:extLst>
      <p:ext uri="{BB962C8B-B14F-4D97-AF65-F5344CB8AC3E}">
        <p14:creationId xmlns:p14="http://schemas.microsoft.com/office/powerpoint/2010/main" val="1507681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1007012" y="2071344"/>
            <a:ext cx="6717792" cy="461665"/>
          </a:xfrm>
          <a:prstGeom prst="rect">
            <a:avLst/>
          </a:prstGeom>
        </p:spPr>
        <p:txBody>
          <a:bodyPr wrap="square">
            <a:spAutoFit/>
          </a:bodyPr>
          <a:lstStyle/>
          <a:p>
            <a:r>
              <a:rPr lang="es-ES" sz="2400" b="1" dirty="0">
                <a:solidFill>
                  <a:srgbClr val="53AD32"/>
                </a:solidFill>
                <a:latin typeface="Lato" panose="020F0502020204030203" pitchFamily="34" charset="0"/>
                <a:ea typeface="Lato" panose="020F0502020204030203" pitchFamily="34" charset="0"/>
                <a:cs typeface="Lato" panose="020F0502020204030203" pitchFamily="34" charset="0"/>
              </a:rPr>
              <a:t>Errores</a:t>
            </a:r>
            <a:r>
              <a:rPr lang="es-ES" sz="2400" b="1" dirty="0">
                <a:solidFill>
                  <a:srgbClr val="53AD32"/>
                </a:solidFill>
              </a:rPr>
              <a:t> al analizar la competencia</a:t>
            </a:r>
          </a:p>
        </p:txBody>
      </p:sp>
      <p:sp>
        <p:nvSpPr>
          <p:cNvPr id="10" name="Rectángulo 9"/>
          <p:cNvSpPr/>
          <p:nvPr/>
        </p:nvSpPr>
        <p:spPr>
          <a:xfrm>
            <a:off x="1007011" y="2810872"/>
            <a:ext cx="10362603" cy="2031325"/>
          </a:xfrm>
          <a:prstGeom prst="rect">
            <a:avLst/>
          </a:prstGeom>
        </p:spPr>
        <p:txBody>
          <a:bodyPr wrap="square">
            <a:spAutoFit/>
          </a:bodyPr>
          <a:lstStyle/>
          <a:p>
            <a:pPr>
              <a:buFont typeface="+mj-lt"/>
              <a:buAutoNum type="arabicPeriod"/>
            </a:pPr>
            <a:r>
              <a:rPr lang="es-ES" sz="1400" b="1" dirty="0">
                <a:latin typeface="Lato" panose="020F0502020204030203" pitchFamily="34" charset="0"/>
                <a:ea typeface="Lato" panose="020F0502020204030203" pitchFamily="34" charset="0"/>
                <a:cs typeface="Lato" panose="020F0502020204030203" pitchFamily="34" charset="0"/>
              </a:rPr>
              <a:t>Subestimar a tu competencia</a:t>
            </a:r>
            <a:r>
              <a:rPr lang="es-ES" sz="1400" dirty="0">
                <a:latin typeface="Lato" panose="020F0502020204030203" pitchFamily="34" charset="0"/>
                <a:ea typeface="Lato" panose="020F0502020204030203" pitchFamily="34" charset="0"/>
                <a:cs typeface="Lato" panose="020F0502020204030203" pitchFamily="34" charset="0"/>
              </a:rPr>
              <a:t>. </a:t>
            </a:r>
          </a:p>
          <a:p>
            <a:pPr>
              <a:buFont typeface="+mj-lt"/>
              <a:buAutoNum type="arabicPeriod"/>
            </a:pPr>
            <a:endParaRPr lang="es-ES" sz="1400" b="1" dirty="0">
              <a:latin typeface="Lato" panose="020F0502020204030203" pitchFamily="34" charset="0"/>
              <a:ea typeface="Lato" panose="020F0502020204030203" pitchFamily="34" charset="0"/>
              <a:cs typeface="Lato" panose="020F0502020204030203" pitchFamily="34" charset="0"/>
            </a:endParaRPr>
          </a:p>
          <a:p>
            <a:pPr>
              <a:buFont typeface="+mj-lt"/>
              <a:buAutoNum type="arabicPeriod"/>
            </a:pPr>
            <a:r>
              <a:rPr lang="es-ES" sz="1400" b="1" dirty="0">
                <a:latin typeface="Lato" panose="020F0502020204030203" pitchFamily="34" charset="0"/>
                <a:ea typeface="Lato" panose="020F0502020204030203" pitchFamily="34" charset="0"/>
                <a:cs typeface="Lato" panose="020F0502020204030203" pitchFamily="34" charset="0"/>
              </a:rPr>
              <a:t>Olvidar la competencia indirecta</a:t>
            </a:r>
            <a:r>
              <a:rPr lang="es-ES" sz="1400" dirty="0">
                <a:latin typeface="Lato" panose="020F0502020204030203" pitchFamily="34" charset="0"/>
                <a:ea typeface="Lato" panose="020F0502020204030203" pitchFamily="34" charset="0"/>
                <a:cs typeface="Lato" panose="020F0502020204030203" pitchFamily="34" charset="0"/>
              </a:rPr>
              <a:t>: hay dos tipos de competencia, la directa y la indirecta. La directa es la que ofrece lo mismo que tú en el mismo mercado, pero también está la indirecta, que vende </a:t>
            </a:r>
            <a:r>
              <a:rPr lang="es-ES" sz="1400" b="1" dirty="0">
                <a:latin typeface="Lato" panose="020F0502020204030203" pitchFamily="34" charset="0"/>
                <a:ea typeface="Lato" panose="020F0502020204030203" pitchFamily="34" charset="0"/>
                <a:cs typeface="Lato" panose="020F0502020204030203" pitchFamily="34" charset="0"/>
              </a:rPr>
              <a:t>productos o servicios alternativos</a:t>
            </a:r>
            <a:r>
              <a:rPr lang="es-ES" sz="1400" dirty="0">
                <a:latin typeface="Lato" panose="020F0502020204030203" pitchFamily="34" charset="0"/>
                <a:ea typeface="Lato" panose="020F0502020204030203" pitchFamily="34" charset="0"/>
                <a:cs typeface="Lato" panose="020F0502020204030203" pitchFamily="34" charset="0"/>
              </a:rPr>
              <a:t>. Como ocurre en el sector del ocio: cine, teatro, conciertos, deportes, bares, televisión en casa, etc.</a:t>
            </a:r>
          </a:p>
          <a:p>
            <a:pPr>
              <a:buFont typeface="+mj-lt"/>
              <a:buAutoNum type="arabicPeriod"/>
            </a:pPr>
            <a:endParaRPr lang="es-ES" sz="1400" dirty="0">
              <a:latin typeface="Lato" panose="020F0502020204030203" pitchFamily="34" charset="0"/>
              <a:ea typeface="Lato" panose="020F0502020204030203" pitchFamily="34" charset="0"/>
              <a:cs typeface="Lato" panose="020F0502020204030203" pitchFamily="34" charset="0"/>
            </a:endParaRPr>
          </a:p>
          <a:p>
            <a:pPr>
              <a:buFont typeface="+mj-lt"/>
              <a:buAutoNum type="arabicPeriod"/>
            </a:pPr>
            <a:r>
              <a:rPr lang="es-ES" sz="1400" b="1" dirty="0">
                <a:latin typeface="Lato" panose="020F0502020204030203" pitchFamily="34" charset="0"/>
                <a:ea typeface="Lato" panose="020F0502020204030203" pitchFamily="34" charset="0"/>
                <a:cs typeface="Lato" panose="020F0502020204030203" pitchFamily="34" charset="0"/>
              </a:rPr>
              <a:t>Fiarse de la intuición y de la primera impresión</a:t>
            </a:r>
            <a:r>
              <a:rPr lang="es-ES" sz="1400" dirty="0">
                <a:latin typeface="Lato" panose="020F0502020204030203" pitchFamily="34" charset="0"/>
                <a:ea typeface="Lato" panose="020F0502020204030203" pitchFamily="34" charset="0"/>
                <a:cs typeface="Lato" panose="020F0502020204030203" pitchFamily="34" charset="0"/>
              </a:rPr>
              <a:t>: es decir, descuidar este trabajo de análisis de la competencia, no dedicarle la prioridad y el esfuerzo que merece y conformarse con aproximaciones e intuiciones, ocurriendo que generalmente suele ser demasiado tarde cuando éstas se revelan como insuficientes.</a:t>
            </a:r>
            <a:endParaRPr lang="es-ES" sz="1400" b="0" i="0" dirty="0">
              <a:effectLst/>
              <a:latin typeface="Lato" panose="020F0502020204030203" pitchFamily="34" charset="0"/>
              <a:ea typeface="Lato" panose="020F0502020204030203" pitchFamily="34" charset="0"/>
              <a:cs typeface="Lato" panose="020F0502020204030203" pitchFamily="34" charset="0"/>
            </a:endParaRPr>
          </a:p>
        </p:txBody>
      </p:sp>
      <p:cxnSp>
        <p:nvCxnSpPr>
          <p:cNvPr id="6" name="Straight Connector 12">
            <a:extLst>
              <a:ext uri="{FF2B5EF4-FFF2-40B4-BE49-F238E27FC236}">
                <a16:creationId xmlns:a16="http://schemas.microsoft.com/office/drawing/2014/main" id="{145907BD-1B34-4C53-80C8-60D2BF0E7CE0}"/>
              </a:ext>
            </a:extLst>
          </p:cNvPr>
          <p:cNvCxnSpPr>
            <a:cxnSpLocks/>
          </p:cNvCxnSpPr>
          <p:nvPr/>
        </p:nvCxnSpPr>
        <p:spPr>
          <a:xfrm>
            <a:off x="57150" y="1447221"/>
            <a:ext cx="12134850" cy="0"/>
          </a:xfrm>
          <a:prstGeom prst="line">
            <a:avLst/>
          </a:prstGeom>
          <a:ln w="25400">
            <a:solidFill>
              <a:srgbClr val="006CB5"/>
            </a:solidFill>
          </a:ln>
          <a:effectLst/>
        </p:spPr>
        <p:style>
          <a:lnRef idx="2">
            <a:schemeClr val="accent1"/>
          </a:lnRef>
          <a:fillRef idx="0">
            <a:schemeClr val="accent1"/>
          </a:fillRef>
          <a:effectRef idx="1">
            <a:schemeClr val="accent1"/>
          </a:effectRef>
          <a:fontRef idx="minor">
            <a:schemeClr val="tx1"/>
          </a:fontRef>
        </p:style>
      </p:cxnSp>
      <p:sp>
        <p:nvSpPr>
          <p:cNvPr id="7" name="CuadroTexto 6">
            <a:extLst>
              <a:ext uri="{FF2B5EF4-FFF2-40B4-BE49-F238E27FC236}">
                <a16:creationId xmlns:a16="http://schemas.microsoft.com/office/drawing/2014/main" id="{08D6B96F-001C-4F4C-BAB7-AA426992144E}"/>
              </a:ext>
            </a:extLst>
          </p:cNvPr>
          <p:cNvSpPr txBox="1"/>
          <p:nvPr/>
        </p:nvSpPr>
        <p:spPr>
          <a:xfrm>
            <a:off x="241569" y="789127"/>
            <a:ext cx="11480531" cy="584775"/>
          </a:xfrm>
          <a:prstGeom prst="rect">
            <a:avLst/>
          </a:prstGeom>
          <a:noFill/>
        </p:spPr>
        <p:txBody>
          <a:bodyPr wrap="square" rtlCol="0">
            <a:spAutoFit/>
          </a:bodyPr>
          <a:lstStyle/>
          <a:p>
            <a:r>
              <a:rPr lang="es-ES" sz="3200" b="1" dirty="0">
                <a:solidFill>
                  <a:srgbClr val="006CB5"/>
                </a:solidFill>
                <a:latin typeface="Futura LT Pro Book" panose="020B0802020204020204" pitchFamily="34" charset="0"/>
              </a:rPr>
              <a:t>ESTUDIO DE MERCADO – LA COMPETENCIA</a:t>
            </a:r>
            <a:endParaRPr lang="es-PE" sz="3200" dirty="0">
              <a:solidFill>
                <a:srgbClr val="006CB5"/>
              </a:solidFill>
              <a:latin typeface="Futura LT Pro Book" panose="020B0802020204020204" pitchFamily="34" charset="0"/>
            </a:endParaRPr>
          </a:p>
        </p:txBody>
      </p:sp>
    </p:spTree>
    <p:extLst>
      <p:ext uri="{BB962C8B-B14F-4D97-AF65-F5344CB8AC3E}">
        <p14:creationId xmlns:p14="http://schemas.microsoft.com/office/powerpoint/2010/main" val="38882239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Conector recto 7"/>
          <p:cNvCxnSpPr/>
          <p:nvPr/>
        </p:nvCxnSpPr>
        <p:spPr>
          <a:xfrm flipV="1">
            <a:off x="1746504" y="2826722"/>
            <a:ext cx="8062440" cy="27432"/>
          </a:xfrm>
          <a:prstGeom prst="line">
            <a:avLst/>
          </a:prstGeom>
          <a:ln w="76200">
            <a:solidFill>
              <a:srgbClr val="53AD32"/>
            </a:solidFill>
          </a:ln>
        </p:spPr>
        <p:style>
          <a:lnRef idx="3">
            <a:schemeClr val="accent1"/>
          </a:lnRef>
          <a:fillRef idx="0">
            <a:schemeClr val="accent1"/>
          </a:fillRef>
          <a:effectRef idx="2">
            <a:schemeClr val="accent1"/>
          </a:effectRef>
          <a:fontRef idx="minor">
            <a:schemeClr val="tx1"/>
          </a:fontRef>
        </p:style>
      </p:cxnSp>
      <p:cxnSp>
        <p:nvCxnSpPr>
          <p:cNvPr id="10" name="Conector recto 9"/>
          <p:cNvCxnSpPr/>
          <p:nvPr/>
        </p:nvCxnSpPr>
        <p:spPr>
          <a:xfrm flipV="1">
            <a:off x="1746504" y="3711714"/>
            <a:ext cx="8062440" cy="27432"/>
          </a:xfrm>
          <a:prstGeom prst="line">
            <a:avLst/>
          </a:prstGeom>
          <a:ln w="76200">
            <a:solidFill>
              <a:srgbClr val="53AD32"/>
            </a:solidFill>
          </a:ln>
        </p:spPr>
        <p:style>
          <a:lnRef idx="3">
            <a:schemeClr val="accent1"/>
          </a:lnRef>
          <a:fillRef idx="0">
            <a:schemeClr val="accent1"/>
          </a:fillRef>
          <a:effectRef idx="2">
            <a:schemeClr val="accent1"/>
          </a:effectRef>
          <a:fontRef idx="minor">
            <a:schemeClr val="tx1"/>
          </a:fontRef>
        </p:style>
      </p:cxnSp>
      <p:sp>
        <p:nvSpPr>
          <p:cNvPr id="11" name="CuadroTexto 10"/>
          <p:cNvSpPr txBox="1"/>
          <p:nvPr/>
        </p:nvSpPr>
        <p:spPr>
          <a:xfrm>
            <a:off x="2027400" y="3021324"/>
            <a:ext cx="7781544" cy="523220"/>
          </a:xfrm>
          <a:prstGeom prst="rect">
            <a:avLst/>
          </a:prstGeom>
          <a:noFill/>
        </p:spPr>
        <p:txBody>
          <a:bodyPr wrap="square" rtlCol="0">
            <a:spAutoFit/>
          </a:bodyPr>
          <a:lstStyle/>
          <a:p>
            <a:pPr algn="ctr"/>
            <a:r>
              <a:rPr lang="es-ES" sz="2800" b="1" dirty="0">
                <a:latin typeface="Lato" panose="020F0502020204030203" pitchFamily="34" charset="0"/>
                <a:ea typeface="Lato" panose="020F0502020204030203" pitchFamily="34" charset="0"/>
                <a:cs typeface="Lato" panose="020F0502020204030203" pitchFamily="34" charset="0"/>
              </a:rPr>
              <a:t>COMO HACER UNA ENCUESTA</a:t>
            </a:r>
          </a:p>
        </p:txBody>
      </p:sp>
    </p:spTree>
    <p:extLst>
      <p:ext uri="{BB962C8B-B14F-4D97-AF65-F5344CB8AC3E}">
        <p14:creationId xmlns:p14="http://schemas.microsoft.com/office/powerpoint/2010/main" val="3030921470"/>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8C95E031424AFF4DA062AF16F9294AE5" ma:contentTypeVersion="36" ma:contentTypeDescription="Create a new document." ma:contentTypeScope="" ma:versionID="0395944d76520cdcc19710c7fcaf9ead">
  <xsd:schema xmlns:xsd="http://www.w3.org/2001/XMLSchema" xmlns:xs="http://www.w3.org/2001/XMLSchema" xmlns:p="http://schemas.microsoft.com/office/2006/metadata/properties" xmlns:ns2="9c62a22c-cb76-48dc-acff-7f03cd5e6885" xmlns:ns3="http://schemas.microsoft.com/sharepoint/v4" xmlns:ns4="55217500-79d8-4f67-8091-83ef745a6ede" targetNamespace="http://schemas.microsoft.com/office/2006/metadata/properties" ma:root="true" ma:fieldsID="acc17b4230748a72f15ed84ec4dd5a3e" ns2:_="" ns3:_="" ns4:_="">
    <xsd:import namespace="9c62a22c-cb76-48dc-acff-7f03cd5e6885"/>
    <xsd:import namespace="http://schemas.microsoft.com/sharepoint/v4"/>
    <xsd:import namespace="55217500-79d8-4f67-8091-83ef745a6ede"/>
    <xsd:element name="properties">
      <xsd:complexType>
        <xsd:sequence>
          <xsd:element name="documentManagement">
            <xsd:complexType>
              <xsd:all>
                <xsd:element ref="ns2:SharedWithUsers" minOccurs="0"/>
                <xsd:element ref="ns2:SharedWithDetails" minOccurs="0"/>
                <xsd:element ref="ns3:IconOverlay" minOccurs="0"/>
                <xsd:element ref="ns2:LastSharedByUser" minOccurs="0"/>
                <xsd:element ref="ns2:LastSharedByTime" minOccurs="0"/>
                <xsd:element ref="ns4:MediaServiceMetadata" minOccurs="0"/>
                <xsd:element ref="ns4:MediaServiceFastMetadata" minOccurs="0"/>
                <xsd:element ref="ns4:MediaServiceAutoTags" minOccurs="0"/>
                <xsd:element ref="ns4:MediaServiceDateTaken" minOccurs="0"/>
                <xsd:element ref="ns4:MediaServiceOCR" minOccurs="0"/>
                <xsd:element ref="ns2:_dlc_DocId" minOccurs="0"/>
                <xsd:element ref="ns2:_dlc_DocIdUrl" minOccurs="0"/>
                <xsd:element ref="ns2:_dlc_DocIdPersistId" minOccurs="0"/>
                <xsd:element ref="ns4: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c62a22c-cb76-48dc-acff-7f03cd5e6885"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LastSharedByUser" ma:index="11" nillable="true" ma:displayName="Last Shared By User" ma:description="" ma:internalName="LastSharedByUser" ma:readOnly="true">
      <xsd:simpleType>
        <xsd:restriction base="dms:Note">
          <xsd:maxLength value="255"/>
        </xsd:restriction>
      </xsd:simpleType>
    </xsd:element>
    <xsd:element name="LastSharedByTime" ma:index="12" nillable="true" ma:displayName="Last Shared By Time" ma:description="" ma:internalName="LastSharedByTime" ma:readOnly="true">
      <xsd:simpleType>
        <xsd:restriction base="dms:DateTime"/>
      </xsd:simpleType>
    </xsd:element>
    <xsd:element name="_dlc_DocId" ma:index="18" nillable="true" ma:displayName="Document ID Value" ma:description="The value of the document ID assigned to this item." ma:internalName="_dlc_DocId" ma:readOnly="true">
      <xsd:simpleType>
        <xsd:restriction base="dms:Text"/>
      </xsd:simpleType>
    </xsd:element>
    <xsd:element name="_dlc_DocIdUrl" ma:index="1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0" nillable="true" ma:displayName="Persist ID" ma:description="Keep ID on add."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4" elementFormDefault="qualified">
    <xsd:import namespace="http://schemas.microsoft.com/office/2006/documentManagement/types"/>
    <xsd:import namespace="http://schemas.microsoft.com/office/infopath/2007/PartnerControls"/>
    <xsd:element name="IconOverlay" ma:index="10" nillable="true" ma:displayName="IconOverlay" ma:hidden="true" ma:internalName="IconOverlay">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5217500-79d8-4f67-8091-83ef745a6ede" elementFormDefault="qualified">
    <xsd:import namespace="http://schemas.microsoft.com/office/2006/documentManagement/types"/>
    <xsd:import namespace="http://schemas.microsoft.com/office/infopath/2007/PartnerControls"/>
    <xsd:element name="MediaServiceMetadata" ma:index="13" nillable="true" ma:displayName="MediaServiceMetadata" ma:description="" ma:hidden="true" ma:internalName="MediaServiceMetadata" ma:readOnly="true">
      <xsd:simpleType>
        <xsd:restriction base="dms:Note"/>
      </xsd:simpleType>
    </xsd:element>
    <xsd:element name="MediaServiceFastMetadata" ma:index="14" nillable="true" ma:displayName="MediaServiceFastMetadata" ma:description="" ma:hidden="true" ma:internalName="MediaServiceFastMetadata" ma:readOnly="true">
      <xsd:simpleType>
        <xsd:restriction base="dms:Note"/>
      </xsd:simpleType>
    </xsd:element>
    <xsd:element name="MediaServiceAutoTags" ma:index="15" nillable="true" ma:displayName="MediaServiceAutoTags" ma:description="" ma:internalName="MediaServiceAutoTags" ma:readOnly="true">
      <xsd:simpleType>
        <xsd:restriction base="dms:Text"/>
      </xsd:simpleType>
    </xsd:element>
    <xsd:element name="MediaServiceDateTaken" ma:index="16" nillable="true" ma:displayName="MediaServiceDateTaken" ma:description="" ma:hidden="true" ma:internalName="MediaServiceDateTaken" ma:readOnly="true">
      <xsd:simpleType>
        <xsd:restriction base="dms:Text"/>
      </xsd:simpleType>
    </xsd:element>
    <xsd:element name="MediaServiceOCR" ma:index="17" nillable="true" ma:displayName="MediaServiceOCR" ma:internalName="MediaServiceOCR" ma:readOnly="true">
      <xsd:simpleType>
        <xsd:restriction base="dms:Note">
          <xsd:maxLength value="255"/>
        </xsd:restriction>
      </xsd:simpleType>
    </xsd:element>
    <xsd:element name="MediaServiceLocation" ma:index="21" nillable="true" ma:displayName="MediaServic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4"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IconOverlay xmlns="http://schemas.microsoft.com/sharepoint/v4" xsi:nil="true"/>
    <_dlc_DocId xmlns="9c62a22c-cb76-48dc-acff-7f03cd5e6885">XU7H42U2DFTR-1016678286-2199</_dlc_DocId>
    <_dlc_DocIdUrl xmlns="9c62a22c-cb76-48dc-acff-7f03cd5e6885">
      <Url>https://nohungerforum.sharepoint.com/hq/dase/_layouts/15/DocIdRedir.aspx?ID=XU7H42U2DFTR-1016678286-2199</Url>
      <Description>XU7H42U2DFTR-1016678286-2199</Description>
    </_dlc_DocIdUrl>
  </documentManagement>
</p:properties>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62D0B1C1-8668-45AC-AD4B-3FC1C4B5A308}">
  <ds:schemaRefs>
    <ds:schemaRef ds:uri="http://schemas.microsoft.com/sharepoint/v3/contenttype/forms"/>
  </ds:schemaRefs>
</ds:datastoreItem>
</file>

<file path=customXml/itemProps2.xml><?xml version="1.0" encoding="utf-8"?>
<ds:datastoreItem xmlns:ds="http://schemas.openxmlformats.org/officeDocument/2006/customXml" ds:itemID="{CAB476C4-827B-4769-AE5B-266FA109F6E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c62a22c-cb76-48dc-acff-7f03cd5e6885"/>
    <ds:schemaRef ds:uri="http://schemas.microsoft.com/sharepoint/v4"/>
    <ds:schemaRef ds:uri="55217500-79d8-4f67-8091-83ef745a6ed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1CEFE00-E3D0-455A-BE28-5BE881983EC4}">
  <ds:schemaRefs>
    <ds:schemaRef ds:uri="http://schemas.microsoft.com/sharepoint/v4"/>
    <ds:schemaRef ds:uri="http://purl.org/dc/terms/"/>
    <ds:schemaRef ds:uri="9c62a22c-cb76-48dc-acff-7f03cd5e6885"/>
    <ds:schemaRef ds:uri="http://purl.org/dc/dcmitype/"/>
    <ds:schemaRef ds:uri="http://schemas.openxmlformats.org/package/2006/metadata/core-properties"/>
    <ds:schemaRef ds:uri="http://purl.org/dc/elements/1.1/"/>
    <ds:schemaRef ds:uri="http://schemas.microsoft.com/office/2006/metadata/properties"/>
    <ds:schemaRef ds:uri="http://schemas.microsoft.com/office/infopath/2007/PartnerControls"/>
    <ds:schemaRef ds:uri="http://schemas.microsoft.com/office/2006/documentManagement/types"/>
    <ds:schemaRef ds:uri="55217500-79d8-4f67-8091-83ef745a6ede"/>
    <ds:schemaRef ds:uri="http://www.w3.org/XML/1998/namespace"/>
  </ds:schemaRefs>
</ds:datastoreItem>
</file>

<file path=customXml/itemProps4.xml><?xml version="1.0" encoding="utf-8"?>
<ds:datastoreItem xmlns:ds="http://schemas.openxmlformats.org/officeDocument/2006/customXml" ds:itemID="{3273ED19-C3D6-4196-B95E-BFE7D371A31F}">
  <ds:schemaRefs>
    <ds:schemaRef ds:uri="http://schemas.microsoft.com/sharepoint/events"/>
  </ds:schemaRefs>
</ds:datastoreItem>
</file>

<file path=docProps/app.xml><?xml version="1.0" encoding="utf-8"?>
<Properties xmlns="http://schemas.openxmlformats.org/officeDocument/2006/extended-properties" xmlns:vt="http://schemas.openxmlformats.org/officeDocument/2006/docPropsVTypes">
  <TotalTime>5386</TotalTime>
  <Words>2453</Words>
  <Application>Microsoft Office PowerPoint</Application>
  <PresentationFormat>Panorámica</PresentationFormat>
  <Paragraphs>294</Paragraphs>
  <Slides>35</Slides>
  <Notes>33</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35</vt:i4>
      </vt:variant>
    </vt:vector>
  </HeadingPairs>
  <TitlesOfParts>
    <vt:vector size="43" baseType="lpstr">
      <vt:lpstr>Arial</vt:lpstr>
      <vt:lpstr>Calibri</vt:lpstr>
      <vt:lpstr>Calibri Light</vt:lpstr>
      <vt:lpstr>Futura LT Pro Book</vt:lpstr>
      <vt:lpstr>Lato</vt:lpstr>
      <vt:lpstr>Lato Hairline</vt:lpstr>
      <vt:lpstr>Lato Medium</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Guillermo Nicolas Marin</dc:creator>
  <cp:lastModifiedBy>RODOLFO ALVA CORDOVA</cp:lastModifiedBy>
  <cp:revision>98</cp:revision>
  <dcterms:created xsi:type="dcterms:W3CDTF">2017-03-28T14:11:41Z</dcterms:created>
  <dcterms:modified xsi:type="dcterms:W3CDTF">2021-05-13T05:46:30Z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0x0101008C95E031424AFF4DA062AF16F9294AE5</vt:lpwstr>
  </property>
  <property fmtid="{D5CDD505-2E9C-101B-9397-08002B2CF9AE}" pid="3" name="_dlc_DocIdItemGuid">
    <vt:lpwstr>664358be-c418-4745-b368-75b7b7ab1aaf</vt:lpwstr>
  </property>
</Properties>
</file>