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258300" cy="69437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huyq8tJKW/I74bxYR0wZ4HR6lT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53A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F536C0-9B1A-480B-924D-3FEB421B20EE}">
  <a:tblStyle styleId="{B2F536C0-9B1A-480B-924D-3FEB421B20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be54c9b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be54c9b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ctrTitle"/>
          </p:nvPr>
        </p:nvSpPr>
        <p:spPr>
          <a:xfrm>
            <a:off x="1157288" y="1136396"/>
            <a:ext cx="6943725" cy="241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ubTitle" idx="1"/>
          </p:nvPr>
        </p:nvSpPr>
        <p:spPr>
          <a:xfrm>
            <a:off x="1157288" y="3647066"/>
            <a:ext cx="6943725" cy="167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628242" y="847568"/>
            <a:ext cx="7985284" cy="13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 rot="5400000">
            <a:off x="2418019" y="200337"/>
            <a:ext cx="4405730" cy="798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 rot="5400000">
            <a:off x="4565691" y="2643528"/>
            <a:ext cx="5884486" cy="199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 rot="5400000">
            <a:off x="630883" y="705069"/>
            <a:ext cx="5884486" cy="587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610056" y="767757"/>
            <a:ext cx="7985284" cy="13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618321" y="2030075"/>
            <a:ext cx="7985284" cy="440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631686" y="1731110"/>
            <a:ext cx="7985284" cy="288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631686" y="4646835"/>
            <a:ext cx="7985284" cy="151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636509" y="689553"/>
            <a:ext cx="7985284" cy="13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636508" y="2030878"/>
            <a:ext cx="3934778" cy="440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687015" y="2047704"/>
            <a:ext cx="3934778" cy="440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636509" y="736290"/>
            <a:ext cx="7985284" cy="13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637715" y="1859670"/>
            <a:ext cx="3916694" cy="8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637715" y="2705162"/>
            <a:ext cx="3916694" cy="373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3"/>
          </p:nvPr>
        </p:nvSpPr>
        <p:spPr>
          <a:xfrm>
            <a:off x="4684604" y="1830074"/>
            <a:ext cx="3935983" cy="8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4"/>
          </p:nvPr>
        </p:nvSpPr>
        <p:spPr>
          <a:xfrm>
            <a:off x="4684604" y="2677911"/>
            <a:ext cx="3935983" cy="373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636509" y="846925"/>
            <a:ext cx="7985284" cy="13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628883" y="655243"/>
            <a:ext cx="2986043" cy="162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3934778" y="1184148"/>
            <a:ext cx="4687014" cy="493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2"/>
          </p:nvPr>
        </p:nvSpPr>
        <p:spPr>
          <a:xfrm>
            <a:off x="628882" y="2275446"/>
            <a:ext cx="2986043" cy="385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>
            <a:off x="637715" y="655243"/>
            <a:ext cx="2986043" cy="162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>
            <a:spLocks noGrp="1"/>
          </p:cNvSpPr>
          <p:nvPr>
            <p:ph type="pic" idx="2"/>
          </p:nvPr>
        </p:nvSpPr>
        <p:spPr>
          <a:xfrm>
            <a:off x="3935984" y="999771"/>
            <a:ext cx="4687014" cy="493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>
            <a:off x="637715" y="2275446"/>
            <a:ext cx="2986043" cy="385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636509" y="369691"/>
            <a:ext cx="7985284" cy="13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636509" y="1848445"/>
            <a:ext cx="7985284" cy="440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636508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066813" y="6435808"/>
            <a:ext cx="3124676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6538675" y="6435808"/>
            <a:ext cx="2083118" cy="3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;p1">
            <a:extLst>
              <a:ext uri="{FF2B5EF4-FFF2-40B4-BE49-F238E27FC236}">
                <a16:creationId xmlns:a16="http://schemas.microsoft.com/office/drawing/2014/main" id="{A07CC996-261D-40CD-8932-EB24861AF8BB}"/>
              </a:ext>
            </a:extLst>
          </p:cNvPr>
          <p:cNvSpPr txBox="1"/>
          <p:nvPr/>
        </p:nvSpPr>
        <p:spPr>
          <a:xfrm>
            <a:off x="447708" y="1746067"/>
            <a:ext cx="8465766" cy="130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99CC00"/>
              </a:buClr>
              <a:buSzPts val="3200"/>
            </a:pPr>
            <a:r>
              <a:rPr lang="es-PE" sz="4400" dirty="0">
                <a:solidFill>
                  <a:srgbClr val="006CB5"/>
                </a:solidFill>
                <a:latin typeface="Futura LT Pro Book" panose="020B0802020204020204" pitchFamily="34" charset="0"/>
              </a:rPr>
              <a:t>INTRODUCCIÓN A LA</a:t>
            </a:r>
            <a:r>
              <a:rPr lang="es-PE" sz="7200" dirty="0">
                <a:solidFill>
                  <a:srgbClr val="006CB5"/>
                </a:solidFill>
                <a:latin typeface="Futura LT Pro Book" panose="020B0802020204020204" pitchFamily="34" charset="0"/>
              </a:rPr>
              <a:t> </a:t>
            </a:r>
            <a:r>
              <a:rPr lang="es-PE" sz="8000" dirty="0">
                <a:solidFill>
                  <a:srgbClr val="006CB5"/>
                </a:solidFill>
                <a:latin typeface="Futura LT Pro Book" panose="020B0802020204020204" pitchFamily="34" charset="0"/>
              </a:rPr>
              <a:t>METODOLOGÍA LEAN</a:t>
            </a:r>
            <a:endParaRPr sz="8000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3081C84-412F-459A-9C55-04C084CEAE4C}"/>
              </a:ext>
            </a:extLst>
          </p:cNvPr>
          <p:cNvGrpSpPr/>
          <p:nvPr/>
        </p:nvGrpSpPr>
        <p:grpSpPr>
          <a:xfrm>
            <a:off x="575839" y="4349584"/>
            <a:ext cx="1804660" cy="585930"/>
            <a:chOff x="969854" y="2906521"/>
            <a:chExt cx="1804660" cy="585930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8A873E0-C18B-44A9-8FF0-0541473EFF64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400"/>
            </a:p>
          </p:txBody>
        </p:sp>
        <p:sp>
          <p:nvSpPr>
            <p:cNvPr id="18" name="Google Shape;67;p1">
              <a:extLst>
                <a:ext uri="{FF2B5EF4-FFF2-40B4-BE49-F238E27FC236}">
                  <a16:creationId xmlns:a16="http://schemas.microsoft.com/office/drawing/2014/main" id="{3E5EE991-DDF3-4E37-8153-BA68DD78A610}"/>
                </a:ext>
              </a:extLst>
            </p:cNvPr>
            <p:cNvSpPr txBox="1"/>
            <p:nvPr/>
          </p:nvSpPr>
          <p:spPr>
            <a:xfrm>
              <a:off x="969854" y="2928757"/>
              <a:ext cx="180466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#10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Google Shape;11;p34">
            <a:extLst>
              <a:ext uri="{FF2B5EF4-FFF2-40B4-BE49-F238E27FC236}">
                <a16:creationId xmlns:a16="http://schemas.microsoft.com/office/drawing/2014/main" id="{8AA35B13-64BF-4B86-B584-12775068B0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708" y="5778456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;p34">
            <a:extLst>
              <a:ext uri="{FF2B5EF4-FFF2-40B4-BE49-F238E27FC236}">
                <a16:creationId xmlns:a16="http://schemas.microsoft.com/office/drawing/2014/main" id="{83FC4C88-9A18-4557-916A-2ACBA1E2D6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545785" y="5646265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;p34">
            <a:extLst>
              <a:ext uri="{FF2B5EF4-FFF2-40B4-BE49-F238E27FC236}">
                <a16:creationId xmlns:a16="http://schemas.microsoft.com/office/drawing/2014/main" id="{CAF3ECFE-0E36-4027-98A0-75A240DC93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868704" y="5719324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06BBC9E-FB96-4CA5-BACB-6BF78D02E800}"/>
              </a:ext>
            </a:extLst>
          </p:cNvPr>
          <p:cNvSpPr txBox="1"/>
          <p:nvPr/>
        </p:nvSpPr>
        <p:spPr>
          <a:xfrm>
            <a:off x="667507" y="5450837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A5C594C-2504-4C89-A0FF-B32147D6C164}"/>
              </a:ext>
            </a:extLst>
          </p:cNvPr>
          <p:cNvSpPr txBox="1"/>
          <p:nvPr/>
        </p:nvSpPr>
        <p:spPr>
          <a:xfrm>
            <a:off x="6060000" y="5450837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>
            <a:spLocks noGrp="1"/>
          </p:cNvSpPr>
          <p:nvPr>
            <p:ph type="body" idx="1"/>
          </p:nvPr>
        </p:nvSpPr>
        <p:spPr>
          <a:xfrm>
            <a:off x="667838" y="203133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marL="285750" indent="-285750" algn="just">
              <a:spcBef>
                <a:spcPts val="0"/>
              </a:spcBef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llegar a construir un modelo de negocio viable hemos de pasar por diferentes etapas, de forma planificada y estructurada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Conocer y comprender las necesidades de un mercado objetivo (fase de definición del problema)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Buscar soluciones que las satisfagan del modo más atractivo y rentable posible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SzPts val="2000"/>
              <a:buNone/>
            </a:pPr>
            <a:endParaRPr sz="1500" dirty="0"/>
          </a:p>
          <a:p>
            <a:pPr marL="0" indent="0" algn="ctr">
              <a:buSzPts val="2800"/>
              <a:buNone/>
            </a:pPr>
            <a:r>
              <a:rPr lang="es-PE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“Si tu plan es lanzar el producto y ver qué</a:t>
            </a:r>
            <a:endParaRPr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SzPts val="2800"/>
              <a:buNone/>
            </a:pPr>
            <a:r>
              <a:rPr lang="es-PE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pasa, vas a tener éxito … en ver qué</a:t>
            </a:r>
            <a:endParaRPr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SzPts val="2800"/>
              <a:buNone/>
            </a:pPr>
            <a:r>
              <a:rPr lang="es-PE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pasa!” Eric Ries</a:t>
            </a:r>
            <a:endParaRPr b="1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E99BB27C-869E-4299-82E0-83B79AE44A51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19B16D27-E6F5-4E7F-A424-074868A64AA7}"/>
              </a:ext>
            </a:extLst>
          </p:cNvPr>
          <p:cNvSpPr txBox="1"/>
          <p:nvPr/>
        </p:nvSpPr>
        <p:spPr>
          <a:xfrm>
            <a:off x="184416" y="754388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¿QUÉ HACER ENTONCES?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644732" y="1644907"/>
            <a:ext cx="7886700" cy="4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Conjunto de metodologías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26" name="Google Shape;226;p10"/>
          <p:cNvGrpSpPr/>
          <p:nvPr/>
        </p:nvGrpSpPr>
        <p:grpSpPr>
          <a:xfrm>
            <a:off x="685804" y="2270924"/>
            <a:ext cx="7886699" cy="3260316"/>
            <a:chOff x="0" y="2124"/>
            <a:chExt cx="10515599" cy="4347088"/>
          </a:xfrm>
        </p:grpSpPr>
        <p:sp>
          <p:nvSpPr>
            <p:cNvPr id="227" name="Google Shape;227;p10"/>
            <p:cNvSpPr/>
            <p:nvPr/>
          </p:nvSpPr>
          <p:spPr>
            <a:xfrm rot="5400000">
              <a:off x="6589693" y="-2661723"/>
              <a:ext cx="1121829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dk1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8" name="Google Shape;228;p10"/>
            <p:cNvSpPr txBox="1"/>
            <p:nvPr/>
          </p:nvSpPr>
          <p:spPr>
            <a:xfrm>
              <a:off x="3785616" y="197117"/>
              <a:ext cx="6675221" cy="1012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5738" tIns="92869" rIns="185738" bIns="92869" anchor="ctr" anchorCtr="0">
              <a:noAutofit/>
            </a:bodyPr>
            <a:lstStyle/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s-PE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Hacer las cosas en menos tiempo y con menos dinero</a:t>
              </a:r>
              <a:endParaRPr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0" y="2124"/>
              <a:ext cx="3785616" cy="14022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0" name="Google Shape;230;p10"/>
            <p:cNvSpPr txBox="1"/>
            <p:nvPr/>
          </p:nvSpPr>
          <p:spPr>
            <a:xfrm>
              <a:off x="68454" y="70578"/>
              <a:ext cx="3648708" cy="1265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s-PE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Lean </a:t>
              </a:r>
              <a:r>
                <a:rPr lang="es-PE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Thinking</a:t>
              </a:r>
              <a:r>
                <a:rPr lang="es-PE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(Pensamiento Ágil)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 rot="5400000">
              <a:off x="6589693" y="-1189323"/>
              <a:ext cx="1121829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dk1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3785616" y="1669517"/>
              <a:ext cx="6675221" cy="1012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5738" tIns="92869" rIns="185738" bIns="92869" anchor="ctr" anchorCtr="0">
              <a:noAutofit/>
            </a:bodyPr>
            <a:lstStyle/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s-PE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Conocer cómo es tu cliente, qué problemas tiene, para saber qué quiere y por tanto poder ofrecerle una solución adecuada a su problema</a:t>
              </a:r>
              <a:endParaRPr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0" y="1474525"/>
              <a:ext cx="3785616" cy="14022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4" name="Google Shape;234;p10"/>
            <p:cNvSpPr txBox="1"/>
            <p:nvPr/>
          </p:nvSpPr>
          <p:spPr>
            <a:xfrm>
              <a:off x="68454" y="1542979"/>
              <a:ext cx="3648708" cy="1265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Customer Development (Desarrollo de Cliente)</a:t>
              </a:r>
              <a:br>
                <a:rPr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Steve Blank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 rot="5400000">
              <a:off x="6589693" y="283077"/>
              <a:ext cx="1121829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dk1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6" name="Google Shape;236;p10"/>
            <p:cNvSpPr txBox="1"/>
            <p:nvPr/>
          </p:nvSpPr>
          <p:spPr>
            <a:xfrm>
              <a:off x="3785616" y="3141918"/>
              <a:ext cx="6675221" cy="1012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5738" tIns="92869" rIns="185738" bIns="92869" anchor="ctr" anchorCtr="0">
              <a:noAutofit/>
            </a:bodyPr>
            <a:lstStyle/>
            <a:p>
              <a:pPr marL="171450" lvl="1" indent="-171450" algn="just">
                <a:lnSpc>
                  <a:spcPct val="90000"/>
                </a:lnSpc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s-PE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Metodología para generar ideas innovadoras que centra su eficacia en entender y dar solución a las necesidades reales de los usuarios</a:t>
              </a:r>
              <a:endParaRPr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0" y="2946926"/>
              <a:ext cx="3785616" cy="14022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8" name="Google Shape;238;p10"/>
            <p:cNvSpPr txBox="1"/>
            <p:nvPr/>
          </p:nvSpPr>
          <p:spPr>
            <a:xfrm>
              <a:off x="68454" y="3015380"/>
              <a:ext cx="3648708" cy="1265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Design Thinking (Pensamiento de Diseño)</a:t>
              </a:r>
              <a:endParaRPr sz="1050"/>
            </a:p>
          </p:txBody>
        </p:sp>
      </p:grp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0FB784FA-4CB4-44C4-AE25-BC8BD16CEC98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6990EE-ABF5-4C20-86E6-96E093F687F1}"/>
              </a:ext>
            </a:extLst>
          </p:cNvPr>
          <p:cNvSpPr txBox="1"/>
          <p:nvPr/>
        </p:nvSpPr>
        <p:spPr>
          <a:xfrm>
            <a:off x="184416" y="754388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EL MÉTODO LEAN STARTUP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1"/>
          <p:cNvGrpSpPr/>
          <p:nvPr/>
        </p:nvGrpSpPr>
        <p:grpSpPr>
          <a:xfrm>
            <a:off x="4849282" y="1961404"/>
            <a:ext cx="3314702" cy="3020914"/>
            <a:chOff x="838198" y="242003"/>
            <a:chExt cx="4419603" cy="4027885"/>
          </a:xfrm>
        </p:grpSpPr>
        <p:sp>
          <p:nvSpPr>
            <p:cNvPr id="245" name="Google Shape;245;p11"/>
            <p:cNvSpPr/>
            <p:nvPr/>
          </p:nvSpPr>
          <p:spPr>
            <a:xfrm>
              <a:off x="2250923" y="242003"/>
              <a:ext cx="1594152" cy="76533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2484381" y="354084"/>
              <a:ext cx="1127236" cy="541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Idea</a:t>
              </a:r>
              <a:endParaRPr sz="1050"/>
            </a:p>
          </p:txBody>
        </p:sp>
        <p:sp>
          <p:nvSpPr>
            <p:cNvPr id="247" name="Google Shape;247;p11"/>
            <p:cNvSpPr/>
            <p:nvPr/>
          </p:nvSpPr>
          <p:spPr>
            <a:xfrm rot="1800000">
              <a:off x="3628059" y="845745"/>
              <a:ext cx="240801" cy="3666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248;p11"/>
            <p:cNvSpPr txBox="1"/>
            <p:nvPr/>
          </p:nvSpPr>
          <p:spPr>
            <a:xfrm rot="1800000">
              <a:off x="3632898" y="901020"/>
              <a:ext cx="168561" cy="220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3663649" y="1057641"/>
              <a:ext cx="1594152" cy="76533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3897107" y="1169722"/>
              <a:ext cx="1127236" cy="541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Construir</a:t>
              </a:r>
              <a:endParaRPr sz="1050"/>
            </a:p>
          </p:txBody>
        </p:sp>
        <p:sp>
          <p:nvSpPr>
            <p:cNvPr id="251" name="Google Shape;251;p11"/>
            <p:cNvSpPr/>
            <p:nvPr/>
          </p:nvSpPr>
          <p:spPr>
            <a:xfrm rot="5400000">
              <a:off x="4231251" y="2059619"/>
              <a:ext cx="458947" cy="3666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2" name="Google Shape;252;p11"/>
            <p:cNvSpPr txBox="1"/>
            <p:nvPr/>
          </p:nvSpPr>
          <p:spPr>
            <a:xfrm rot="5400000">
              <a:off x="4286252" y="2077953"/>
              <a:ext cx="348945" cy="220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3663649" y="2688916"/>
              <a:ext cx="1594152" cy="76533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4" name="Google Shape;254;p11"/>
            <p:cNvSpPr txBox="1"/>
            <p:nvPr/>
          </p:nvSpPr>
          <p:spPr>
            <a:xfrm>
              <a:off x="3897107" y="2800997"/>
              <a:ext cx="1127236" cy="541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Producto</a:t>
              </a:r>
              <a:endParaRPr sz="1050"/>
            </a:p>
          </p:txBody>
        </p:sp>
        <p:sp>
          <p:nvSpPr>
            <p:cNvPr id="255" name="Google Shape;255;p11"/>
            <p:cNvSpPr/>
            <p:nvPr/>
          </p:nvSpPr>
          <p:spPr>
            <a:xfrm rot="9000000">
              <a:off x="3639863" y="3292657"/>
              <a:ext cx="240801" cy="3666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6" name="Google Shape;256;p11"/>
            <p:cNvSpPr txBox="1"/>
            <p:nvPr/>
          </p:nvSpPr>
          <p:spPr>
            <a:xfrm rot="-1800000">
              <a:off x="3707264" y="3347932"/>
              <a:ext cx="168561" cy="220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2250923" y="3504553"/>
              <a:ext cx="1594152" cy="76533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2484381" y="3616634"/>
              <a:ext cx="1127236" cy="541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Medir</a:t>
              </a:r>
              <a:endParaRPr sz="1050"/>
            </a:p>
          </p:txBody>
        </p:sp>
        <p:sp>
          <p:nvSpPr>
            <p:cNvPr id="259" name="Google Shape;259;p11"/>
            <p:cNvSpPr/>
            <p:nvPr/>
          </p:nvSpPr>
          <p:spPr>
            <a:xfrm rot="-9000000">
              <a:off x="2227138" y="3299472"/>
              <a:ext cx="240801" cy="3666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0" name="Google Shape;260;p11"/>
            <p:cNvSpPr txBox="1"/>
            <p:nvPr/>
          </p:nvSpPr>
          <p:spPr>
            <a:xfrm rot="1800000">
              <a:off x="2294539" y="3390867"/>
              <a:ext cx="168561" cy="220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838198" y="2688916"/>
              <a:ext cx="1594152" cy="76533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262;p11"/>
            <p:cNvSpPr txBox="1"/>
            <p:nvPr/>
          </p:nvSpPr>
          <p:spPr>
            <a:xfrm>
              <a:off x="1071656" y="2800997"/>
              <a:ext cx="1127236" cy="541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</a:t>
              </a:r>
              <a:endParaRPr sz="1050"/>
            </a:p>
          </p:txBody>
        </p:sp>
        <p:sp>
          <p:nvSpPr>
            <p:cNvPr id="263" name="Google Shape;263;p11"/>
            <p:cNvSpPr/>
            <p:nvPr/>
          </p:nvSpPr>
          <p:spPr>
            <a:xfrm rot="-5400000">
              <a:off x="1405800" y="2085597"/>
              <a:ext cx="458947" cy="3666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264;p11"/>
            <p:cNvSpPr txBox="1"/>
            <p:nvPr/>
          </p:nvSpPr>
          <p:spPr>
            <a:xfrm rot="-5400000">
              <a:off x="1460801" y="2213933"/>
              <a:ext cx="348945" cy="220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838198" y="1057641"/>
              <a:ext cx="1594152" cy="76533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6" name="Google Shape;266;p11"/>
            <p:cNvSpPr txBox="1"/>
            <p:nvPr/>
          </p:nvSpPr>
          <p:spPr>
            <a:xfrm>
              <a:off x="1071656" y="1169722"/>
              <a:ext cx="1127236" cy="541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Aprender</a:t>
              </a:r>
              <a:endParaRPr sz="1050"/>
            </a:p>
          </p:txBody>
        </p:sp>
        <p:sp>
          <p:nvSpPr>
            <p:cNvPr id="267" name="Google Shape;267;p11"/>
            <p:cNvSpPr/>
            <p:nvPr/>
          </p:nvSpPr>
          <p:spPr>
            <a:xfrm rot="-1800000">
              <a:off x="2215334" y="852560"/>
              <a:ext cx="240801" cy="3666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8" name="Google Shape;268;p11"/>
            <p:cNvSpPr txBox="1"/>
            <p:nvPr/>
          </p:nvSpPr>
          <p:spPr>
            <a:xfrm rot="-1800000">
              <a:off x="2220173" y="943955"/>
              <a:ext cx="168561" cy="220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1"/>
          <p:cNvSpPr txBox="1"/>
          <p:nvPr/>
        </p:nvSpPr>
        <p:spPr>
          <a:xfrm>
            <a:off x="902908" y="2513922"/>
            <a:ext cx="3171825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34290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personas emprendedoras están por todas partes</a:t>
            </a:r>
            <a:endParaRPr sz="1050" dirty="0"/>
          </a:p>
          <a:p>
            <a:pPr marL="34290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emprendimiento es gestión</a:t>
            </a:r>
            <a:endParaRPr sz="1050" dirty="0"/>
          </a:p>
          <a:p>
            <a:pPr marL="34290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 validado</a:t>
            </a:r>
            <a:endParaRPr lang="es-PE" sz="1050" dirty="0"/>
          </a:p>
          <a:p>
            <a:pPr marL="342900" algn="just"/>
            <a:r>
              <a:rPr lang="es-PE" sz="1500" dirty="0">
                <a:solidFill>
                  <a:srgbClr val="006CB5"/>
                </a:solidFill>
                <a:latin typeface="Calibri"/>
                <a:ea typeface="Calibri"/>
                <a:cs typeface="Calibri"/>
                <a:sym typeface="Calibri"/>
              </a:rPr>
              <a:t>“¡Sal fuera! - Steve </a:t>
            </a:r>
            <a:r>
              <a:rPr lang="es-PE" sz="1500" dirty="0" err="1">
                <a:solidFill>
                  <a:srgbClr val="006CB5"/>
                </a:solidFill>
                <a:latin typeface="Calibri"/>
                <a:ea typeface="Calibri"/>
                <a:cs typeface="Calibri"/>
                <a:sym typeface="Calibri"/>
              </a:rPr>
              <a:t>Blank</a:t>
            </a:r>
            <a:r>
              <a:rPr lang="es-PE" sz="1500" dirty="0">
                <a:solidFill>
                  <a:srgbClr val="006CB5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s-PE" sz="1050" dirty="0">
              <a:solidFill>
                <a:srgbClr val="006CB5"/>
              </a:solidFill>
            </a:endParaRPr>
          </a:p>
          <a:p>
            <a:pPr marL="34290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Contabilidad de la innovación</a:t>
            </a:r>
            <a:endParaRPr sz="1050" dirty="0"/>
          </a:p>
          <a:p>
            <a:pPr marL="34290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Ciclo Construye-Mide-Aprende</a:t>
            </a:r>
            <a:endParaRPr sz="10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9707ADDB-3C1C-431D-9FF9-C4F3A989A2B9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B3A7E35-FFD5-4E2E-90B2-9005B6C35EA2}"/>
              </a:ext>
            </a:extLst>
          </p:cNvPr>
          <p:cNvSpPr txBox="1"/>
          <p:nvPr/>
        </p:nvSpPr>
        <p:spPr>
          <a:xfrm>
            <a:off x="184416" y="754388"/>
            <a:ext cx="775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LOS PRINCIPIOS DE LEAN STARTUP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1567" y="2011629"/>
            <a:ext cx="486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567" y="3631629"/>
            <a:ext cx="486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 txBox="1"/>
          <p:nvPr/>
        </p:nvSpPr>
        <p:spPr>
          <a:xfrm>
            <a:off x="1791971" y="3802155"/>
            <a:ext cx="594360" cy="253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es-PE" sz="12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Idea</a:t>
            </a:r>
            <a:endParaRPr sz="12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4746837" y="4487149"/>
            <a:ext cx="594360" cy="253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es-PE" sz="1200" b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Datos</a:t>
            </a:r>
            <a:endParaRPr sz="1200" b="1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4746837" y="2681209"/>
            <a:ext cx="794730" cy="253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es-PE" sz="12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Producto</a:t>
            </a:r>
            <a:endParaRPr sz="12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6286500" y="3119764"/>
            <a:ext cx="2194560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/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“Las Startups que triunfan son aquellas que iteran las suficientes veces antes de quedarse sin recursos” – Eric Ries</a:t>
            </a:r>
            <a:endParaRPr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6F6ABC5E-715B-4CEB-9EC4-421A7B5ACAE8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1218F2-0104-4D2D-9B75-F6C055FB3AA0}"/>
              </a:ext>
            </a:extLst>
          </p:cNvPr>
          <p:cNvSpPr txBox="1"/>
          <p:nvPr/>
        </p:nvSpPr>
        <p:spPr>
          <a:xfrm>
            <a:off x="184416" y="754388"/>
            <a:ext cx="789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CICLO CONSTRUYE- MIDE - APRENDE 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462083" y="2267736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marL="385763" indent="-385763" algn="just">
              <a:spcBef>
                <a:spcPts val="0"/>
              </a:spcBef>
              <a:buSzPts val="2000"/>
            </a:pPr>
            <a:r>
              <a:rPr lang="es-PE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¡La idea!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¿Tu cliente tiene el problema que intenta resolver?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¿Pagará por ello?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¿Te pagará a TI por ello?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¿Puedes construir la solución para ese problema?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SzPts val="2000"/>
            </a:pPr>
            <a:endParaRPr sz="1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SzPts val="2000"/>
            </a:pPr>
            <a:endParaRPr sz="1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SzPts val="2000"/>
            </a:pPr>
            <a:endParaRPr sz="1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SzPts val="2400"/>
              <a:buNone/>
            </a:pPr>
            <a:r>
              <a:rPr lang="es-PE" sz="1800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Trata de vender el producto antes de constituirlo </a:t>
            </a:r>
            <a:endParaRPr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SzPts val="2400"/>
              <a:buNone/>
            </a:pPr>
            <a:r>
              <a:rPr lang="es-PE" sz="1800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(no es lo mismo ofrecer algo concreto que preguntar a los clientes qué quieren)</a:t>
            </a:r>
            <a:endParaRPr sz="2400" b="1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indent="-457200" algn="just">
              <a:buSzPts val="2800"/>
            </a:pP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indent="-457200" algn="just">
              <a:buSzPts val="2800"/>
            </a:pP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indent="-457200" algn="just">
              <a:buSzPts val="2800"/>
            </a:pP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indent="-457200" algn="just">
              <a:buSzPts val="2800"/>
            </a:pP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indent="-457200" algn="just">
              <a:buSzPts val="2800"/>
            </a:pP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indent="-457200" algn="just">
              <a:buSzPts val="2800"/>
            </a:pP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87" name="Google Shape;287;p13"/>
          <p:cNvGrpSpPr/>
          <p:nvPr/>
        </p:nvGrpSpPr>
        <p:grpSpPr>
          <a:xfrm>
            <a:off x="5846384" y="2391492"/>
            <a:ext cx="2275412" cy="2073390"/>
            <a:chOff x="-22941" y="166881"/>
            <a:chExt cx="3033882" cy="2764520"/>
          </a:xfrm>
        </p:grpSpPr>
        <p:sp>
          <p:nvSpPr>
            <p:cNvPr id="288" name="Google Shape;288;p13"/>
            <p:cNvSpPr/>
            <p:nvPr/>
          </p:nvSpPr>
          <p:spPr>
            <a:xfrm>
              <a:off x="946494" y="166881"/>
              <a:ext cx="1095010" cy="52570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1106855" y="243868"/>
              <a:ext cx="774288" cy="371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s-PE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Idea</a:t>
              </a:r>
              <a:endParaRPr sz="1050"/>
            </a:p>
          </p:txBody>
        </p:sp>
        <p:sp>
          <p:nvSpPr>
            <p:cNvPr id="290" name="Google Shape;290;p13"/>
            <p:cNvSpPr/>
            <p:nvPr/>
          </p:nvSpPr>
          <p:spPr>
            <a:xfrm rot="1800000">
              <a:off x="1892267" y="581319"/>
              <a:ext cx="164821" cy="251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1" name="Google Shape;291;p13"/>
            <p:cNvSpPr txBox="1"/>
            <p:nvPr/>
          </p:nvSpPr>
          <p:spPr>
            <a:xfrm rot="1800000">
              <a:off x="1895579" y="619331"/>
              <a:ext cx="115375" cy="151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915931" y="726585"/>
              <a:ext cx="1095010" cy="52570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3" name="Google Shape;293;p13"/>
            <p:cNvSpPr txBox="1"/>
            <p:nvPr/>
          </p:nvSpPr>
          <p:spPr>
            <a:xfrm>
              <a:off x="2076292" y="803572"/>
              <a:ext cx="774288" cy="371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s-PE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Construir</a:t>
              </a:r>
              <a:endParaRPr sz="1050"/>
            </a:p>
          </p:txBody>
        </p:sp>
        <p:sp>
          <p:nvSpPr>
            <p:cNvPr id="294" name="Google Shape;294;p13"/>
            <p:cNvSpPr/>
            <p:nvPr/>
          </p:nvSpPr>
          <p:spPr>
            <a:xfrm rot="5400000">
              <a:off x="2306104" y="1414303"/>
              <a:ext cx="314664" cy="251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5" name="Google Shape;295;p13"/>
            <p:cNvSpPr txBox="1"/>
            <p:nvPr/>
          </p:nvSpPr>
          <p:spPr>
            <a:xfrm rot="5400000">
              <a:off x="2343884" y="1426896"/>
              <a:ext cx="239104" cy="151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915931" y="1845995"/>
              <a:ext cx="1095010" cy="52570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2076292" y="1922982"/>
              <a:ext cx="774288" cy="371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s-PE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Producto</a:t>
              </a:r>
              <a:endParaRPr sz="1050"/>
            </a:p>
          </p:txBody>
        </p:sp>
        <p:sp>
          <p:nvSpPr>
            <p:cNvPr id="298" name="Google Shape;298;p13"/>
            <p:cNvSpPr/>
            <p:nvPr/>
          </p:nvSpPr>
          <p:spPr>
            <a:xfrm rot="9000000">
              <a:off x="1900347" y="2260433"/>
              <a:ext cx="164821" cy="251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9" name="Google Shape;299;p13"/>
            <p:cNvSpPr txBox="1"/>
            <p:nvPr/>
          </p:nvSpPr>
          <p:spPr>
            <a:xfrm rot="-1800000">
              <a:off x="1946481" y="2298445"/>
              <a:ext cx="115375" cy="151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946494" y="2405699"/>
              <a:ext cx="1095010" cy="52570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1106855" y="2482686"/>
              <a:ext cx="774288" cy="371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s-PE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Medir</a:t>
              </a:r>
              <a:endParaRPr sz="1050"/>
            </a:p>
          </p:txBody>
        </p:sp>
        <p:sp>
          <p:nvSpPr>
            <p:cNvPr id="302" name="Google Shape;302;p13"/>
            <p:cNvSpPr/>
            <p:nvPr/>
          </p:nvSpPr>
          <p:spPr>
            <a:xfrm rot="-9000000">
              <a:off x="930910" y="2265098"/>
              <a:ext cx="164821" cy="251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3" name="Google Shape;303;p13"/>
            <p:cNvSpPr txBox="1"/>
            <p:nvPr/>
          </p:nvSpPr>
          <p:spPr>
            <a:xfrm rot="1800000">
              <a:off x="977044" y="2327833"/>
              <a:ext cx="115375" cy="151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-22941" y="1845995"/>
              <a:ext cx="1095010" cy="52570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137420" y="1922982"/>
              <a:ext cx="774288" cy="371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s-PE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Datos</a:t>
              </a:r>
              <a:endParaRPr sz="1050"/>
            </a:p>
          </p:txBody>
        </p:sp>
        <p:sp>
          <p:nvSpPr>
            <p:cNvPr id="306" name="Google Shape;306;p13"/>
            <p:cNvSpPr/>
            <p:nvPr/>
          </p:nvSpPr>
          <p:spPr>
            <a:xfrm rot="-5400000">
              <a:off x="367231" y="1432114"/>
              <a:ext cx="314664" cy="251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7" name="Google Shape;307;p13"/>
            <p:cNvSpPr txBox="1"/>
            <p:nvPr/>
          </p:nvSpPr>
          <p:spPr>
            <a:xfrm rot="-5400000">
              <a:off x="405011" y="1520267"/>
              <a:ext cx="239104" cy="151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-22941" y="726585"/>
              <a:ext cx="1095010" cy="52570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9" name="Google Shape;309;p13"/>
            <p:cNvSpPr txBox="1"/>
            <p:nvPr/>
          </p:nvSpPr>
          <p:spPr>
            <a:xfrm>
              <a:off x="137420" y="803572"/>
              <a:ext cx="774288" cy="371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s-PE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Aprender</a:t>
              </a:r>
              <a:endParaRPr sz="1050"/>
            </a:p>
          </p:txBody>
        </p:sp>
        <p:sp>
          <p:nvSpPr>
            <p:cNvPr id="310" name="Google Shape;310;p13"/>
            <p:cNvSpPr/>
            <p:nvPr/>
          </p:nvSpPr>
          <p:spPr>
            <a:xfrm rot="-1800000">
              <a:off x="922830" y="585984"/>
              <a:ext cx="164821" cy="251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1" name="Google Shape;311;p13"/>
            <p:cNvSpPr txBox="1"/>
            <p:nvPr/>
          </p:nvSpPr>
          <p:spPr>
            <a:xfrm rot="-1800000">
              <a:off x="926142" y="648719"/>
              <a:ext cx="115375" cy="151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7BD6F1C8-3FA1-40E9-9DE0-5684D7FE4651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2EBFC66-45E6-45E5-B00E-3B5DEFA0A389}"/>
              </a:ext>
            </a:extLst>
          </p:cNvPr>
          <p:cNvSpPr txBox="1"/>
          <p:nvPr/>
        </p:nvSpPr>
        <p:spPr>
          <a:xfrm>
            <a:off x="184416" y="314978"/>
            <a:ext cx="8333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COMENZAMOS POR CONTRASTAR CON LA REALIDAD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 txBox="1">
            <a:spLocks noGrp="1"/>
          </p:cNvSpPr>
          <p:nvPr>
            <p:ph type="body" idx="1"/>
          </p:nvPr>
        </p:nvSpPr>
        <p:spPr>
          <a:xfrm>
            <a:off x="667838" y="198900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s-PE" sz="14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MVP (</a:t>
            </a:r>
            <a:r>
              <a:rPr lang="es-PE" sz="1400" b="1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minimum</a:t>
            </a:r>
            <a:r>
              <a:rPr lang="es-PE" sz="14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viable </a:t>
            </a:r>
            <a:r>
              <a:rPr lang="es-PE" sz="1400" b="1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</a:t>
            </a:r>
            <a:r>
              <a:rPr lang="es-PE" sz="14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sz="14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Escatima en características no en calidad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Retira cualquier función, proceso o esfuerzo que no contribuye a la "prueba“.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SzPts val="2000"/>
              <a:buNone/>
            </a:pP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SzPts val="2000"/>
              <a:buNone/>
            </a:pPr>
            <a:r>
              <a:rPr lang="es-PE" sz="1400" b="1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NADIE va a robar tu idea y si alguien puede ejecutarla más rápido y mejor que tú, estás en problemas de todos modos.</a:t>
            </a:r>
            <a:endParaRPr sz="1400"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A88971B6-768E-414D-8601-11B6DAC33CC8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42A8B55-D680-4D51-B649-0483C73A31C9}"/>
              </a:ext>
            </a:extLst>
          </p:cNvPr>
          <p:cNvSpPr txBox="1"/>
          <p:nvPr/>
        </p:nvSpPr>
        <p:spPr>
          <a:xfrm>
            <a:off x="184416" y="754388"/>
            <a:ext cx="789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PRODUCTO MINIMO VIABLE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 txBox="1">
            <a:spLocks noGrp="1"/>
          </p:cNvSpPr>
          <p:nvPr>
            <p:ph type="body" idx="1"/>
          </p:nvPr>
        </p:nvSpPr>
        <p:spPr>
          <a:xfrm>
            <a:off x="667838" y="199726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85763" indent="-385763" algn="just">
              <a:spcBef>
                <a:spcPts val="0"/>
              </a:spcBef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Consideramos los posibles fracasos como parte de la experiencia de aprendizaje, y es un método breve y más barato…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Haz experimentos, no investigación de mercados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Usa las métricas clave, ignora las métricas vanidosas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Mide los comportamientos realmente importantes del cliente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Buena disposición al intercambio (tiempo, atención, $$)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actividades debemos hacer para entregar valor al cliente?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¿Algo más exclusivo a tu idea?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SzPts val="2000"/>
              <a:buNone/>
            </a:pP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SzPts val="2400"/>
              <a:buNone/>
            </a:pPr>
            <a:r>
              <a:rPr lang="es-PE" sz="1400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Utilizamos las métricas para eliminar la brecha entre "decir y hacer", enfocando sobre las métricas de "hacer"</a:t>
            </a:r>
            <a:endParaRPr sz="1400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90350DF2-1F1E-4C62-873F-A63D0DAA42D3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6DE644F-5439-4607-BEA2-C30602C506F2}"/>
              </a:ext>
            </a:extLst>
          </p:cNvPr>
          <p:cNvSpPr txBox="1"/>
          <p:nvPr/>
        </p:nvSpPr>
        <p:spPr>
          <a:xfrm>
            <a:off x="184416" y="827710"/>
            <a:ext cx="833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APRENDIZAJE CUANTITATIVO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16"/>
          <p:cNvGraphicFramePr/>
          <p:nvPr>
            <p:extLst>
              <p:ext uri="{D42A27DB-BD31-4B8C-83A1-F6EECF244321}">
                <p14:modId xmlns:p14="http://schemas.microsoft.com/office/powerpoint/2010/main" val="2110714437"/>
              </p:ext>
            </p:extLst>
          </p:nvPr>
        </p:nvGraphicFramePr>
        <p:xfrm>
          <a:off x="685800" y="2159000"/>
          <a:ext cx="7886700" cy="3301268"/>
        </p:xfrm>
        <a:graphic>
          <a:graphicData uri="http://schemas.openxmlformats.org/drawingml/2006/table">
            <a:tbl>
              <a:tblPr>
                <a:noFill/>
                <a:tableStyleId>{B2F536C0-9B1A-480B-924D-3FEB421B20EE}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573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 u="none" strike="noStrike" cap="none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Objetivo</a:t>
                      </a:r>
                      <a:endParaRPr sz="1400" b="1" dirty="0">
                        <a:solidFill>
                          <a:schemeClr val="accent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¿Qué intentas averiguar?</a:t>
                      </a: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 u="none" strike="noStrike" cap="none" dirty="0">
                          <a:solidFill>
                            <a:srgbClr val="53AD3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Resultados</a:t>
                      </a:r>
                      <a:endParaRPr sz="1400" b="1" dirty="0">
                        <a:solidFill>
                          <a:srgbClr val="53AD3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Incluye aquí tus resultados cualitativos y cuantitativos</a:t>
                      </a: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 u="none" strike="noStrike" cap="none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Hipótesis</a:t>
                      </a:r>
                      <a:endParaRPr sz="1400" b="1" dirty="0">
                        <a:solidFill>
                          <a:schemeClr val="accent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[Si hago X]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entonces …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[Pasará Y]</a:t>
                      </a: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 u="none" strike="noStrike" cap="none" dirty="0">
                          <a:solidFill>
                            <a:srgbClr val="53AD3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Aprendizaje validado</a:t>
                      </a:r>
                      <a:endParaRPr sz="1400" b="1" dirty="0">
                        <a:solidFill>
                          <a:srgbClr val="53AD3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¿Qué has aprendido?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Validado o no</a:t>
                      </a: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 u="none" strike="noStrike" cap="none" dirty="0">
                          <a:solidFill>
                            <a:schemeClr val="accent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Detalles</a:t>
                      </a:r>
                      <a:endParaRPr sz="1400" b="1" dirty="0">
                        <a:solidFill>
                          <a:schemeClr val="accent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¿Cómo piensas hacer el experimento?</a:t>
                      </a: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 u="none" strike="noStrike" cap="none" dirty="0">
                          <a:solidFill>
                            <a:srgbClr val="53AD3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Siguiente paso</a:t>
                      </a:r>
                      <a:endParaRPr sz="1400" b="1" dirty="0">
                        <a:solidFill>
                          <a:srgbClr val="53AD3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¿Cuál es el siguiente experimento?</a:t>
                      </a:r>
                      <a:endParaRPr sz="14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2DA130A-12B9-42C1-B17A-9C69493BC095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3BB4D4F-9CC5-41BD-93C0-E53AA985C0E3}"/>
              </a:ext>
            </a:extLst>
          </p:cNvPr>
          <p:cNvSpPr txBox="1"/>
          <p:nvPr/>
        </p:nvSpPr>
        <p:spPr>
          <a:xfrm>
            <a:off x="184416" y="754388"/>
            <a:ext cx="789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FICHA PARA EXPERIMENTO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 txBox="1">
            <a:spLocks noGrp="1"/>
          </p:cNvSpPr>
          <p:nvPr>
            <p:ph type="body" idx="1"/>
          </p:nvPr>
        </p:nvSpPr>
        <p:spPr>
          <a:xfrm>
            <a:off x="667838" y="2403871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ctr">
              <a:spcBef>
                <a:spcPts val="0"/>
              </a:spcBef>
              <a:buSzPts val="2800"/>
              <a:buNone/>
            </a:pPr>
            <a:r>
              <a:rPr lang="es-PE" sz="1600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resultados de los experimentos son nuevos conocimientos y pistas sobre tu modelo de negocio o tu cliente</a:t>
            </a:r>
            <a:endParaRPr sz="1600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buSzPts val="2800"/>
              <a:buNone/>
            </a:pPr>
            <a:endParaRPr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Construye paso a paso, usando múltiples experimentos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Experimenta para aprender, no sólo para validar.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¡Saborea las sorpresas!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¿Aumentando o disminuye tu confianza?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5763" indent="-385763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 qué, por qué y por qué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B23C6B0-EE92-4D8E-8260-E47BFB465443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FA91952-17E9-4167-A922-77EC9E8E968B}"/>
              </a:ext>
            </a:extLst>
          </p:cNvPr>
          <p:cNvSpPr txBox="1"/>
          <p:nvPr/>
        </p:nvSpPr>
        <p:spPr>
          <a:xfrm>
            <a:off x="184416" y="827710"/>
            <a:ext cx="833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APRENDE Y DECIDE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8"/>
          <p:cNvGrpSpPr/>
          <p:nvPr/>
        </p:nvGrpSpPr>
        <p:grpSpPr>
          <a:xfrm>
            <a:off x="2971861" y="2450698"/>
            <a:ext cx="3314585" cy="3021137"/>
            <a:chOff x="3048076" y="241818"/>
            <a:chExt cx="4419447" cy="4028183"/>
          </a:xfrm>
        </p:grpSpPr>
        <p:sp>
          <p:nvSpPr>
            <p:cNvPr id="342" name="Google Shape;342;p18"/>
            <p:cNvSpPr/>
            <p:nvPr/>
          </p:nvSpPr>
          <p:spPr>
            <a:xfrm>
              <a:off x="4461078" y="241818"/>
              <a:ext cx="1593442" cy="76499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43" name="Google Shape;343;p18"/>
            <p:cNvSpPr txBox="1"/>
            <p:nvPr/>
          </p:nvSpPr>
          <p:spPr>
            <a:xfrm>
              <a:off x="4694432" y="353849"/>
              <a:ext cx="1126734" cy="54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Idea</a:t>
              </a:r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 rot="1800000">
              <a:off x="5837763" y="845544"/>
              <a:ext cx="241248" cy="3665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45" name="Google Shape;345;p18"/>
            <p:cNvSpPr txBox="1"/>
            <p:nvPr/>
          </p:nvSpPr>
          <p:spPr>
            <a:xfrm rot="1800000">
              <a:off x="5842611" y="900753"/>
              <a:ext cx="168874" cy="21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5874081" y="1057615"/>
              <a:ext cx="1593442" cy="76499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47" name="Google Shape;347;p18"/>
            <p:cNvSpPr txBox="1"/>
            <p:nvPr/>
          </p:nvSpPr>
          <p:spPr>
            <a:xfrm>
              <a:off x="6107435" y="1169646"/>
              <a:ext cx="1126734" cy="54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Construir</a:t>
              </a:r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48" name="Google Shape;348;p18"/>
            <p:cNvSpPr/>
            <p:nvPr/>
          </p:nvSpPr>
          <p:spPr>
            <a:xfrm rot="5400000">
              <a:off x="6441153" y="2059655"/>
              <a:ext cx="459297" cy="3665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49" name="Google Shape;349;p18"/>
            <p:cNvSpPr txBox="1"/>
            <p:nvPr/>
          </p:nvSpPr>
          <p:spPr>
            <a:xfrm rot="5400000">
              <a:off x="6496130" y="2077980"/>
              <a:ext cx="349343" cy="21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5874081" y="2689210"/>
              <a:ext cx="1593442" cy="76499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51" name="Google Shape;351;p18"/>
            <p:cNvSpPr txBox="1"/>
            <p:nvPr/>
          </p:nvSpPr>
          <p:spPr>
            <a:xfrm>
              <a:off x="6107435" y="2801241"/>
              <a:ext cx="1126734" cy="54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Producto</a:t>
              </a:r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 rot="9000000">
              <a:off x="5849589" y="3292936"/>
              <a:ext cx="241248" cy="3665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53" name="Google Shape;353;p18"/>
            <p:cNvSpPr txBox="1"/>
            <p:nvPr/>
          </p:nvSpPr>
          <p:spPr>
            <a:xfrm rot="-1800000">
              <a:off x="5917115" y="3348145"/>
              <a:ext cx="168874" cy="21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461078" y="3505007"/>
              <a:ext cx="1593442" cy="76499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55" name="Google Shape;355;p18"/>
            <p:cNvSpPr txBox="1"/>
            <p:nvPr/>
          </p:nvSpPr>
          <p:spPr>
            <a:xfrm>
              <a:off x="4694432" y="3617038"/>
              <a:ext cx="1126734" cy="54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Medir</a:t>
              </a:r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 rot="-9000000">
              <a:off x="4436587" y="3299764"/>
              <a:ext cx="241248" cy="3665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57" name="Google Shape;357;p18"/>
            <p:cNvSpPr txBox="1"/>
            <p:nvPr/>
          </p:nvSpPr>
          <p:spPr>
            <a:xfrm rot="1800000">
              <a:off x="4504113" y="3391160"/>
              <a:ext cx="168874" cy="21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048076" y="2689210"/>
              <a:ext cx="1593442" cy="76499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59" name="Google Shape;359;p18"/>
            <p:cNvSpPr txBox="1"/>
            <p:nvPr/>
          </p:nvSpPr>
          <p:spPr>
            <a:xfrm>
              <a:off x="3281430" y="2801241"/>
              <a:ext cx="1126734" cy="54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Datos</a:t>
              </a:r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 rot="-5400000">
              <a:off x="3615148" y="2085653"/>
              <a:ext cx="459297" cy="3665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61" name="Google Shape;361;p18"/>
            <p:cNvSpPr txBox="1"/>
            <p:nvPr/>
          </p:nvSpPr>
          <p:spPr>
            <a:xfrm rot="-5400000">
              <a:off x="3670125" y="2213932"/>
              <a:ext cx="349343" cy="21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3048076" y="1057615"/>
              <a:ext cx="1593442" cy="76499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63" name="Google Shape;363;p18"/>
            <p:cNvSpPr txBox="1"/>
            <p:nvPr/>
          </p:nvSpPr>
          <p:spPr>
            <a:xfrm>
              <a:off x="3281430" y="1169646"/>
              <a:ext cx="1126734" cy="54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Aprender</a:t>
              </a:r>
              <a:endParaRPr sz="1050" dirty="0">
                <a:solidFill>
                  <a:schemeClr val="accent2"/>
                </a:solidFill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 rot="-1800000">
              <a:off x="4424761" y="852372"/>
              <a:ext cx="241248" cy="3665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accent2"/>
                </a:solidFill>
              </a:endParaRPr>
            </a:p>
          </p:txBody>
        </p:sp>
        <p:sp>
          <p:nvSpPr>
            <p:cNvPr id="365" name="Google Shape;365;p18"/>
            <p:cNvSpPr txBox="1"/>
            <p:nvPr/>
          </p:nvSpPr>
          <p:spPr>
            <a:xfrm rot="-1800000">
              <a:off x="4429609" y="943768"/>
              <a:ext cx="168874" cy="21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18"/>
          <p:cNvSpPr/>
          <p:nvPr/>
        </p:nvSpPr>
        <p:spPr>
          <a:xfrm rot="10800000">
            <a:off x="685800" y="2485072"/>
            <a:ext cx="1600200" cy="2590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3AD32"/>
          </a:solidFill>
          <a:ln w="12700" cap="flat" cmpd="sng">
            <a:solidFill>
              <a:srgbClr val="53AD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6972300" y="2485072"/>
            <a:ext cx="1600200" cy="2590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3AD32"/>
          </a:solidFill>
          <a:ln w="12700" cap="flat" cmpd="sng">
            <a:solidFill>
              <a:srgbClr val="53AD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006C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EB5069A8-520A-4DB6-BFDD-8D9B4ED720DD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ECA753A-576A-4AD8-BB52-475980D2BC73}"/>
              </a:ext>
            </a:extLst>
          </p:cNvPr>
          <p:cNvSpPr txBox="1"/>
          <p:nvPr/>
        </p:nvSpPr>
        <p:spPr>
          <a:xfrm>
            <a:off x="685800" y="754388"/>
            <a:ext cx="356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ACELERA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be54c9bb3_0_0"/>
          <p:cNvSpPr txBox="1">
            <a:spLocks noGrp="1"/>
          </p:cNvSpPr>
          <p:nvPr>
            <p:ph type="subTitle" idx="1"/>
          </p:nvPr>
        </p:nvSpPr>
        <p:spPr>
          <a:xfrm>
            <a:off x="1200150" y="2850977"/>
            <a:ext cx="6858000" cy="12417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Entender la metodología lean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Comprender cómo la metodología agiliza sus negocios</a:t>
            </a: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F190D601-A788-4BDE-B028-E957AE84B708}"/>
              </a:ext>
            </a:extLst>
          </p:cNvPr>
          <p:cNvCxnSpPr>
            <a:cxnSpLocks/>
          </p:cNvCxnSpPr>
          <p:nvPr/>
        </p:nvCxnSpPr>
        <p:spPr>
          <a:xfrm>
            <a:off x="57150" y="144722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C83D9-1A63-4C31-8B92-803E39E16146}"/>
              </a:ext>
            </a:extLst>
          </p:cNvPr>
          <p:cNvSpPr txBox="1"/>
          <p:nvPr/>
        </p:nvSpPr>
        <p:spPr>
          <a:xfrm>
            <a:off x="241569" y="789127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OBJETIVOS: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94163"/>
            <a:ext cx="7886700" cy="153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3831603"/>
            <a:ext cx="7886700" cy="153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E6BEA6C5-449C-4FD1-9DB1-B6361880E6C2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25EDF19-76A4-4C01-90E6-AF337F99C7E0}"/>
              </a:ext>
            </a:extLst>
          </p:cNvPr>
          <p:cNvSpPr txBox="1"/>
          <p:nvPr/>
        </p:nvSpPr>
        <p:spPr>
          <a:xfrm>
            <a:off x="184416" y="827710"/>
            <a:ext cx="833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LEAN VS TRADICIONAL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20"/>
          <p:cNvGrpSpPr/>
          <p:nvPr/>
        </p:nvGrpSpPr>
        <p:grpSpPr>
          <a:xfrm>
            <a:off x="1385886" y="2546126"/>
            <a:ext cx="6486535" cy="1977770"/>
            <a:chOff x="933443" y="2286"/>
            <a:chExt cx="8648713" cy="2637027"/>
          </a:xfrm>
        </p:grpSpPr>
        <p:sp>
          <p:nvSpPr>
            <p:cNvPr id="381" name="Google Shape;381;p20"/>
            <p:cNvSpPr/>
            <p:nvPr/>
          </p:nvSpPr>
          <p:spPr>
            <a:xfrm>
              <a:off x="2775718" y="509788"/>
              <a:ext cx="393537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2" name="Google Shape;382;p20"/>
            <p:cNvSpPr txBox="1"/>
            <p:nvPr/>
          </p:nvSpPr>
          <p:spPr>
            <a:xfrm>
              <a:off x="2961883" y="553385"/>
              <a:ext cx="21206" cy="4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933443" y="2286"/>
              <a:ext cx="1844075" cy="110644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4" name="Google Shape;384;p20"/>
            <p:cNvSpPr txBox="1"/>
            <p:nvPr/>
          </p:nvSpPr>
          <p:spPr>
            <a:xfrm>
              <a:off x="933443" y="2286"/>
              <a:ext cx="1844075" cy="110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9" tIns="106669" rIns="106669" bIns="1066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Generación de ideas </a:t>
              </a:r>
              <a:endParaRPr sz="1050"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5043931" y="509788"/>
              <a:ext cx="393537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6" name="Google Shape;386;p20"/>
            <p:cNvSpPr txBox="1"/>
            <p:nvPr/>
          </p:nvSpPr>
          <p:spPr>
            <a:xfrm>
              <a:off x="5230096" y="553385"/>
              <a:ext cx="21206" cy="4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3201655" y="2286"/>
              <a:ext cx="1844075" cy="110644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8" name="Google Shape;388;p20"/>
            <p:cNvSpPr txBox="1"/>
            <p:nvPr/>
          </p:nvSpPr>
          <p:spPr>
            <a:xfrm>
              <a:off x="3201655" y="2286"/>
              <a:ext cx="1844075" cy="110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9" tIns="106669" rIns="106669" bIns="1066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Evaluación de la idea</a:t>
              </a:r>
              <a:endParaRPr sz="1050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7312144" y="509788"/>
              <a:ext cx="393537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0" name="Google Shape;390;p20"/>
            <p:cNvSpPr txBox="1"/>
            <p:nvPr/>
          </p:nvSpPr>
          <p:spPr>
            <a:xfrm>
              <a:off x="7498309" y="553385"/>
              <a:ext cx="21206" cy="4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5469868" y="2286"/>
              <a:ext cx="1844075" cy="110644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2" name="Google Shape;392;p20"/>
            <p:cNvSpPr txBox="1"/>
            <p:nvPr/>
          </p:nvSpPr>
          <p:spPr>
            <a:xfrm>
              <a:off x="5469868" y="2286"/>
              <a:ext cx="1844075" cy="110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9" tIns="106669" rIns="106669" bIns="1066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Desarrollo y prueba del concepto</a:t>
              </a:r>
              <a:endParaRPr sz="1050"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855480" y="1106931"/>
              <a:ext cx="6804638" cy="3935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5214"/>
                  </a:lnTo>
                  <a:lnTo>
                    <a:pt x="0" y="65214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4" name="Google Shape;394;p20"/>
            <p:cNvSpPr txBox="1"/>
            <p:nvPr/>
          </p:nvSpPr>
          <p:spPr>
            <a:xfrm>
              <a:off x="5087353" y="1301577"/>
              <a:ext cx="340892" cy="4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7738081" y="2286"/>
              <a:ext cx="1844075" cy="110644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6" name="Google Shape;396;p20"/>
            <p:cNvSpPr txBox="1"/>
            <p:nvPr/>
          </p:nvSpPr>
          <p:spPr>
            <a:xfrm>
              <a:off x="7738081" y="2286"/>
              <a:ext cx="1844075" cy="110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9" tIns="106669" rIns="106669" bIns="1066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Estrategia de marketing</a:t>
              </a:r>
              <a:endParaRPr sz="1050"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2775718" y="2040371"/>
              <a:ext cx="393537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2961883" y="2083968"/>
              <a:ext cx="21206" cy="4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933443" y="1532868"/>
              <a:ext cx="1844075" cy="110644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0" name="Google Shape;400;p20"/>
            <p:cNvSpPr txBox="1"/>
            <p:nvPr/>
          </p:nvSpPr>
          <p:spPr>
            <a:xfrm>
              <a:off x="933443" y="1532868"/>
              <a:ext cx="1844075" cy="110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9" tIns="106669" rIns="106669" bIns="1066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Análisis de negocio</a:t>
              </a:r>
              <a:endParaRPr sz="1050"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5043931" y="2040371"/>
              <a:ext cx="393537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2" name="Google Shape;402;p20"/>
            <p:cNvSpPr txBox="1"/>
            <p:nvPr/>
          </p:nvSpPr>
          <p:spPr>
            <a:xfrm>
              <a:off x="5230096" y="2083968"/>
              <a:ext cx="21206" cy="4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3201655" y="1532868"/>
              <a:ext cx="1844075" cy="110644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4" name="Google Shape;404;p20"/>
            <p:cNvSpPr txBox="1"/>
            <p:nvPr/>
          </p:nvSpPr>
          <p:spPr>
            <a:xfrm>
              <a:off x="3201655" y="1532868"/>
              <a:ext cx="1844075" cy="110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9" tIns="106669" rIns="106669" bIns="1066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Desarrollo de producto</a:t>
              </a:r>
              <a:endParaRPr sz="105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7312144" y="2040371"/>
              <a:ext cx="393537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6" name="Google Shape;406;p20"/>
            <p:cNvSpPr txBox="1"/>
            <p:nvPr/>
          </p:nvSpPr>
          <p:spPr>
            <a:xfrm>
              <a:off x="7498309" y="2083968"/>
              <a:ext cx="21206" cy="4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0" rIns="95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5469868" y="1532868"/>
              <a:ext cx="1844075" cy="110644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8" name="Google Shape;408;p20"/>
            <p:cNvSpPr txBox="1"/>
            <p:nvPr/>
          </p:nvSpPr>
          <p:spPr>
            <a:xfrm>
              <a:off x="5469868" y="1532868"/>
              <a:ext cx="1844075" cy="110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9" tIns="106669" rIns="106669" bIns="1066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Prueba comercial</a:t>
              </a:r>
              <a:endParaRPr sz="105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7738081" y="1532868"/>
              <a:ext cx="1844075" cy="110644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0" name="Google Shape;410;p20"/>
            <p:cNvSpPr txBox="1"/>
            <p:nvPr/>
          </p:nvSpPr>
          <p:spPr>
            <a:xfrm>
              <a:off x="7738081" y="1532868"/>
              <a:ext cx="1844075" cy="110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69" tIns="106669" rIns="106669" bIns="1066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Comercialización</a:t>
              </a:r>
              <a:endParaRPr sz="1050"/>
            </a:p>
          </p:txBody>
        </p:sp>
      </p:grpSp>
      <p:sp>
        <p:nvSpPr>
          <p:cNvPr id="411" name="Google Shape;411;p20"/>
          <p:cNvSpPr txBox="1"/>
          <p:nvPr/>
        </p:nvSpPr>
        <p:spPr>
          <a:xfrm>
            <a:off x="685800" y="2186911"/>
            <a:ext cx="78867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s-P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Tradicionalmente, procesos de desarrollo de </a:t>
            </a:r>
            <a:r>
              <a:rPr lang="es-PE" b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PRODUCTO</a:t>
            </a:r>
            <a:r>
              <a:rPr lang="es-P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en cascada</a:t>
            </a: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685800" y="4633912"/>
            <a:ext cx="78867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Supone el conocimiento del cliente y de sus necesidades y se lanza el producto con todas sus funcionalidades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685800" y="5164829"/>
            <a:ext cx="78867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s-PE" sz="18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NO NOS VALE CUANDO ESTAMOS EMPEZANDO</a:t>
            </a:r>
            <a:endParaRPr sz="18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4" name="Google Shape;414;p20"/>
          <p:cNvCxnSpPr/>
          <p:nvPr/>
        </p:nvCxnSpPr>
        <p:spPr>
          <a:xfrm>
            <a:off x="1824990" y="2486996"/>
            <a:ext cx="5364480" cy="214691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20"/>
          <p:cNvCxnSpPr/>
          <p:nvPr/>
        </p:nvCxnSpPr>
        <p:spPr>
          <a:xfrm rot="10800000" flipH="1">
            <a:off x="1824990" y="2505778"/>
            <a:ext cx="5364480" cy="212813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Straight Connector 12">
            <a:extLst>
              <a:ext uri="{FF2B5EF4-FFF2-40B4-BE49-F238E27FC236}">
                <a16:creationId xmlns:a16="http://schemas.microsoft.com/office/drawing/2014/main" id="{99FA2842-2448-41D1-9AB2-9E2C805BE1B9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4BEAFD8-73B1-4EBA-A416-5656DA7452D1}"/>
              </a:ext>
            </a:extLst>
          </p:cNvPr>
          <p:cNvSpPr txBox="1"/>
          <p:nvPr/>
        </p:nvSpPr>
        <p:spPr>
          <a:xfrm>
            <a:off x="184416" y="712118"/>
            <a:ext cx="865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PROCESO DE DESARROLLO DE CLIENTES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"/>
          <p:cNvSpPr txBox="1">
            <a:spLocks noGrp="1"/>
          </p:cNvSpPr>
          <p:nvPr>
            <p:ph type="body" idx="1"/>
          </p:nvPr>
        </p:nvSpPr>
        <p:spPr>
          <a:xfrm>
            <a:off x="685800" y="2269334"/>
            <a:ext cx="7886700" cy="33856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s-PE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Adaptar el modelo de negocio hasta que se prueba que funciona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SzPts val="2000"/>
              <a:buNone/>
            </a:pPr>
            <a:r>
              <a:rPr lang="es-PE" sz="1500" dirty="0">
                <a:solidFill>
                  <a:srgbClr val="006CB5"/>
                </a:solidFill>
              </a:rPr>
              <a:t>S        problema-solución	    producto-mercado                                                                          E</a:t>
            </a:r>
            <a:endParaRPr dirty="0">
              <a:solidFill>
                <a:srgbClr val="006CB5"/>
              </a:solidFill>
            </a:endParaRPr>
          </a:p>
          <a:p>
            <a:pPr marL="0" indent="0">
              <a:buSzPts val="2000"/>
              <a:buNone/>
            </a:pPr>
            <a:r>
              <a:rPr lang="es-PE" sz="1500" dirty="0">
                <a:solidFill>
                  <a:srgbClr val="006CB5"/>
                </a:solidFill>
              </a:rPr>
              <a:t>T				                                                                                          M</a:t>
            </a:r>
            <a:endParaRPr dirty="0">
              <a:solidFill>
                <a:srgbClr val="006CB5"/>
              </a:solidFill>
            </a:endParaRPr>
          </a:p>
          <a:p>
            <a:pPr marL="0" indent="0">
              <a:buSzPts val="2000"/>
              <a:buNone/>
            </a:pPr>
            <a:r>
              <a:rPr lang="es-PE" sz="1500" dirty="0">
                <a:solidFill>
                  <a:srgbClr val="006CB5"/>
                </a:solidFill>
              </a:rPr>
              <a:t>A	                    </a:t>
            </a:r>
            <a:r>
              <a:rPr lang="es-PE" sz="1500" b="1" dirty="0">
                <a:solidFill>
                  <a:srgbClr val="006CB5"/>
                </a:solidFill>
              </a:rPr>
              <a:t>MVP</a:t>
            </a:r>
            <a:r>
              <a:rPr lang="es-PE" sz="1500" dirty="0">
                <a:solidFill>
                  <a:srgbClr val="006CB5"/>
                </a:solidFill>
              </a:rPr>
              <a:t>			                                                                     P </a:t>
            </a:r>
            <a:endParaRPr sz="1500" b="1" dirty="0">
              <a:solidFill>
                <a:srgbClr val="006CB5"/>
              </a:solidFill>
            </a:endParaRPr>
          </a:p>
          <a:p>
            <a:pPr marL="0" indent="0">
              <a:buSzPts val="2000"/>
              <a:buNone/>
            </a:pPr>
            <a:r>
              <a:rPr lang="es-PE" sz="1500" dirty="0">
                <a:solidFill>
                  <a:srgbClr val="006CB5"/>
                </a:solidFill>
              </a:rPr>
              <a:t>R                                                                                                                                                                             </a:t>
            </a:r>
            <a:r>
              <a:rPr lang="es-PE" sz="1500" dirty="0" err="1">
                <a:solidFill>
                  <a:srgbClr val="006CB5"/>
                </a:solidFill>
              </a:rPr>
              <a:t>R</a:t>
            </a:r>
            <a:endParaRPr dirty="0">
              <a:solidFill>
                <a:srgbClr val="006CB5"/>
              </a:solidFill>
            </a:endParaRPr>
          </a:p>
          <a:p>
            <a:pPr marL="0" indent="0">
              <a:buSzPts val="2000"/>
              <a:buNone/>
            </a:pPr>
            <a:r>
              <a:rPr lang="es-PE" sz="1500" dirty="0">
                <a:solidFill>
                  <a:srgbClr val="006CB5"/>
                </a:solidFill>
              </a:rPr>
              <a:t>T                                                                                                                                                                             E</a:t>
            </a:r>
            <a:endParaRPr dirty="0">
              <a:solidFill>
                <a:srgbClr val="006CB5"/>
              </a:solidFill>
            </a:endParaRPr>
          </a:p>
          <a:p>
            <a:pPr marL="0" indent="0">
              <a:buSzPts val="2000"/>
              <a:buNone/>
            </a:pPr>
            <a:r>
              <a:rPr lang="es-PE" sz="1500" dirty="0">
                <a:solidFill>
                  <a:srgbClr val="006CB5"/>
                </a:solidFill>
              </a:rPr>
              <a:t>U                                                                                                                                                                            S</a:t>
            </a:r>
            <a:endParaRPr dirty="0">
              <a:solidFill>
                <a:srgbClr val="006CB5"/>
              </a:solidFill>
            </a:endParaRPr>
          </a:p>
          <a:p>
            <a:pPr marL="0" indent="0">
              <a:buSzPts val="2000"/>
              <a:buNone/>
            </a:pPr>
            <a:r>
              <a:rPr lang="es-PE" sz="1500" dirty="0">
                <a:solidFill>
                  <a:srgbClr val="006CB5"/>
                </a:solidFill>
              </a:rPr>
              <a:t>P		          pivote                                                                                                               A</a:t>
            </a:r>
            <a:endParaRPr dirty="0">
              <a:solidFill>
                <a:srgbClr val="006CB5"/>
              </a:solidFill>
            </a:endParaRPr>
          </a:p>
          <a:p>
            <a:pPr marL="0" indent="0" algn="ctr">
              <a:buSzPts val="2800"/>
              <a:buNone/>
            </a:pPr>
            <a:endParaRPr dirty="0"/>
          </a:p>
          <a:p>
            <a:pPr marL="0" indent="0" algn="ctr">
              <a:buSzPts val="2400"/>
              <a:buNone/>
            </a:pPr>
            <a:r>
              <a:rPr lang="es-PE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Escalar, marketing, construir la estructura organizacional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r">
              <a:buSzPts val="2000"/>
              <a:buNone/>
            </a:pPr>
            <a:endParaRPr sz="1500" dirty="0"/>
          </a:p>
        </p:txBody>
      </p:sp>
      <p:cxnSp>
        <p:nvCxnSpPr>
          <p:cNvPr id="422" name="Google Shape;422;p21"/>
          <p:cNvCxnSpPr>
            <a:endCxn id="421" idx="2"/>
          </p:cNvCxnSpPr>
          <p:nvPr/>
        </p:nvCxnSpPr>
        <p:spPr>
          <a:xfrm>
            <a:off x="4629150" y="2269419"/>
            <a:ext cx="0" cy="3385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3" name="Google Shape;423;p21"/>
          <p:cNvSpPr/>
          <p:nvPr/>
        </p:nvSpPr>
        <p:spPr>
          <a:xfrm>
            <a:off x="1375648" y="3551872"/>
            <a:ext cx="1127760" cy="990600"/>
          </a:xfrm>
          <a:custGeom>
            <a:avLst/>
            <a:gdLst/>
            <a:ahLst/>
            <a:cxnLst/>
            <a:rect l="l" t="t" r="r" b="b"/>
            <a:pathLst>
              <a:path w="1747520" h="1280160" extrusionOk="0">
                <a:moveTo>
                  <a:pt x="873760" y="0"/>
                </a:moveTo>
                <a:cubicBezTo>
                  <a:pt x="1356324" y="0"/>
                  <a:pt x="1747520" y="286574"/>
                  <a:pt x="1747520" y="640080"/>
                </a:cubicBezTo>
                <a:cubicBezTo>
                  <a:pt x="1747520" y="993586"/>
                  <a:pt x="1356324" y="1280160"/>
                  <a:pt x="873760" y="1280160"/>
                </a:cubicBezTo>
                <a:cubicBezTo>
                  <a:pt x="391196" y="1280160"/>
                  <a:pt x="0" y="993586"/>
                  <a:pt x="0" y="640080"/>
                </a:cubicBezTo>
                <a:cubicBezTo>
                  <a:pt x="0" y="286574"/>
                  <a:pt x="391196" y="0"/>
                  <a:pt x="87376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s-PE" sz="135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Descubrimiento de cliente</a:t>
            </a:r>
            <a:endParaRPr sz="135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3105506" y="3551872"/>
            <a:ext cx="1127760" cy="990600"/>
          </a:xfrm>
          <a:custGeom>
            <a:avLst/>
            <a:gdLst/>
            <a:ahLst/>
            <a:cxnLst/>
            <a:rect l="l" t="t" r="r" b="b"/>
            <a:pathLst>
              <a:path w="1747520" h="1280160" extrusionOk="0">
                <a:moveTo>
                  <a:pt x="873760" y="0"/>
                </a:moveTo>
                <a:cubicBezTo>
                  <a:pt x="1356324" y="0"/>
                  <a:pt x="1747520" y="286574"/>
                  <a:pt x="1747520" y="640080"/>
                </a:cubicBezTo>
                <a:cubicBezTo>
                  <a:pt x="1747520" y="993586"/>
                  <a:pt x="1356324" y="1280160"/>
                  <a:pt x="873760" y="1280160"/>
                </a:cubicBezTo>
                <a:cubicBezTo>
                  <a:pt x="391196" y="1280160"/>
                  <a:pt x="0" y="993586"/>
                  <a:pt x="0" y="640080"/>
                </a:cubicBezTo>
                <a:cubicBezTo>
                  <a:pt x="0" y="286574"/>
                  <a:pt x="391196" y="0"/>
                  <a:pt x="87376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s-PE" sz="1350" b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Validación  de cliente</a:t>
            </a:r>
            <a:endParaRPr sz="1350" b="1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425" name="Google Shape;425;p21"/>
          <p:cNvSpPr/>
          <p:nvPr/>
        </p:nvSpPr>
        <p:spPr>
          <a:xfrm>
            <a:off x="5032056" y="3551872"/>
            <a:ext cx="1127760" cy="990600"/>
          </a:xfrm>
          <a:custGeom>
            <a:avLst/>
            <a:gdLst/>
            <a:ahLst/>
            <a:cxnLst/>
            <a:rect l="l" t="t" r="r" b="b"/>
            <a:pathLst>
              <a:path w="1747520" h="1280160" extrusionOk="0">
                <a:moveTo>
                  <a:pt x="873760" y="0"/>
                </a:moveTo>
                <a:cubicBezTo>
                  <a:pt x="1356324" y="0"/>
                  <a:pt x="1747520" y="286574"/>
                  <a:pt x="1747520" y="640080"/>
                </a:cubicBezTo>
                <a:cubicBezTo>
                  <a:pt x="1747520" y="993586"/>
                  <a:pt x="1356324" y="1280160"/>
                  <a:pt x="873760" y="1280160"/>
                </a:cubicBezTo>
                <a:cubicBezTo>
                  <a:pt x="391196" y="1280160"/>
                  <a:pt x="0" y="993586"/>
                  <a:pt x="0" y="640080"/>
                </a:cubicBezTo>
                <a:cubicBezTo>
                  <a:pt x="0" y="286574"/>
                  <a:pt x="391196" y="0"/>
                  <a:pt x="87376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s-PE" sz="1350" b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Creación de cliente</a:t>
            </a:r>
            <a:endParaRPr sz="1350" b="1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6736318" y="3551872"/>
            <a:ext cx="1127760" cy="990600"/>
          </a:xfrm>
          <a:custGeom>
            <a:avLst/>
            <a:gdLst/>
            <a:ahLst/>
            <a:cxnLst/>
            <a:rect l="l" t="t" r="r" b="b"/>
            <a:pathLst>
              <a:path w="1747520" h="1280160" extrusionOk="0">
                <a:moveTo>
                  <a:pt x="873760" y="0"/>
                </a:moveTo>
                <a:cubicBezTo>
                  <a:pt x="1356324" y="0"/>
                  <a:pt x="1747520" y="286574"/>
                  <a:pt x="1747520" y="640080"/>
                </a:cubicBezTo>
                <a:cubicBezTo>
                  <a:pt x="1747520" y="993586"/>
                  <a:pt x="1356324" y="1280160"/>
                  <a:pt x="873760" y="1280160"/>
                </a:cubicBezTo>
                <a:cubicBezTo>
                  <a:pt x="391196" y="1280160"/>
                  <a:pt x="0" y="993586"/>
                  <a:pt x="0" y="640080"/>
                </a:cubicBezTo>
                <a:cubicBezTo>
                  <a:pt x="0" y="286574"/>
                  <a:pt x="391196" y="0"/>
                  <a:pt x="87376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s-PE" sz="1350" b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Construcción de la compañia</a:t>
            </a:r>
            <a:endParaRPr sz="1350" b="1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1375648" y="3346132"/>
            <a:ext cx="464582" cy="411480"/>
          </a:xfrm>
          <a:prstGeom prst="ellipse">
            <a:avLst/>
          </a:prstGeom>
          <a:solidFill>
            <a:srgbClr val="2E75B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s-P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/>
          </a:p>
        </p:txBody>
      </p:sp>
      <p:sp>
        <p:nvSpPr>
          <p:cNvPr id="428" name="Google Shape;428;p21"/>
          <p:cNvSpPr/>
          <p:nvPr/>
        </p:nvSpPr>
        <p:spPr>
          <a:xfrm>
            <a:off x="3079910" y="3342084"/>
            <a:ext cx="464582" cy="411480"/>
          </a:xfrm>
          <a:prstGeom prst="ellipse">
            <a:avLst/>
          </a:prstGeom>
          <a:solidFill>
            <a:srgbClr val="2E75B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s-P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50"/>
          </a:p>
        </p:txBody>
      </p:sp>
      <p:sp>
        <p:nvSpPr>
          <p:cNvPr id="429" name="Google Shape;429;p21"/>
          <p:cNvSpPr/>
          <p:nvPr/>
        </p:nvSpPr>
        <p:spPr>
          <a:xfrm>
            <a:off x="5032057" y="3342084"/>
            <a:ext cx="464582" cy="411480"/>
          </a:xfrm>
          <a:prstGeom prst="ellipse">
            <a:avLst/>
          </a:prstGeom>
          <a:solidFill>
            <a:srgbClr val="2E75B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s-P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50"/>
          </a:p>
        </p:txBody>
      </p:sp>
      <p:sp>
        <p:nvSpPr>
          <p:cNvPr id="430" name="Google Shape;430;p21"/>
          <p:cNvSpPr/>
          <p:nvPr/>
        </p:nvSpPr>
        <p:spPr>
          <a:xfrm>
            <a:off x="6736318" y="3342084"/>
            <a:ext cx="464582" cy="411480"/>
          </a:xfrm>
          <a:prstGeom prst="ellipse">
            <a:avLst/>
          </a:prstGeom>
          <a:solidFill>
            <a:srgbClr val="2E75B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s-PE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050"/>
          </a:p>
        </p:txBody>
      </p:sp>
      <p:cxnSp>
        <p:nvCxnSpPr>
          <p:cNvPr id="431" name="Google Shape;431;p21"/>
          <p:cNvCxnSpPr/>
          <p:nvPr/>
        </p:nvCxnSpPr>
        <p:spPr>
          <a:xfrm>
            <a:off x="2594851" y="4047172"/>
            <a:ext cx="48577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2" name="Google Shape;432;p21"/>
          <p:cNvCxnSpPr/>
          <p:nvPr/>
        </p:nvCxnSpPr>
        <p:spPr>
          <a:xfrm>
            <a:off x="4332211" y="4047172"/>
            <a:ext cx="48577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3" name="Google Shape;433;p21"/>
          <p:cNvCxnSpPr/>
          <p:nvPr/>
        </p:nvCxnSpPr>
        <p:spPr>
          <a:xfrm>
            <a:off x="6250546" y="4047172"/>
            <a:ext cx="48577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4" name="Google Shape;434;p21"/>
          <p:cNvCxnSpPr/>
          <p:nvPr/>
        </p:nvCxnSpPr>
        <p:spPr>
          <a:xfrm>
            <a:off x="3669386" y="4572952"/>
            <a:ext cx="0" cy="4724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21"/>
          <p:cNvCxnSpPr/>
          <p:nvPr/>
        </p:nvCxnSpPr>
        <p:spPr>
          <a:xfrm rot="10800000">
            <a:off x="1939531" y="5045392"/>
            <a:ext cx="17298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436;p21"/>
          <p:cNvCxnSpPr/>
          <p:nvPr/>
        </p:nvCxnSpPr>
        <p:spPr>
          <a:xfrm rot="10800000">
            <a:off x="1939528" y="4572952"/>
            <a:ext cx="0" cy="4724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37" name="Google Shape;4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386" y="4607486"/>
            <a:ext cx="1071262" cy="372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B086D86B-711D-4CCB-8DDD-094D1C4716AA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47A7926-2FCD-410B-8368-E81104D03114}"/>
              </a:ext>
            </a:extLst>
          </p:cNvPr>
          <p:cNvSpPr txBox="1"/>
          <p:nvPr/>
        </p:nvSpPr>
        <p:spPr>
          <a:xfrm>
            <a:off x="184416" y="827710"/>
            <a:ext cx="855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PROCESO DE DESARROLLO DE CLIENTES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8;p33">
            <a:extLst>
              <a:ext uri="{FF2B5EF4-FFF2-40B4-BE49-F238E27FC236}">
                <a16:creationId xmlns:a16="http://schemas.microsoft.com/office/drawing/2014/main" id="{E7B4F564-B8B3-4225-88CA-D9A58999A975}"/>
              </a:ext>
            </a:extLst>
          </p:cNvPr>
          <p:cNvSpPr txBox="1"/>
          <p:nvPr/>
        </p:nvSpPr>
        <p:spPr>
          <a:xfrm>
            <a:off x="2241310" y="2570793"/>
            <a:ext cx="50469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80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;p34">
            <a:extLst>
              <a:ext uri="{FF2B5EF4-FFF2-40B4-BE49-F238E27FC236}">
                <a16:creationId xmlns:a16="http://schemas.microsoft.com/office/drawing/2014/main" id="{8601BE53-EA49-496D-A607-E4B91BEFD1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183" y="5615319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;p34">
            <a:extLst>
              <a:ext uri="{FF2B5EF4-FFF2-40B4-BE49-F238E27FC236}">
                <a16:creationId xmlns:a16="http://schemas.microsoft.com/office/drawing/2014/main" id="{2704A7B1-3905-4A8D-9FC0-B427D80FC5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370" t="28761" r="26066" b="25143"/>
          <a:stretch/>
        </p:blipFill>
        <p:spPr>
          <a:xfrm>
            <a:off x="3498257" y="549087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;p34">
            <a:extLst>
              <a:ext uri="{FF2B5EF4-FFF2-40B4-BE49-F238E27FC236}">
                <a16:creationId xmlns:a16="http://schemas.microsoft.com/office/drawing/2014/main" id="{DC44D007-B7F9-47E2-BC2F-A9A09B8A76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941" t="38600" r="17257" b="28608"/>
          <a:stretch/>
        </p:blipFill>
        <p:spPr>
          <a:xfrm>
            <a:off x="5821176" y="548861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D8F8EA9-DC33-4B2E-B165-BF887CF08CE6}"/>
              </a:ext>
            </a:extLst>
          </p:cNvPr>
          <p:cNvSpPr txBox="1"/>
          <p:nvPr/>
        </p:nvSpPr>
        <p:spPr>
          <a:xfrm>
            <a:off x="619979" y="529544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F962D2-5D56-4AD7-91BF-DBAA8FA8B170}"/>
              </a:ext>
            </a:extLst>
          </p:cNvPr>
          <p:cNvSpPr txBox="1"/>
          <p:nvPr/>
        </p:nvSpPr>
        <p:spPr>
          <a:xfrm>
            <a:off x="6012472" y="518083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  <p:extLst>
      <p:ext uri="{BB962C8B-B14F-4D97-AF65-F5344CB8AC3E}">
        <p14:creationId xmlns:p14="http://schemas.microsoft.com/office/powerpoint/2010/main" val="299478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body" idx="1"/>
          </p:nvPr>
        </p:nvSpPr>
        <p:spPr>
          <a:xfrm>
            <a:off x="667838" y="2403871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indent="-342900" algn="just">
              <a:spcBef>
                <a:spcPts val="0"/>
              </a:spcBef>
              <a:buSzPts val="2000"/>
            </a:pPr>
            <a:r>
              <a:rPr lang="es-PE" sz="1400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metodología Lean Startup </a:t>
            </a:r>
            <a:endParaRPr sz="1400"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-342900" algn="just">
              <a:buSzPts val="2000"/>
            </a:pPr>
            <a:r>
              <a:rPr lang="es-PE" sz="1400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Desarrollo de cliente</a:t>
            </a:r>
            <a:endParaRPr sz="1400"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-342900" algn="just">
              <a:buSzPts val="2000"/>
            </a:pPr>
            <a:r>
              <a:rPr lang="es-PE" sz="1400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Planteando la hipótesis: Lean </a:t>
            </a:r>
            <a:r>
              <a:rPr lang="es-PE" sz="1400" dirty="0" err="1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Canvas</a:t>
            </a:r>
            <a:endParaRPr sz="1400"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-342900" algn="just">
              <a:buSzPts val="2000"/>
            </a:pPr>
            <a:r>
              <a:rPr lang="es-PE" sz="1400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Entrevista de problema</a:t>
            </a:r>
            <a:endParaRPr sz="1400"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-342900" algn="just">
              <a:buSzPts val="2000"/>
            </a:pPr>
            <a:r>
              <a:rPr lang="es-PE" sz="1400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Entrevista de solución</a:t>
            </a:r>
            <a:endParaRPr sz="1400"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D42E29D-0B96-4B87-9E29-464CBD006E99}"/>
              </a:ext>
            </a:extLst>
          </p:cNvPr>
          <p:cNvCxnSpPr>
            <a:cxnSpLocks/>
          </p:cNvCxnSpPr>
          <p:nvPr/>
        </p:nvCxnSpPr>
        <p:spPr>
          <a:xfrm>
            <a:off x="0" y="1379059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C4B3194-BA84-40E2-A0C1-5CC8E5070FC7}"/>
              </a:ext>
            </a:extLst>
          </p:cNvPr>
          <p:cNvSpPr txBox="1"/>
          <p:nvPr/>
        </p:nvSpPr>
        <p:spPr>
          <a:xfrm>
            <a:off x="184416" y="720962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006CB5"/>
                </a:solidFill>
                <a:latin typeface="Futura LT Pro Book" panose="020B0802020204020204" pitchFamily="34" charset="0"/>
              </a:rPr>
              <a:t>CONTENIDO: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"/>
          <p:cNvGrpSpPr/>
          <p:nvPr/>
        </p:nvGrpSpPr>
        <p:grpSpPr>
          <a:xfrm>
            <a:off x="987055" y="2271201"/>
            <a:ext cx="7284188" cy="3259769"/>
            <a:chOff x="401674" y="2490"/>
            <a:chExt cx="9712250" cy="4346358"/>
          </a:xfrm>
        </p:grpSpPr>
        <p:sp>
          <p:nvSpPr>
            <p:cNvPr id="128" name="Google Shape;128;p3"/>
            <p:cNvSpPr/>
            <p:nvPr/>
          </p:nvSpPr>
          <p:spPr>
            <a:xfrm rot="5400000">
              <a:off x="1004876" y="1052965"/>
              <a:ext cx="1816935" cy="3023339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1585" y="1956292"/>
              <a:ext cx="2729487" cy="239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701585" y="1956292"/>
              <a:ext cx="2729487" cy="239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La primera versión del modelo es solo una </a:t>
              </a:r>
              <a:r>
                <a:rPr lang="es-PE" b="1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hipótesis</a:t>
              </a: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.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16075" y="830384"/>
              <a:ext cx="514997" cy="514997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2" name="Google Shape;132;p3"/>
            <p:cNvSpPr/>
            <p:nvPr/>
          </p:nvSpPr>
          <p:spPr>
            <a:xfrm rot="5400000">
              <a:off x="4346303" y="226126"/>
              <a:ext cx="1816935" cy="3023339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043011" y="1129453"/>
              <a:ext cx="2729487" cy="239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4043011" y="1129453"/>
              <a:ext cx="2729487" cy="239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s-PE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Comprobar, mediante la experimentación, que el modelo funciona. Para ello, utilizaremos la metodología </a:t>
              </a:r>
              <a:r>
                <a:rPr lang="es-PE" b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Lean Startup</a:t>
              </a:r>
              <a:r>
                <a:rPr lang="es-PE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, que veremos más adelante.</a:t>
              </a:r>
              <a:endPara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257501" y="3544"/>
              <a:ext cx="514997" cy="514997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136;p3"/>
            <p:cNvSpPr/>
            <p:nvPr/>
          </p:nvSpPr>
          <p:spPr>
            <a:xfrm rot="5400000">
              <a:off x="7687729" y="-600712"/>
              <a:ext cx="1816935" cy="3023339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384437" y="302614"/>
              <a:ext cx="2729487" cy="239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7384437" y="302614"/>
              <a:ext cx="2729487" cy="239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s-PE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Entonces tendremos un modelo contrastado y se que es coherente y funciona: </a:t>
              </a:r>
              <a:r>
                <a:rPr lang="es-PE" b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llega el momento de desarrollar mi proyecto.</a:t>
              </a:r>
              <a:endPara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204" y="4246412"/>
            <a:ext cx="2254296" cy="1432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28DB6942-490A-49AE-A3AE-D5117B998590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BB78FB-289A-462E-8A77-EBC00585FF02}"/>
              </a:ext>
            </a:extLst>
          </p:cNvPr>
          <p:cNvSpPr txBox="1"/>
          <p:nvPr/>
        </p:nvSpPr>
        <p:spPr>
          <a:xfrm>
            <a:off x="155574" y="789124"/>
            <a:ext cx="8228137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YA TENGO MI MODELO, ¿Y AHORA?</a:t>
            </a:r>
            <a:endParaRPr lang="es-ES" sz="3200" dirty="0">
              <a:solidFill>
                <a:srgbClr val="53AD32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4"/>
          <p:cNvGrpSpPr/>
          <p:nvPr/>
        </p:nvGrpSpPr>
        <p:grpSpPr>
          <a:xfrm>
            <a:off x="1038124" y="2165707"/>
            <a:ext cx="3581801" cy="3574271"/>
            <a:chOff x="641082" y="-139710"/>
            <a:chExt cx="4775735" cy="4765695"/>
          </a:xfrm>
        </p:grpSpPr>
        <p:sp>
          <p:nvSpPr>
            <p:cNvPr id="146" name="Google Shape;146;p4"/>
            <p:cNvSpPr/>
            <p:nvPr/>
          </p:nvSpPr>
          <p:spPr>
            <a:xfrm>
              <a:off x="1302560" y="516748"/>
              <a:ext cx="3452778" cy="3452778"/>
            </a:xfrm>
            <a:prstGeom prst="blockArc">
              <a:avLst>
                <a:gd name="adj1" fmla="val 10800000"/>
                <a:gd name="adj2" fmla="val 16200000"/>
                <a:gd name="adj3" fmla="val 4637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302560" y="516748"/>
              <a:ext cx="3452778" cy="3452778"/>
            </a:xfrm>
            <a:prstGeom prst="blockArc">
              <a:avLst>
                <a:gd name="adj1" fmla="val 5400000"/>
                <a:gd name="adj2" fmla="val 10800000"/>
                <a:gd name="adj3" fmla="val 4637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302560" y="516748"/>
              <a:ext cx="3452778" cy="3452778"/>
            </a:xfrm>
            <a:prstGeom prst="blockArc">
              <a:avLst>
                <a:gd name="adj1" fmla="val 0"/>
                <a:gd name="adj2" fmla="val 5400000"/>
                <a:gd name="adj3" fmla="val 4637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302560" y="516748"/>
              <a:ext cx="3452778" cy="3452778"/>
            </a:xfrm>
            <a:prstGeom prst="blockArc">
              <a:avLst>
                <a:gd name="adj1" fmla="val 16200000"/>
                <a:gd name="adj2" fmla="val 0"/>
                <a:gd name="adj3" fmla="val 4637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140528" y="1343454"/>
              <a:ext cx="1776842" cy="17993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2400740" y="1606965"/>
              <a:ext cx="1256418" cy="1272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s-PE" sz="1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Método Lean Startup</a:t>
              </a:r>
              <a:endParaRPr sz="105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327443" y="-139710"/>
              <a:ext cx="1403013" cy="139297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2532909" y="64286"/>
              <a:ext cx="992081" cy="98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s-PE" sz="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Metodología de negocios para la optimización de desarrollo de productos y servicios</a:t>
              </a:r>
              <a:endParaRPr sz="105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013804" y="1546650"/>
              <a:ext cx="1403013" cy="139297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4219270" y="1750646"/>
              <a:ext cx="992081" cy="98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s-PE" sz="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 distintas técnicas para desarrollar negocios viables utilizando los mínimos recursos (tiempo en particular)</a:t>
              </a:r>
              <a:endParaRPr sz="105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327443" y="3233012"/>
              <a:ext cx="1403013" cy="139297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2532909" y="3437008"/>
              <a:ext cx="992081" cy="98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s-PE" sz="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Usando el circuito de feedback: crear-medir-aprender</a:t>
              </a:r>
              <a:endParaRPr sz="105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41082" y="1546650"/>
              <a:ext cx="1403013" cy="139297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846548" y="1750646"/>
              <a:ext cx="992081" cy="98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s-PE" sz="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Enseña conducir un Startup a través de la experimentación</a:t>
              </a:r>
              <a:endParaRPr sz="1050"/>
            </a:p>
          </p:txBody>
        </p:sp>
      </p:grpSp>
      <p:sp>
        <p:nvSpPr>
          <p:cNvPr id="160" name="Google Shape;160;p4"/>
          <p:cNvSpPr txBox="1"/>
          <p:nvPr/>
        </p:nvSpPr>
        <p:spPr>
          <a:xfrm>
            <a:off x="4857754" y="2384309"/>
            <a:ext cx="3521123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Desarrollada por varios autores (Eric Ries la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registró, discípulo de Steve </a:t>
            </a:r>
            <a:r>
              <a:rPr lang="es-PE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Blank</a:t>
            </a:r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), a partir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de la metodología Lean </a:t>
            </a:r>
            <a:r>
              <a:rPr lang="es-PE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Manufacturing</a:t>
            </a:r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de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Toyota.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1" name="Google Shape;161;p4" descr="Resultado de imagen para lean start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20" y="3284556"/>
            <a:ext cx="1699146" cy="221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F93EEBCD-C4EA-4942-8A99-7DA2ED94149F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33FD07-E6AA-4F0C-A021-235988ABB973}"/>
              </a:ext>
            </a:extLst>
          </p:cNvPr>
          <p:cNvSpPr txBox="1"/>
          <p:nvPr/>
        </p:nvSpPr>
        <p:spPr>
          <a:xfrm>
            <a:off x="184416" y="789124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EL MÉTODO LEAN STARTUP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>
            <a:spLocks noGrp="1"/>
          </p:cNvSpPr>
          <p:nvPr>
            <p:ph type="body" idx="1"/>
          </p:nvPr>
        </p:nvSpPr>
        <p:spPr>
          <a:xfrm>
            <a:off x="667838" y="2403871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lnSpcReduction="10000"/>
          </a:bodyPr>
          <a:lstStyle/>
          <a:p>
            <a:pPr indent="-342900" algn="just">
              <a:spcBef>
                <a:spcPts val="0"/>
              </a:spcBef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Magro, sin grasa; Ágil (rápido); “Barato” ; austero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-342900" algn="just">
              <a:buSzPts val="2000"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Eliminación de lo innecesario en la producción y entrega de valor al cliente... </a:t>
            </a:r>
            <a:b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(Entendiendo por innecesario todo lo que no sirva para conseguir nuestro objetivo)</a:t>
            </a:r>
            <a:endParaRPr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-247650" algn="just">
              <a:buSzPts val="2000"/>
              <a:buNone/>
            </a:pPr>
            <a:endParaRPr sz="1500" i="1" dirty="0"/>
          </a:p>
          <a:p>
            <a:pPr indent="-247650" algn="just">
              <a:buSzPts val="2000"/>
              <a:buNone/>
            </a:pPr>
            <a:endParaRPr sz="1500" i="1" dirty="0"/>
          </a:p>
          <a:p>
            <a:pPr indent="-247650" algn="just">
              <a:buSzPts val="2000"/>
              <a:buNone/>
            </a:pPr>
            <a:endParaRPr sz="1500" i="1" dirty="0"/>
          </a:p>
          <a:p>
            <a:pPr indent="-247650" algn="just">
              <a:buSzPts val="2000"/>
              <a:buNone/>
            </a:pPr>
            <a:endParaRPr sz="1500" i="1" dirty="0"/>
          </a:p>
          <a:p>
            <a:pPr indent="-247650" algn="just">
              <a:buSzPts val="2000"/>
              <a:buNone/>
            </a:pPr>
            <a:endParaRPr sz="1500" i="1" dirty="0"/>
          </a:p>
          <a:p>
            <a:pPr indent="-247650" algn="just">
              <a:buSzPts val="2000"/>
              <a:buNone/>
            </a:pPr>
            <a:endParaRPr sz="1500" i="1" dirty="0"/>
          </a:p>
          <a:p>
            <a:pPr marL="0" indent="0" algn="ctr">
              <a:buSzPts val="2800"/>
              <a:buNone/>
            </a:pPr>
            <a:r>
              <a:rPr lang="es-PE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Hacer las cosas en menos tiempo y con menos dinero</a:t>
            </a:r>
            <a:endParaRPr b="1" i="1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76200">
              <a:buSzPts val="2000"/>
              <a:buNone/>
            </a:pPr>
            <a:endParaRPr sz="1500" dirty="0"/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260" y="3152164"/>
            <a:ext cx="2014642" cy="138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0631" y="3152165"/>
            <a:ext cx="1837045" cy="138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5402" y="3152165"/>
            <a:ext cx="1531445" cy="1497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C3895F0-18D8-45E1-87D3-5E0E6D93E88A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45FED6-D5D7-40B4-87AC-D570BF33EF5B}"/>
              </a:ext>
            </a:extLst>
          </p:cNvPr>
          <p:cNvSpPr txBox="1"/>
          <p:nvPr/>
        </p:nvSpPr>
        <p:spPr>
          <a:xfrm>
            <a:off x="155574" y="789124"/>
            <a:ext cx="8228137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¿QUÉ SIGNIFICA “LEAN”?</a:t>
            </a:r>
            <a:endParaRPr lang="es-ES" sz="3200" dirty="0">
              <a:solidFill>
                <a:srgbClr val="53AD32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"/>
          <p:cNvGrpSpPr/>
          <p:nvPr/>
        </p:nvGrpSpPr>
        <p:grpSpPr>
          <a:xfrm>
            <a:off x="1463935" y="2270924"/>
            <a:ext cx="6330437" cy="3260316"/>
            <a:chOff x="1037508" y="2124"/>
            <a:chExt cx="8440583" cy="4347088"/>
          </a:xfrm>
        </p:grpSpPr>
        <p:sp>
          <p:nvSpPr>
            <p:cNvPr id="177" name="Google Shape;177;p6"/>
            <p:cNvSpPr/>
            <p:nvPr/>
          </p:nvSpPr>
          <p:spPr>
            <a:xfrm>
              <a:off x="1037508" y="2124"/>
              <a:ext cx="3695025" cy="434708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222259" y="176008"/>
              <a:ext cx="3325522" cy="28256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222259" y="3001615"/>
              <a:ext cx="3325522" cy="1173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1222259" y="3001615"/>
              <a:ext cx="3325522" cy="1173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just">
                <a:lnSpc>
                  <a:spcPct val="90000"/>
                </a:lnSpc>
                <a:buClr>
                  <a:schemeClr val="dk1"/>
                </a:buClr>
                <a:buSzPts val="1800"/>
              </a:pPr>
              <a:r>
                <a:rPr lang="es-PE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“Una Startup es una organización temporal creada para buscar un modelo de negocio repetible y escalable.”</a:t>
              </a:r>
              <a:endParaRPr sz="105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783066" y="2124"/>
              <a:ext cx="3695025" cy="434708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967817" y="176008"/>
              <a:ext cx="3325522" cy="282560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967817" y="3001615"/>
              <a:ext cx="3325522" cy="1173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5967817" y="3001615"/>
              <a:ext cx="3325522" cy="1173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just">
                <a:lnSpc>
                  <a:spcPct val="90000"/>
                </a:lnSpc>
                <a:buClr>
                  <a:schemeClr val="dk1"/>
                </a:buClr>
                <a:buSzPts val="1800"/>
              </a:pPr>
              <a:r>
                <a:rPr lang="es-PE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“Una institución humana diseñada para crear nuevos productos y Servicios bajo condiciones de extrema incertidumbre.”</a:t>
              </a:r>
              <a:endParaRPr sz="1050"/>
            </a:p>
          </p:txBody>
        </p:sp>
      </p:grp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7B1CA494-CBA8-47AE-976F-D0B72A86C54D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F9BA07-F5C6-4278-A215-B783B877294B}"/>
              </a:ext>
            </a:extLst>
          </p:cNvPr>
          <p:cNvSpPr txBox="1"/>
          <p:nvPr/>
        </p:nvSpPr>
        <p:spPr>
          <a:xfrm>
            <a:off x="184416" y="754388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006CB5"/>
                </a:solidFill>
                <a:latin typeface="Futura LT Pro Book" panose="020B0802020204020204" pitchFamily="34" charset="0"/>
              </a:rPr>
              <a:t>¿QUÉ ES UNA STARTUP?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7"/>
          <p:cNvGrpSpPr/>
          <p:nvPr/>
        </p:nvGrpSpPr>
        <p:grpSpPr>
          <a:xfrm>
            <a:off x="686519" y="2189938"/>
            <a:ext cx="7885262" cy="2916317"/>
            <a:chOff x="958" y="8697"/>
            <a:chExt cx="10513683" cy="3510445"/>
          </a:xfrm>
        </p:grpSpPr>
        <p:sp>
          <p:nvSpPr>
            <p:cNvPr id="191" name="Google Shape;191;p7"/>
            <p:cNvSpPr/>
            <p:nvPr/>
          </p:nvSpPr>
          <p:spPr>
            <a:xfrm>
              <a:off x="958" y="8697"/>
              <a:ext cx="4921356" cy="460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958" y="8697"/>
              <a:ext cx="4921356" cy="4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54863" rIns="96000" bIns="5486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s-PE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Una Startup busca su modelo de negocio</a:t>
              </a:r>
              <a:endParaRPr sz="105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958" y="469497"/>
              <a:ext cx="4921356" cy="304964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dk1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958" y="469497"/>
              <a:ext cx="4921356" cy="304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96000" bIns="108000" anchor="t" anchorCtr="0">
              <a:noAutofit/>
            </a:bodyPr>
            <a:lstStyle/>
            <a:p>
              <a:pPr marL="128588" lvl="1" indent="-128588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Alta incertidumbre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28588" lvl="1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Pocos fondos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28588" lvl="1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Poco tiempo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28588" lvl="1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b="1" dirty="0">
                  <a:solidFill>
                    <a:srgbClr val="006CB5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Objetivos</a:t>
              </a:r>
              <a:endParaRPr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Encaje propuesta de valor – cliente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Ajuste de relaciones con cliente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Encontrar modelo repetible y escalable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Mejora de producto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Ajuste de precio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587960" y="8697"/>
              <a:ext cx="4926681" cy="460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5587960" y="8697"/>
              <a:ext cx="4926681" cy="4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54863" rIns="96000" bIns="5486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s-PE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Una Empresa ejecuta su modelo de negocio</a:t>
              </a:r>
              <a:endParaRPr sz="105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587960" y="469497"/>
              <a:ext cx="4926681" cy="304964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dk1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198;p7"/>
            <p:cNvSpPr txBox="1"/>
            <p:nvPr/>
          </p:nvSpPr>
          <p:spPr>
            <a:xfrm>
              <a:off x="5587960" y="469497"/>
              <a:ext cx="4926681" cy="304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96000" bIns="108000" anchor="t" anchorCtr="0">
              <a:noAutofit/>
            </a:bodyPr>
            <a:lstStyle/>
            <a:p>
              <a:pPr marL="128588" lvl="1" indent="-128588" algn="just">
                <a:lnSpc>
                  <a:spcPct val="90000"/>
                </a:lnSpc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Modelo de negocio contrastado, aunque sea parcialmente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28588" lvl="1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Ejecución de un plan de negocio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28588" lvl="1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Estructura (recursos humanos, instalaciones, …)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28588" lvl="1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b="1" dirty="0">
                  <a:solidFill>
                    <a:srgbClr val="006CB5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Objetivos</a:t>
              </a:r>
              <a:endParaRPr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Alcanzar el flujo de caja positivo (ingresar más que se gasta)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Crecimiento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Gestión eficaz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257175" lvl="2" indent="-128588" algn="just">
                <a:lnSpc>
                  <a:spcPct val="90000"/>
                </a:lnSpc>
                <a:spcBef>
                  <a:spcPts val="203"/>
                </a:spcBef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PE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Beneficios</a:t>
              </a:r>
              <a:endPara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99" name="Google Shape;199;p7"/>
          <p:cNvSpPr txBox="1"/>
          <p:nvPr/>
        </p:nvSpPr>
        <p:spPr>
          <a:xfrm>
            <a:off x="685800" y="5564666"/>
            <a:ext cx="78867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s-PE" sz="1800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UNA STARTUP NO ES UNA VERSIÓN MÁS PEQUEÑA DE UNA GRAN EMPRESA</a:t>
            </a:r>
            <a:endParaRPr sz="1800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5FE83-88C5-4048-A7EF-EFC452B0AF79}"/>
              </a:ext>
            </a:extLst>
          </p:cNvPr>
          <p:cNvCxnSpPr>
            <a:cxnSpLocks/>
          </p:cNvCxnSpPr>
          <p:nvPr/>
        </p:nvCxnSpPr>
        <p:spPr>
          <a:xfrm>
            <a:off x="0" y="1379059"/>
            <a:ext cx="92583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E4E737-234B-4028-8586-297B77883EB6}"/>
              </a:ext>
            </a:extLst>
          </p:cNvPr>
          <p:cNvSpPr txBox="1"/>
          <p:nvPr/>
        </p:nvSpPr>
        <p:spPr>
          <a:xfrm>
            <a:off x="184416" y="720962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53AD32"/>
                </a:solidFill>
                <a:latin typeface="Futura LT Pro Book" panose="020B0802020204020204" pitchFamily="34" charset="0"/>
              </a:rPr>
              <a:t>STARTUP VS EMPRESA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>
            <a:off x="687244" y="2445372"/>
            <a:ext cx="7883811" cy="829874"/>
            <a:chOff x="1925" y="234721"/>
            <a:chExt cx="10511748" cy="1106499"/>
          </a:xfrm>
        </p:grpSpPr>
        <p:sp>
          <p:nvSpPr>
            <p:cNvPr id="206" name="Google Shape;206;p8"/>
            <p:cNvSpPr/>
            <p:nvPr/>
          </p:nvSpPr>
          <p:spPr>
            <a:xfrm>
              <a:off x="1925" y="234721"/>
              <a:ext cx="2212999" cy="11064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34333" y="267129"/>
              <a:ext cx="2148183" cy="1041683"/>
            </a:xfrm>
            <a:prstGeom prst="rect">
              <a:avLst/>
            </a:prstGeom>
            <a:noFill/>
            <a:ln>
              <a:solidFill>
                <a:srgbClr val="53AD32"/>
              </a:solidFill>
            </a:ln>
          </p:spPr>
          <p:txBody>
            <a:bodyPr spcFirstLastPara="1" wrap="square" lIns="22856" tIns="15225" rIns="22856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s-PE" sz="12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Falta de Clientes</a:t>
              </a:r>
              <a:endParaRPr sz="12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2768175" y="234721"/>
              <a:ext cx="2212999" cy="11064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2800583" y="267129"/>
              <a:ext cx="2148183" cy="1041683"/>
            </a:xfrm>
            <a:prstGeom prst="rect">
              <a:avLst/>
            </a:prstGeom>
            <a:noFill/>
            <a:ln>
              <a:solidFill>
                <a:srgbClr val="53AD32"/>
              </a:solidFill>
            </a:ln>
          </p:spPr>
          <p:txBody>
            <a:bodyPr spcFirstLastPara="1" wrap="square" lIns="22856" tIns="15225" rIns="22856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s-PE" sz="12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Productos que nadie quiere</a:t>
              </a:r>
              <a:endParaRPr sz="12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534424" y="234721"/>
              <a:ext cx="2212999" cy="11064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5566832" y="267129"/>
              <a:ext cx="2148183" cy="1041683"/>
            </a:xfrm>
            <a:prstGeom prst="rect">
              <a:avLst/>
            </a:prstGeom>
            <a:noFill/>
            <a:ln>
              <a:solidFill>
                <a:srgbClr val="53AD32"/>
              </a:solidFill>
            </a:ln>
          </p:spPr>
          <p:txBody>
            <a:bodyPr spcFirstLastPara="1" wrap="square" lIns="22856" tIns="15225" rIns="22856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s-PE" sz="12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Aplicación de Teorías de Gestión Tradicionales, como si se tratara de una empresa,</a:t>
              </a:r>
              <a:endParaRPr sz="12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8300674" y="234721"/>
              <a:ext cx="2212999" cy="11064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8333082" y="267129"/>
              <a:ext cx="2148183" cy="1041683"/>
            </a:xfrm>
            <a:prstGeom prst="rect">
              <a:avLst/>
            </a:prstGeom>
            <a:noFill/>
            <a:ln>
              <a:solidFill>
                <a:srgbClr val="53AD32"/>
              </a:solidFill>
            </a:ln>
          </p:spPr>
          <p:txBody>
            <a:bodyPr spcFirstLastPara="1" wrap="square" lIns="22856" tIns="15225" rIns="22856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s-PE" sz="12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Calibri"/>
                </a:rPr>
                <a:t>Lanzarse a hacerlo sin estrategia ni medición de resultados.</a:t>
              </a:r>
              <a:endParaRPr sz="12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14" name="Google Shape;2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498" y="3767137"/>
            <a:ext cx="3327003" cy="2485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C87411-D766-478A-B47B-D37C77A6790B}"/>
              </a:ext>
            </a:extLst>
          </p:cNvPr>
          <p:cNvCxnSpPr>
            <a:cxnSpLocks/>
          </p:cNvCxnSpPr>
          <p:nvPr/>
        </p:nvCxnSpPr>
        <p:spPr>
          <a:xfrm>
            <a:off x="0" y="1412485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C0AFE9-C82F-41E8-B08F-8E6B946D648D}"/>
              </a:ext>
            </a:extLst>
          </p:cNvPr>
          <p:cNvSpPr txBox="1"/>
          <p:nvPr/>
        </p:nvSpPr>
        <p:spPr>
          <a:xfrm>
            <a:off x="184416" y="754388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006CB5"/>
                </a:solidFill>
                <a:latin typeface="Futura LT Pro Book" panose="020B0802020204020204" pitchFamily="34" charset="0"/>
              </a:rPr>
              <a:t>¿POR QUÉ?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1149</Words>
  <Application>Microsoft Office PowerPoint</Application>
  <PresentationFormat>Personalizado</PresentationFormat>
  <Paragraphs>209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Futura LT Pro Book</vt:lpstr>
      <vt:lpstr>Lato</vt:lpstr>
      <vt:lpstr>Lato Hairline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Conjunto de metodologías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Pilar</dc:creator>
  <cp:lastModifiedBy>RODOLFO ALVA CORDOVA</cp:lastModifiedBy>
  <cp:revision>12</cp:revision>
  <dcterms:created xsi:type="dcterms:W3CDTF">2019-04-12T19:26:38Z</dcterms:created>
  <dcterms:modified xsi:type="dcterms:W3CDTF">2021-05-13T05:43:38Z</dcterms:modified>
</cp:coreProperties>
</file>