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057775"/>
  <p:notesSz cx="6797675" cy="9926638"/>
  <p:embeddedFontLst>
    <p:embeddedFont>
      <p:font typeface="Calibri" panose="020F0502020204030204" pitchFamily="34" charset="0"/>
      <p:regular r:id="rId33"/>
      <p:bold r:id="rId34"/>
      <p:italic r:id="rId35"/>
      <p:boldItalic r:id="rId36"/>
    </p:embeddedFont>
    <p:embeddedFont>
      <p:font typeface="Lato" panose="020B0604020202020204" charset="0"/>
      <p:regular r:id="rId37"/>
      <p:bold r:id="rId38"/>
      <p:italic r:id="rId39"/>
      <p:boldItalic r:id="rId40"/>
    </p:embeddedFont>
    <p:embeddedFont>
      <p:font typeface="Lato Hairline" panose="020B0604020202020204" charset="0"/>
      <p:regular r:id="rId41"/>
      <p:italic r:id="rId42"/>
    </p:embeddedFont>
    <p:embeddedFont>
      <p:font typeface="Poppins Black" panose="020B0604020202020204" charset="0"/>
      <p:bold r:id="rId43"/>
      <p:boldItalic r:id="rId44"/>
    </p:embeddedFont>
    <p:embeddedFont>
      <p:font typeface="Trebuchet MS" panose="020B060302020202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4" roundtripDataSignature="AMtx7mgU4jxaeR1/I9wXnT6NAVXb9l7L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D32"/>
    <a:srgbClr val="006CB5"/>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0" y="972"/>
      </p:cViewPr>
      <p:guideLst>
        <p:guide orient="horz" pos="15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3" cy="495300"/>
          </a:xfrm>
          <a:prstGeom prst="rect">
            <a:avLst/>
          </a:prstGeom>
          <a:noFill/>
          <a:ln>
            <a:noFill/>
          </a:ln>
        </p:spPr>
        <p:txBody>
          <a:bodyPr spcFirstLastPara="1" wrap="square" lIns="95525" tIns="47750" rIns="95525" bIns="47750" anchor="t" anchorCtr="0">
            <a:noAutofit/>
          </a:bodyPr>
          <a:lstStyle>
            <a:lvl1pPr marR="0" lvl="0" algn="l"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52863" y="0"/>
            <a:ext cx="2944812" cy="495300"/>
          </a:xfrm>
          <a:prstGeom prst="rect">
            <a:avLst/>
          </a:prstGeom>
          <a:noFill/>
          <a:ln>
            <a:noFill/>
          </a:ln>
        </p:spPr>
        <p:txBody>
          <a:bodyPr spcFirstLastPara="1" wrap="square" lIns="95525" tIns="47750" rIns="95525" bIns="47750" anchor="t" anchorCtr="0">
            <a:noAutofit/>
          </a:bodyPr>
          <a:lstStyle>
            <a:lvl1pPr marR="0" lvl="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338"/>
            <a:ext cx="2944813" cy="495300"/>
          </a:xfrm>
          <a:prstGeom prst="rect">
            <a:avLst/>
          </a:prstGeom>
          <a:noFill/>
          <a:ln>
            <a:noFill/>
          </a:ln>
        </p:spPr>
        <p:txBody>
          <a:bodyPr spcFirstLastPara="1" wrap="square" lIns="95525" tIns="47750" rIns="95525" bIns="47750" anchor="b" anchorCtr="0">
            <a:noAutofit/>
          </a:bodyPr>
          <a:lstStyle>
            <a:lvl1pPr marR="0" lvl="0" algn="l"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b="0" i="0" u="none" strike="noStrike" cap="none">
                <a:solidFill>
                  <a:schemeClr val="dk1"/>
                </a:solidFill>
                <a:latin typeface="Times New Roman"/>
                <a:ea typeface="Times New Roman"/>
                <a:cs typeface="Times New Roman"/>
                <a:sym typeface="Times New Roman"/>
              </a:rPr>
              <a:t>‹Nº›</a:t>
            </a:fld>
            <a:endParaRPr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b="0" i="0" u="none" strike="noStrike" cap="none">
                <a:solidFill>
                  <a:schemeClr val="dk1"/>
                </a:solidFill>
                <a:latin typeface="Times New Roman"/>
                <a:ea typeface="Times New Roman"/>
                <a:cs typeface="Times New Roman"/>
                <a:sym typeface="Times New Roman"/>
              </a:rPr>
              <a:t>1</a:t>
            </a:fld>
            <a:endParaRPr sz="1400" b="0" i="0" u="none" strike="noStrike" cap="none">
              <a:solidFill>
                <a:schemeClr val="dk1"/>
              </a:solidFill>
              <a:latin typeface="Times New Roman"/>
              <a:ea typeface="Times New Roman"/>
              <a:cs typeface="Times New Roman"/>
              <a:sym typeface="Times New Roman"/>
            </a:endParaRPr>
          </a:p>
        </p:txBody>
      </p:sp>
      <p:sp>
        <p:nvSpPr>
          <p:cNvPr id="174" name="Google Shape;174;p1: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10</a:t>
            </a:fld>
            <a:endParaRPr sz="1400">
              <a:solidFill>
                <a:schemeClr val="dk1"/>
              </a:solidFill>
              <a:latin typeface="Times New Roman"/>
              <a:ea typeface="Times New Roman"/>
              <a:cs typeface="Times New Roman"/>
              <a:sym typeface="Times New Roman"/>
            </a:endParaRPr>
          </a:p>
        </p:txBody>
      </p:sp>
      <p:sp>
        <p:nvSpPr>
          <p:cNvPr id="258" name="Google Shape;258;p9: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9: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11</a:t>
            </a:fld>
            <a:endParaRPr sz="1400">
              <a:solidFill>
                <a:schemeClr val="dk1"/>
              </a:solidFill>
              <a:latin typeface="Times New Roman"/>
              <a:ea typeface="Times New Roman"/>
              <a:cs typeface="Times New Roman"/>
              <a:sym typeface="Times New Roman"/>
            </a:endParaRPr>
          </a:p>
        </p:txBody>
      </p:sp>
      <p:sp>
        <p:nvSpPr>
          <p:cNvPr id="266" name="Google Shape;266;p10: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0: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12</a:t>
            </a:fld>
            <a:endParaRPr sz="1400">
              <a:solidFill>
                <a:schemeClr val="dk1"/>
              </a:solidFill>
              <a:latin typeface="Times New Roman"/>
              <a:ea typeface="Times New Roman"/>
              <a:cs typeface="Times New Roman"/>
              <a:sym typeface="Times New Roman"/>
            </a:endParaRPr>
          </a:p>
        </p:txBody>
      </p:sp>
      <p:sp>
        <p:nvSpPr>
          <p:cNvPr id="273" name="Google Shape;273;p11: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1: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13</a:t>
            </a:fld>
            <a:endParaRPr sz="1400">
              <a:solidFill>
                <a:schemeClr val="dk1"/>
              </a:solidFill>
              <a:latin typeface="Times New Roman"/>
              <a:ea typeface="Times New Roman"/>
              <a:cs typeface="Times New Roman"/>
              <a:sym typeface="Times New Roman"/>
            </a:endParaRPr>
          </a:p>
        </p:txBody>
      </p:sp>
      <p:sp>
        <p:nvSpPr>
          <p:cNvPr id="286" name="Google Shape;286;p12: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2: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14</a:t>
            </a:fld>
            <a:endParaRPr sz="1400">
              <a:solidFill>
                <a:schemeClr val="dk1"/>
              </a:solidFill>
              <a:latin typeface="Times New Roman"/>
              <a:ea typeface="Times New Roman"/>
              <a:cs typeface="Times New Roman"/>
              <a:sym typeface="Times New Roman"/>
            </a:endParaRPr>
          </a:p>
        </p:txBody>
      </p:sp>
      <p:sp>
        <p:nvSpPr>
          <p:cNvPr id="299" name="Google Shape;299;p13: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3: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15</a:t>
            </a:fld>
            <a:endParaRPr sz="1400">
              <a:solidFill>
                <a:schemeClr val="dk1"/>
              </a:solidFill>
              <a:latin typeface="Times New Roman"/>
              <a:ea typeface="Times New Roman"/>
              <a:cs typeface="Times New Roman"/>
              <a:sym typeface="Times New Roman"/>
            </a:endParaRPr>
          </a:p>
        </p:txBody>
      </p:sp>
      <p:sp>
        <p:nvSpPr>
          <p:cNvPr id="312" name="Google Shape;312;p14: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14: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16</a:t>
            </a:fld>
            <a:endParaRPr sz="1400">
              <a:solidFill>
                <a:schemeClr val="dk1"/>
              </a:solidFill>
              <a:latin typeface="Times New Roman"/>
              <a:ea typeface="Times New Roman"/>
              <a:cs typeface="Times New Roman"/>
              <a:sym typeface="Times New Roman"/>
            </a:endParaRPr>
          </a:p>
        </p:txBody>
      </p:sp>
      <p:sp>
        <p:nvSpPr>
          <p:cNvPr id="324" name="Google Shape;324;p15: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15: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17</a:t>
            </a:fld>
            <a:endParaRPr sz="1400">
              <a:solidFill>
                <a:schemeClr val="dk1"/>
              </a:solidFill>
              <a:latin typeface="Times New Roman"/>
              <a:ea typeface="Times New Roman"/>
              <a:cs typeface="Times New Roman"/>
              <a:sym typeface="Times New Roman"/>
            </a:endParaRPr>
          </a:p>
        </p:txBody>
      </p:sp>
      <p:sp>
        <p:nvSpPr>
          <p:cNvPr id="339" name="Google Shape;339;p16: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16: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18</a:t>
            </a:fld>
            <a:endParaRPr sz="1400">
              <a:solidFill>
                <a:schemeClr val="dk1"/>
              </a:solidFill>
              <a:latin typeface="Times New Roman"/>
              <a:ea typeface="Times New Roman"/>
              <a:cs typeface="Times New Roman"/>
              <a:sym typeface="Times New Roman"/>
            </a:endParaRPr>
          </a:p>
        </p:txBody>
      </p:sp>
      <p:sp>
        <p:nvSpPr>
          <p:cNvPr id="347" name="Google Shape;347;p17: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17: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19</a:t>
            </a:fld>
            <a:endParaRPr sz="1400">
              <a:solidFill>
                <a:schemeClr val="dk1"/>
              </a:solidFill>
              <a:latin typeface="Times New Roman"/>
              <a:ea typeface="Times New Roman"/>
              <a:cs typeface="Times New Roman"/>
              <a:sym typeface="Times New Roman"/>
            </a:endParaRPr>
          </a:p>
        </p:txBody>
      </p:sp>
      <p:sp>
        <p:nvSpPr>
          <p:cNvPr id="354" name="Google Shape;354;p18: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18: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0664a6bd4_0_0: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0664a6bd4_0_0:notes"/>
          <p:cNvSpPr txBox="1">
            <a:spLocks noGrp="1"/>
          </p:cNvSpPr>
          <p:nvPr>
            <p:ph type="body" idx="1"/>
          </p:nvPr>
        </p:nvSpPr>
        <p:spPr>
          <a:xfrm>
            <a:off x="906463" y="4716463"/>
            <a:ext cx="4984800" cy="4465500"/>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183" name="Google Shape;183;g60664a6bd4_0_0:notes"/>
          <p:cNvSpPr txBox="1">
            <a:spLocks noGrp="1"/>
          </p:cNvSpPr>
          <p:nvPr>
            <p:ph type="sldNum" idx="12"/>
          </p:nvPr>
        </p:nvSpPr>
        <p:spPr>
          <a:xfrm>
            <a:off x="3852863" y="9431338"/>
            <a:ext cx="2944800" cy="495300"/>
          </a:xfrm>
          <a:prstGeom prst="rect">
            <a:avLst/>
          </a:prstGeom>
        </p:spPr>
        <p:txBody>
          <a:bodyPr spcFirstLastPara="1" wrap="square" lIns="95525" tIns="47750" rIns="95525" bIns="47750" anchor="b" anchorCtr="0">
            <a:noAutofit/>
          </a:bodyPr>
          <a:lstStyle/>
          <a:p>
            <a:pPr marL="0" lvl="0" indent="0" algn="r" rtl="0">
              <a:spcBef>
                <a:spcPts val="0"/>
              </a:spcBef>
              <a:spcAft>
                <a:spcPts val="0"/>
              </a:spcAft>
              <a:buClr>
                <a:schemeClr val="dk1"/>
              </a:buClr>
              <a:buSzPts val="1400"/>
              <a:buFont typeface="Times New Roman"/>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20</a:t>
            </a:fld>
            <a:endParaRPr sz="1400">
              <a:solidFill>
                <a:schemeClr val="dk1"/>
              </a:solidFill>
              <a:latin typeface="Times New Roman"/>
              <a:ea typeface="Times New Roman"/>
              <a:cs typeface="Times New Roman"/>
              <a:sym typeface="Times New Roman"/>
            </a:endParaRPr>
          </a:p>
        </p:txBody>
      </p:sp>
      <p:sp>
        <p:nvSpPr>
          <p:cNvPr id="362" name="Google Shape;362;p19: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19: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0: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21</a:t>
            </a:fld>
            <a:endParaRPr sz="1400">
              <a:solidFill>
                <a:schemeClr val="dk1"/>
              </a:solidFill>
              <a:latin typeface="Times New Roman"/>
              <a:ea typeface="Times New Roman"/>
              <a:cs typeface="Times New Roman"/>
              <a:sym typeface="Times New Roman"/>
            </a:endParaRPr>
          </a:p>
        </p:txBody>
      </p:sp>
      <p:sp>
        <p:nvSpPr>
          <p:cNvPr id="374" name="Google Shape;374;p20: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5" name="Google Shape;375;p20: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22</a:t>
            </a:fld>
            <a:endParaRPr sz="1400">
              <a:solidFill>
                <a:schemeClr val="dk1"/>
              </a:solidFill>
              <a:latin typeface="Times New Roman"/>
              <a:ea typeface="Times New Roman"/>
              <a:cs typeface="Times New Roman"/>
              <a:sym typeface="Times New Roman"/>
            </a:endParaRPr>
          </a:p>
        </p:txBody>
      </p:sp>
      <p:sp>
        <p:nvSpPr>
          <p:cNvPr id="397" name="Google Shape;397;p21: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21: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23</a:t>
            </a:fld>
            <a:endParaRPr sz="1400">
              <a:solidFill>
                <a:schemeClr val="dk1"/>
              </a:solidFill>
              <a:latin typeface="Times New Roman"/>
              <a:ea typeface="Times New Roman"/>
              <a:cs typeface="Times New Roman"/>
              <a:sym typeface="Times New Roman"/>
            </a:endParaRPr>
          </a:p>
        </p:txBody>
      </p:sp>
      <p:sp>
        <p:nvSpPr>
          <p:cNvPr id="420" name="Google Shape;420;p22: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22: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24</a:t>
            </a:fld>
            <a:endParaRPr sz="1400">
              <a:solidFill>
                <a:schemeClr val="dk1"/>
              </a:solidFill>
              <a:latin typeface="Times New Roman"/>
              <a:ea typeface="Times New Roman"/>
              <a:cs typeface="Times New Roman"/>
              <a:sym typeface="Times New Roman"/>
            </a:endParaRPr>
          </a:p>
        </p:txBody>
      </p:sp>
      <p:sp>
        <p:nvSpPr>
          <p:cNvPr id="431" name="Google Shape;431;p23: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2" name="Google Shape;432;p23: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25</a:t>
            </a:fld>
            <a:endParaRPr sz="1400">
              <a:solidFill>
                <a:schemeClr val="dk1"/>
              </a:solidFill>
              <a:latin typeface="Times New Roman"/>
              <a:ea typeface="Times New Roman"/>
              <a:cs typeface="Times New Roman"/>
              <a:sym typeface="Times New Roman"/>
            </a:endParaRPr>
          </a:p>
        </p:txBody>
      </p:sp>
      <p:sp>
        <p:nvSpPr>
          <p:cNvPr id="441" name="Google Shape;441;p24: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24: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26</a:t>
            </a:fld>
            <a:endParaRPr sz="1400">
              <a:solidFill>
                <a:schemeClr val="dk1"/>
              </a:solidFill>
              <a:latin typeface="Times New Roman"/>
              <a:ea typeface="Times New Roman"/>
              <a:cs typeface="Times New Roman"/>
              <a:sym typeface="Times New Roman"/>
            </a:endParaRPr>
          </a:p>
        </p:txBody>
      </p:sp>
      <p:sp>
        <p:nvSpPr>
          <p:cNvPr id="461" name="Google Shape;461;p25: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25: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27</a:t>
            </a:fld>
            <a:endParaRPr sz="1400">
              <a:solidFill>
                <a:schemeClr val="dk1"/>
              </a:solidFill>
              <a:latin typeface="Times New Roman"/>
              <a:ea typeface="Times New Roman"/>
              <a:cs typeface="Times New Roman"/>
              <a:sym typeface="Times New Roman"/>
            </a:endParaRPr>
          </a:p>
        </p:txBody>
      </p:sp>
      <p:sp>
        <p:nvSpPr>
          <p:cNvPr id="472" name="Google Shape;472;p26: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26: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483" name="Google Shape;483;p27: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3</a:t>
            </a:fld>
            <a:endParaRPr sz="1400">
              <a:solidFill>
                <a:schemeClr val="dk1"/>
              </a:solidFill>
              <a:latin typeface="Times New Roman"/>
              <a:ea typeface="Times New Roman"/>
              <a:cs typeface="Times New Roman"/>
              <a:sym typeface="Times New Roman"/>
            </a:endParaRPr>
          </a:p>
        </p:txBody>
      </p:sp>
      <p:sp>
        <p:nvSpPr>
          <p:cNvPr id="189" name="Google Shape;189;p2: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2: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4</a:t>
            </a:fld>
            <a:endParaRPr sz="1400">
              <a:solidFill>
                <a:schemeClr val="dk1"/>
              </a:solidFill>
              <a:latin typeface="Times New Roman"/>
              <a:ea typeface="Times New Roman"/>
              <a:cs typeface="Times New Roman"/>
              <a:sym typeface="Times New Roman"/>
            </a:endParaRPr>
          </a:p>
        </p:txBody>
      </p:sp>
      <p:sp>
        <p:nvSpPr>
          <p:cNvPr id="199" name="Google Shape;199;p3: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3: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5</a:t>
            </a:fld>
            <a:endParaRPr sz="1400">
              <a:solidFill>
                <a:schemeClr val="dk1"/>
              </a:solidFill>
              <a:latin typeface="Times New Roman"/>
              <a:ea typeface="Times New Roman"/>
              <a:cs typeface="Times New Roman"/>
              <a:sym typeface="Times New Roman"/>
            </a:endParaRPr>
          </a:p>
        </p:txBody>
      </p:sp>
      <p:sp>
        <p:nvSpPr>
          <p:cNvPr id="210" name="Google Shape;210;p4: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4: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6</a:t>
            </a:fld>
            <a:endParaRPr sz="1400">
              <a:solidFill>
                <a:schemeClr val="dk1"/>
              </a:solidFill>
              <a:latin typeface="Times New Roman"/>
              <a:ea typeface="Times New Roman"/>
              <a:cs typeface="Times New Roman"/>
              <a:sym typeface="Times New Roman"/>
            </a:endParaRPr>
          </a:p>
        </p:txBody>
      </p:sp>
      <p:sp>
        <p:nvSpPr>
          <p:cNvPr id="221" name="Google Shape;221;p5: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5: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7</a:t>
            </a:fld>
            <a:endParaRPr sz="1400">
              <a:solidFill>
                <a:schemeClr val="dk1"/>
              </a:solidFill>
              <a:latin typeface="Times New Roman"/>
              <a:ea typeface="Times New Roman"/>
              <a:cs typeface="Times New Roman"/>
              <a:sym typeface="Times New Roman"/>
            </a:endParaRPr>
          </a:p>
        </p:txBody>
      </p:sp>
      <p:sp>
        <p:nvSpPr>
          <p:cNvPr id="232" name="Google Shape;232;p6: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6: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8</a:t>
            </a:fld>
            <a:endParaRPr sz="1400">
              <a:solidFill>
                <a:schemeClr val="dk1"/>
              </a:solidFill>
              <a:latin typeface="Times New Roman"/>
              <a:ea typeface="Times New Roman"/>
              <a:cs typeface="Times New Roman"/>
              <a:sym typeface="Times New Roman"/>
            </a:endParaRPr>
          </a:p>
        </p:txBody>
      </p:sp>
      <p:sp>
        <p:nvSpPr>
          <p:cNvPr id="239" name="Google Shape;239;p7: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7: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9</a:t>
            </a:fld>
            <a:endParaRPr sz="1400">
              <a:solidFill>
                <a:schemeClr val="dk1"/>
              </a:solidFill>
              <a:latin typeface="Times New Roman"/>
              <a:ea typeface="Times New Roman"/>
              <a:cs typeface="Times New Roman"/>
              <a:sym typeface="Times New Roman"/>
            </a:endParaRPr>
          </a:p>
        </p:txBody>
      </p:sp>
      <p:sp>
        <p:nvSpPr>
          <p:cNvPr id="250" name="Google Shape;250;p8:notes"/>
          <p:cNvSpPr>
            <a:spLocks noGrp="1" noRot="1" noChangeAspect="1"/>
          </p:cNvSpPr>
          <p:nvPr>
            <p:ph type="sldImg" idx="2"/>
          </p:nvPr>
        </p:nvSpPr>
        <p:spPr>
          <a:xfrm>
            <a:off x="34925" y="744538"/>
            <a:ext cx="67294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8: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79426" y="551633"/>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479425" y="1360558"/>
            <a:ext cx="8229600" cy="333789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rot="5400000">
            <a:off x="5548352" y="1673993"/>
            <a:ext cx="4219496" cy="205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38"/>
          <p:cNvSpPr txBox="1">
            <a:spLocks noGrp="1"/>
          </p:cNvSpPr>
          <p:nvPr>
            <p:ph type="body" idx="1"/>
          </p:nvPr>
        </p:nvSpPr>
        <p:spPr>
          <a:xfrm rot="5400000">
            <a:off x="1357352" y="-307207"/>
            <a:ext cx="4219496"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38"/>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55"/>
        <p:cNvGrpSpPr/>
        <p:nvPr/>
      </p:nvGrpSpPr>
      <p:grpSpPr>
        <a:xfrm>
          <a:off x="0" y="0"/>
          <a:ext cx="0" cy="0"/>
          <a:chOff x="0" y="0"/>
          <a:chExt cx="0" cy="0"/>
        </a:xfrm>
      </p:grpSpPr>
      <p:sp>
        <p:nvSpPr>
          <p:cNvPr id="56" name="Google Shape;56;p39"/>
          <p:cNvSpPr txBox="1">
            <a:spLocks noGrp="1"/>
          </p:cNvSpPr>
          <p:nvPr>
            <p:ph type="body" idx="1"/>
          </p:nvPr>
        </p:nvSpPr>
        <p:spPr>
          <a:xfrm>
            <a:off x="457200" y="563969"/>
            <a:ext cx="8229600" cy="421949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39"/>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68314" y="592945"/>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457200" y="1474544"/>
            <a:ext cx="4038600" cy="3337898"/>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Font typeface="Calibri"/>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40"/>
          <p:cNvSpPr txBox="1">
            <a:spLocks noGrp="1"/>
          </p:cNvSpPr>
          <p:nvPr>
            <p:ph type="body" idx="2"/>
          </p:nvPr>
        </p:nvSpPr>
        <p:spPr>
          <a:xfrm>
            <a:off x="4648200" y="1474544"/>
            <a:ext cx="4038600" cy="161216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40"/>
          <p:cNvSpPr txBox="1">
            <a:spLocks noGrp="1"/>
          </p:cNvSpPr>
          <p:nvPr>
            <p:ph type="body" idx="3"/>
          </p:nvPr>
        </p:nvSpPr>
        <p:spPr>
          <a:xfrm>
            <a:off x="4648200" y="3199105"/>
            <a:ext cx="4038600" cy="16133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40"/>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479426" y="551633"/>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479425" y="1360558"/>
            <a:ext cx="8229600" cy="333789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722313" y="3250089"/>
            <a:ext cx="7772400" cy="100453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43"/>
          <p:cNvSpPr txBox="1">
            <a:spLocks noGrp="1"/>
          </p:cNvSpPr>
          <p:nvPr>
            <p:ph type="body" idx="1"/>
          </p:nvPr>
        </p:nvSpPr>
        <p:spPr>
          <a:xfrm>
            <a:off x="722313" y="2143701"/>
            <a:ext cx="7772400" cy="1106388"/>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Calibri"/>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75" name="Google Shape;75;p43"/>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468313" y="734822"/>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446087" y="1458013"/>
            <a:ext cx="4038600" cy="333789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9" name="Google Shape;79;p44"/>
          <p:cNvSpPr txBox="1">
            <a:spLocks noGrp="1"/>
          </p:cNvSpPr>
          <p:nvPr>
            <p:ph type="body" idx="2"/>
          </p:nvPr>
        </p:nvSpPr>
        <p:spPr>
          <a:xfrm>
            <a:off x="4637087" y="1458013"/>
            <a:ext cx="4038600" cy="333789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80" name="Google Shape;80;p44"/>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1"/>
        <p:cNvGrpSpPr/>
        <p:nvPr/>
      </p:nvGrpSpPr>
      <p:grpSpPr>
        <a:xfrm>
          <a:off x="0" y="0"/>
          <a:ext cx="0" cy="0"/>
          <a:chOff x="0" y="0"/>
          <a:chExt cx="0" cy="0"/>
        </a:xfrm>
      </p:grpSpPr>
      <p:sp>
        <p:nvSpPr>
          <p:cNvPr id="82" name="Google Shape;82;p45"/>
          <p:cNvSpPr txBox="1">
            <a:spLocks noGrp="1"/>
          </p:cNvSpPr>
          <p:nvPr>
            <p:ph type="title"/>
          </p:nvPr>
        </p:nvSpPr>
        <p:spPr>
          <a:xfrm>
            <a:off x="528191" y="596331"/>
            <a:ext cx="8229600" cy="8429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45"/>
          <p:cNvSpPr txBox="1">
            <a:spLocks noGrp="1"/>
          </p:cNvSpPr>
          <p:nvPr>
            <p:ph type="body" idx="1"/>
          </p:nvPr>
        </p:nvSpPr>
        <p:spPr>
          <a:xfrm>
            <a:off x="528191" y="1525932"/>
            <a:ext cx="4040188" cy="47182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84" name="Google Shape;84;p45"/>
          <p:cNvSpPr txBox="1">
            <a:spLocks noGrp="1"/>
          </p:cNvSpPr>
          <p:nvPr>
            <p:ph type="body" idx="2"/>
          </p:nvPr>
        </p:nvSpPr>
        <p:spPr>
          <a:xfrm>
            <a:off x="528191" y="1997756"/>
            <a:ext cx="4040188" cy="291407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85" name="Google Shape;85;p45"/>
          <p:cNvSpPr txBox="1">
            <a:spLocks noGrp="1"/>
          </p:cNvSpPr>
          <p:nvPr>
            <p:ph type="body" idx="3"/>
          </p:nvPr>
        </p:nvSpPr>
        <p:spPr>
          <a:xfrm>
            <a:off x="4716017" y="1525932"/>
            <a:ext cx="4041775" cy="47182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86" name="Google Shape;86;p45"/>
          <p:cNvSpPr txBox="1">
            <a:spLocks noGrp="1"/>
          </p:cNvSpPr>
          <p:nvPr>
            <p:ph type="body" idx="4"/>
          </p:nvPr>
        </p:nvSpPr>
        <p:spPr>
          <a:xfrm>
            <a:off x="4716017" y="1997756"/>
            <a:ext cx="4041775" cy="291407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87" name="Google Shape;87;p45"/>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88"/>
        <p:cNvGrpSpPr/>
        <p:nvPr/>
      </p:nvGrpSpPr>
      <p:grpSpPr>
        <a:xfrm>
          <a:off x="0" y="0"/>
          <a:ext cx="0" cy="0"/>
          <a:chOff x="0" y="0"/>
          <a:chExt cx="0" cy="0"/>
        </a:xfrm>
      </p:grpSpPr>
      <p:sp>
        <p:nvSpPr>
          <p:cNvPr id="89" name="Google Shape;89;p46"/>
          <p:cNvSpPr txBox="1">
            <a:spLocks noGrp="1"/>
          </p:cNvSpPr>
          <p:nvPr>
            <p:ph type="title"/>
          </p:nvPr>
        </p:nvSpPr>
        <p:spPr>
          <a:xfrm>
            <a:off x="468313" y="617075"/>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0" name="Google Shape;90;p46"/>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518047" y="572512"/>
            <a:ext cx="3008313" cy="857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3635896" y="572512"/>
            <a:ext cx="5111750" cy="431667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Calibri"/>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95" name="Google Shape;95;p48"/>
          <p:cNvSpPr txBox="1">
            <a:spLocks noGrp="1"/>
          </p:cNvSpPr>
          <p:nvPr>
            <p:ph type="body" idx="2"/>
          </p:nvPr>
        </p:nvSpPr>
        <p:spPr>
          <a:xfrm>
            <a:off x="518047" y="1429524"/>
            <a:ext cx="3008313" cy="3459659"/>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6" name="Google Shape;96;p48"/>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8"/>
        <p:cNvGrpSpPr/>
        <p:nvPr/>
      </p:nvGrpSpPr>
      <p:grpSpPr>
        <a:xfrm>
          <a:off x="0" y="0"/>
          <a:ext cx="0" cy="0"/>
          <a:chOff x="0" y="0"/>
          <a:chExt cx="0" cy="0"/>
        </a:xfrm>
      </p:grpSpPr>
      <p:sp>
        <p:nvSpPr>
          <p:cNvPr id="19" name="Google Shape;19;p30"/>
          <p:cNvSpPr txBox="1">
            <a:spLocks noGrp="1"/>
          </p:cNvSpPr>
          <p:nvPr>
            <p:ph type="title"/>
          </p:nvPr>
        </p:nvSpPr>
        <p:spPr>
          <a:xfrm>
            <a:off x="722313" y="3250089"/>
            <a:ext cx="7772400" cy="100453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0"/>
          <p:cNvSpPr txBox="1">
            <a:spLocks noGrp="1"/>
          </p:cNvSpPr>
          <p:nvPr>
            <p:ph type="body" idx="1"/>
          </p:nvPr>
        </p:nvSpPr>
        <p:spPr>
          <a:xfrm>
            <a:off x="722313" y="2143701"/>
            <a:ext cx="7772400" cy="1106388"/>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Calibri"/>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21" name="Google Shape;21;p30"/>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7"/>
        <p:cNvGrpSpPr/>
        <p:nvPr/>
      </p:nvGrpSpPr>
      <p:grpSpPr>
        <a:xfrm>
          <a:off x="0" y="0"/>
          <a:ext cx="0" cy="0"/>
          <a:chOff x="0" y="0"/>
          <a:chExt cx="0" cy="0"/>
        </a:xfrm>
      </p:grpSpPr>
      <p:sp>
        <p:nvSpPr>
          <p:cNvPr id="98" name="Google Shape;98;p49"/>
          <p:cNvSpPr txBox="1">
            <a:spLocks noGrp="1"/>
          </p:cNvSpPr>
          <p:nvPr>
            <p:ph type="title"/>
          </p:nvPr>
        </p:nvSpPr>
        <p:spPr>
          <a:xfrm>
            <a:off x="1792288" y="3853992"/>
            <a:ext cx="5486400" cy="41796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p49"/>
          <p:cNvSpPr>
            <a:spLocks noGrp="1"/>
          </p:cNvSpPr>
          <p:nvPr>
            <p:ph type="pic" idx="2"/>
          </p:nvPr>
        </p:nvSpPr>
        <p:spPr>
          <a:xfrm>
            <a:off x="1792288" y="765471"/>
            <a:ext cx="5486400" cy="303466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CC00"/>
              </a:buClr>
              <a:buSzPts val="3200"/>
              <a:buFont typeface="Noto Sans Symbols"/>
              <a:buNone/>
              <a:defRPr sz="3200" b="0" i="0" u="none" strike="noStrike" cap="none">
                <a:solidFill>
                  <a:srgbClr val="000000"/>
                </a:solidFill>
                <a:latin typeface="Calibri"/>
                <a:ea typeface="Calibri"/>
                <a:cs typeface="Calibri"/>
                <a:sym typeface="Calibri"/>
              </a:defRPr>
            </a:lvl1pPr>
            <a:lvl2pPr marR="0" lvl="1" algn="l" rtl="0">
              <a:spcBef>
                <a:spcPts val="560"/>
              </a:spcBef>
              <a:spcAft>
                <a:spcPts val="0"/>
              </a:spcAft>
              <a:buClr>
                <a:srgbClr val="99CC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spcBef>
                <a:spcPts val="480"/>
              </a:spcBef>
              <a:spcAft>
                <a:spcPts val="0"/>
              </a:spcAft>
              <a:buClr>
                <a:srgbClr val="99CC00"/>
              </a:buClr>
              <a:buSzPts val="2400"/>
              <a:buFont typeface="Verdana"/>
              <a:buNone/>
              <a:defRPr sz="2400" b="0" i="0" u="none" strike="noStrike" cap="none">
                <a:solidFill>
                  <a:srgbClr val="000000"/>
                </a:solidFill>
                <a:latin typeface="Calibri"/>
                <a:ea typeface="Calibri"/>
                <a:cs typeface="Calibri"/>
                <a:sym typeface="Calibri"/>
              </a:defRPr>
            </a:lvl3pPr>
            <a:lvl4pPr marR="0" lvl="3"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4pPr>
            <a:lvl5pPr marR="0" lvl="4"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5pPr>
            <a:lvl6pPr marR="0" lvl="5"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6pPr>
            <a:lvl7pPr marR="0" lvl="6"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7pPr>
            <a:lvl8pPr marR="0" lvl="7"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8pPr>
            <a:lvl9pPr marR="0" lvl="8"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9pPr>
          </a:lstStyle>
          <a:p>
            <a:endParaRPr/>
          </a:p>
        </p:txBody>
      </p:sp>
      <p:sp>
        <p:nvSpPr>
          <p:cNvPr id="100" name="Google Shape;100;p49"/>
          <p:cNvSpPr txBox="1">
            <a:spLocks noGrp="1"/>
          </p:cNvSpPr>
          <p:nvPr>
            <p:ph type="body" idx="1"/>
          </p:nvPr>
        </p:nvSpPr>
        <p:spPr>
          <a:xfrm>
            <a:off x="1792288" y="4271961"/>
            <a:ext cx="5486400" cy="59358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1" name="Google Shape;101;p49"/>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2"/>
        <p:cNvGrpSpPr/>
        <p:nvPr/>
      </p:nvGrpSpPr>
      <p:grpSpPr>
        <a:xfrm>
          <a:off x="0" y="0"/>
          <a:ext cx="0" cy="0"/>
          <a:chOff x="0" y="0"/>
          <a:chExt cx="0" cy="0"/>
        </a:xfrm>
      </p:grpSpPr>
      <p:sp>
        <p:nvSpPr>
          <p:cNvPr id="103" name="Google Shape;103;p50"/>
          <p:cNvSpPr txBox="1">
            <a:spLocks noGrp="1"/>
          </p:cNvSpPr>
          <p:nvPr>
            <p:ph type="title"/>
          </p:nvPr>
        </p:nvSpPr>
        <p:spPr>
          <a:xfrm>
            <a:off x="479426" y="665619"/>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4" name="Google Shape;104;p50"/>
          <p:cNvSpPr txBox="1">
            <a:spLocks noGrp="1"/>
          </p:cNvSpPr>
          <p:nvPr>
            <p:ph type="body" idx="1"/>
          </p:nvPr>
        </p:nvSpPr>
        <p:spPr>
          <a:xfrm rot="5400000">
            <a:off x="2925276" y="-971307"/>
            <a:ext cx="3337898"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5"/>
        <p:cNvGrpSpPr/>
        <p:nvPr/>
      </p:nvGrpSpPr>
      <p:grpSpPr>
        <a:xfrm>
          <a:off x="0" y="0"/>
          <a:ext cx="0" cy="0"/>
          <a:chOff x="0" y="0"/>
          <a:chExt cx="0" cy="0"/>
        </a:xfrm>
      </p:grpSpPr>
      <p:sp>
        <p:nvSpPr>
          <p:cNvPr id="106" name="Google Shape;106;p51"/>
          <p:cNvSpPr txBox="1">
            <a:spLocks noGrp="1"/>
          </p:cNvSpPr>
          <p:nvPr>
            <p:ph type="title"/>
          </p:nvPr>
        </p:nvSpPr>
        <p:spPr>
          <a:xfrm rot="5400000">
            <a:off x="5548352" y="1673993"/>
            <a:ext cx="4219496" cy="205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51"/>
          <p:cNvSpPr txBox="1">
            <a:spLocks noGrp="1"/>
          </p:cNvSpPr>
          <p:nvPr>
            <p:ph type="body" idx="1"/>
          </p:nvPr>
        </p:nvSpPr>
        <p:spPr>
          <a:xfrm rot="5400000">
            <a:off x="1357352" y="-307207"/>
            <a:ext cx="4219496"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8" name="Google Shape;108;p51"/>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109"/>
        <p:cNvGrpSpPr/>
        <p:nvPr/>
      </p:nvGrpSpPr>
      <p:grpSpPr>
        <a:xfrm>
          <a:off x="0" y="0"/>
          <a:ext cx="0" cy="0"/>
          <a:chOff x="0" y="0"/>
          <a:chExt cx="0" cy="0"/>
        </a:xfrm>
      </p:grpSpPr>
      <p:sp>
        <p:nvSpPr>
          <p:cNvPr id="110" name="Google Shape;110;p52"/>
          <p:cNvSpPr txBox="1">
            <a:spLocks noGrp="1"/>
          </p:cNvSpPr>
          <p:nvPr>
            <p:ph type="body" idx="1"/>
          </p:nvPr>
        </p:nvSpPr>
        <p:spPr>
          <a:xfrm>
            <a:off x="457200" y="563969"/>
            <a:ext cx="8229600" cy="421949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1" name="Google Shape;111;p52"/>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112"/>
        <p:cNvGrpSpPr/>
        <p:nvPr/>
      </p:nvGrpSpPr>
      <p:grpSpPr>
        <a:xfrm>
          <a:off x="0" y="0"/>
          <a:ext cx="0" cy="0"/>
          <a:chOff x="0" y="0"/>
          <a:chExt cx="0" cy="0"/>
        </a:xfrm>
      </p:grpSpPr>
      <p:sp>
        <p:nvSpPr>
          <p:cNvPr id="113" name="Google Shape;113;p53"/>
          <p:cNvSpPr txBox="1">
            <a:spLocks noGrp="1"/>
          </p:cNvSpPr>
          <p:nvPr>
            <p:ph type="title"/>
          </p:nvPr>
        </p:nvSpPr>
        <p:spPr>
          <a:xfrm>
            <a:off x="468314" y="592945"/>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53"/>
          <p:cNvSpPr txBox="1">
            <a:spLocks noGrp="1"/>
          </p:cNvSpPr>
          <p:nvPr>
            <p:ph type="body" idx="1"/>
          </p:nvPr>
        </p:nvSpPr>
        <p:spPr>
          <a:xfrm>
            <a:off x="457200" y="1474544"/>
            <a:ext cx="4038600" cy="3337898"/>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Font typeface="Calibri"/>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5" name="Google Shape;115;p53"/>
          <p:cNvSpPr txBox="1">
            <a:spLocks noGrp="1"/>
          </p:cNvSpPr>
          <p:nvPr>
            <p:ph type="body" idx="2"/>
          </p:nvPr>
        </p:nvSpPr>
        <p:spPr>
          <a:xfrm>
            <a:off x="4648200" y="1474544"/>
            <a:ext cx="4038600" cy="161216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6" name="Google Shape;116;p53"/>
          <p:cNvSpPr txBox="1">
            <a:spLocks noGrp="1"/>
          </p:cNvSpPr>
          <p:nvPr>
            <p:ph type="body" idx="3"/>
          </p:nvPr>
        </p:nvSpPr>
        <p:spPr>
          <a:xfrm>
            <a:off x="4648200" y="3199105"/>
            <a:ext cx="4038600" cy="16133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7" name="Google Shape;117;p53"/>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23"/>
        <p:cNvGrpSpPr/>
        <p:nvPr/>
      </p:nvGrpSpPr>
      <p:grpSpPr>
        <a:xfrm>
          <a:off x="0" y="0"/>
          <a:ext cx="0" cy="0"/>
          <a:chOff x="0" y="0"/>
          <a:chExt cx="0" cy="0"/>
        </a:xfrm>
      </p:grpSpPr>
      <p:sp>
        <p:nvSpPr>
          <p:cNvPr id="124" name="Google Shape;124;p55"/>
          <p:cNvSpPr txBox="1">
            <a:spLocks noGrp="1"/>
          </p:cNvSpPr>
          <p:nvPr>
            <p:ph type="title"/>
          </p:nvPr>
        </p:nvSpPr>
        <p:spPr>
          <a:xfrm>
            <a:off x="479426" y="551633"/>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5" name="Google Shape;125;p55"/>
          <p:cNvSpPr txBox="1">
            <a:spLocks noGrp="1"/>
          </p:cNvSpPr>
          <p:nvPr>
            <p:ph type="body" idx="1"/>
          </p:nvPr>
        </p:nvSpPr>
        <p:spPr>
          <a:xfrm>
            <a:off x="479425" y="1360558"/>
            <a:ext cx="8229600" cy="333789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26"/>
        <p:cNvGrpSpPr/>
        <p:nvPr/>
      </p:nvGrpSpPr>
      <p:grpSpPr>
        <a:xfrm>
          <a:off x="0" y="0"/>
          <a:ext cx="0" cy="0"/>
          <a:chOff x="0" y="0"/>
          <a:chExt cx="0" cy="0"/>
        </a:xfrm>
      </p:grpSpPr>
      <p:sp>
        <p:nvSpPr>
          <p:cNvPr id="127" name="Google Shape;127;p56"/>
          <p:cNvSpPr txBox="1">
            <a:spLocks noGrp="1"/>
          </p:cNvSpPr>
          <p:nvPr>
            <p:ph type="title"/>
          </p:nvPr>
        </p:nvSpPr>
        <p:spPr>
          <a:xfrm>
            <a:off x="722313" y="3250089"/>
            <a:ext cx="7772400" cy="100453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8" name="Google Shape;128;p56"/>
          <p:cNvSpPr txBox="1">
            <a:spLocks noGrp="1"/>
          </p:cNvSpPr>
          <p:nvPr>
            <p:ph type="body" idx="1"/>
          </p:nvPr>
        </p:nvSpPr>
        <p:spPr>
          <a:xfrm>
            <a:off x="722313" y="2143701"/>
            <a:ext cx="7772400" cy="1106388"/>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Calibri"/>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29" name="Google Shape;129;p56"/>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30"/>
        <p:cNvGrpSpPr/>
        <p:nvPr/>
      </p:nvGrpSpPr>
      <p:grpSpPr>
        <a:xfrm>
          <a:off x="0" y="0"/>
          <a:ext cx="0" cy="0"/>
          <a:chOff x="0" y="0"/>
          <a:chExt cx="0" cy="0"/>
        </a:xfrm>
      </p:grpSpPr>
      <p:sp>
        <p:nvSpPr>
          <p:cNvPr id="131" name="Google Shape;131;p57"/>
          <p:cNvSpPr txBox="1">
            <a:spLocks noGrp="1"/>
          </p:cNvSpPr>
          <p:nvPr>
            <p:ph type="title"/>
          </p:nvPr>
        </p:nvSpPr>
        <p:spPr>
          <a:xfrm>
            <a:off x="468313" y="734822"/>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2" name="Google Shape;132;p57"/>
          <p:cNvSpPr txBox="1">
            <a:spLocks noGrp="1"/>
          </p:cNvSpPr>
          <p:nvPr>
            <p:ph type="body" idx="1"/>
          </p:nvPr>
        </p:nvSpPr>
        <p:spPr>
          <a:xfrm>
            <a:off x="446087" y="1458013"/>
            <a:ext cx="4038600" cy="333789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3" name="Google Shape;133;p57"/>
          <p:cNvSpPr txBox="1">
            <a:spLocks noGrp="1"/>
          </p:cNvSpPr>
          <p:nvPr>
            <p:ph type="body" idx="2"/>
          </p:nvPr>
        </p:nvSpPr>
        <p:spPr>
          <a:xfrm>
            <a:off x="4637087" y="1458013"/>
            <a:ext cx="4038600" cy="333789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4" name="Google Shape;134;p57"/>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35"/>
        <p:cNvGrpSpPr/>
        <p:nvPr/>
      </p:nvGrpSpPr>
      <p:grpSpPr>
        <a:xfrm>
          <a:off x="0" y="0"/>
          <a:ext cx="0" cy="0"/>
          <a:chOff x="0" y="0"/>
          <a:chExt cx="0" cy="0"/>
        </a:xfrm>
      </p:grpSpPr>
      <p:sp>
        <p:nvSpPr>
          <p:cNvPr id="136" name="Google Shape;136;p58"/>
          <p:cNvSpPr txBox="1">
            <a:spLocks noGrp="1"/>
          </p:cNvSpPr>
          <p:nvPr>
            <p:ph type="title"/>
          </p:nvPr>
        </p:nvSpPr>
        <p:spPr>
          <a:xfrm>
            <a:off x="528191" y="596331"/>
            <a:ext cx="8229600" cy="8429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7" name="Google Shape;137;p58"/>
          <p:cNvSpPr txBox="1">
            <a:spLocks noGrp="1"/>
          </p:cNvSpPr>
          <p:nvPr>
            <p:ph type="body" idx="1"/>
          </p:nvPr>
        </p:nvSpPr>
        <p:spPr>
          <a:xfrm>
            <a:off x="528191" y="1525932"/>
            <a:ext cx="4040188" cy="47182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38" name="Google Shape;138;p58"/>
          <p:cNvSpPr txBox="1">
            <a:spLocks noGrp="1"/>
          </p:cNvSpPr>
          <p:nvPr>
            <p:ph type="body" idx="2"/>
          </p:nvPr>
        </p:nvSpPr>
        <p:spPr>
          <a:xfrm>
            <a:off x="528191" y="1997756"/>
            <a:ext cx="4040188" cy="291407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39" name="Google Shape;139;p58"/>
          <p:cNvSpPr txBox="1">
            <a:spLocks noGrp="1"/>
          </p:cNvSpPr>
          <p:nvPr>
            <p:ph type="body" idx="3"/>
          </p:nvPr>
        </p:nvSpPr>
        <p:spPr>
          <a:xfrm>
            <a:off x="4716017" y="1525932"/>
            <a:ext cx="4041775" cy="47182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40" name="Google Shape;140;p58"/>
          <p:cNvSpPr txBox="1">
            <a:spLocks noGrp="1"/>
          </p:cNvSpPr>
          <p:nvPr>
            <p:ph type="body" idx="4"/>
          </p:nvPr>
        </p:nvSpPr>
        <p:spPr>
          <a:xfrm>
            <a:off x="4716017" y="1997756"/>
            <a:ext cx="4041775" cy="291407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41" name="Google Shape;141;p58"/>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42"/>
        <p:cNvGrpSpPr/>
        <p:nvPr/>
      </p:nvGrpSpPr>
      <p:grpSpPr>
        <a:xfrm>
          <a:off x="0" y="0"/>
          <a:ext cx="0" cy="0"/>
          <a:chOff x="0" y="0"/>
          <a:chExt cx="0" cy="0"/>
        </a:xfrm>
      </p:grpSpPr>
      <p:sp>
        <p:nvSpPr>
          <p:cNvPr id="143" name="Google Shape;143;p59"/>
          <p:cNvSpPr txBox="1">
            <a:spLocks noGrp="1"/>
          </p:cNvSpPr>
          <p:nvPr>
            <p:ph type="title"/>
          </p:nvPr>
        </p:nvSpPr>
        <p:spPr>
          <a:xfrm>
            <a:off x="468313" y="617075"/>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4" name="Google Shape;144;p59"/>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468313" y="734822"/>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446087" y="1458013"/>
            <a:ext cx="4038600" cy="333789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5" name="Google Shape;25;p31"/>
          <p:cNvSpPr txBox="1">
            <a:spLocks noGrp="1"/>
          </p:cNvSpPr>
          <p:nvPr>
            <p:ph type="body" idx="2"/>
          </p:nvPr>
        </p:nvSpPr>
        <p:spPr>
          <a:xfrm>
            <a:off x="4637087" y="1458013"/>
            <a:ext cx="4038600" cy="333789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6" name="Google Shape;26;p31"/>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5"/>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46"/>
        <p:cNvGrpSpPr/>
        <p:nvPr/>
      </p:nvGrpSpPr>
      <p:grpSpPr>
        <a:xfrm>
          <a:off x="0" y="0"/>
          <a:ext cx="0" cy="0"/>
          <a:chOff x="0" y="0"/>
          <a:chExt cx="0" cy="0"/>
        </a:xfrm>
      </p:grpSpPr>
      <p:sp>
        <p:nvSpPr>
          <p:cNvPr id="147" name="Google Shape;147;p61"/>
          <p:cNvSpPr txBox="1">
            <a:spLocks noGrp="1"/>
          </p:cNvSpPr>
          <p:nvPr>
            <p:ph type="title"/>
          </p:nvPr>
        </p:nvSpPr>
        <p:spPr>
          <a:xfrm>
            <a:off x="518047" y="572512"/>
            <a:ext cx="3008313" cy="857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8" name="Google Shape;148;p61"/>
          <p:cNvSpPr txBox="1">
            <a:spLocks noGrp="1"/>
          </p:cNvSpPr>
          <p:nvPr>
            <p:ph type="body" idx="1"/>
          </p:nvPr>
        </p:nvSpPr>
        <p:spPr>
          <a:xfrm>
            <a:off x="3635896" y="572512"/>
            <a:ext cx="5111750" cy="431667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Calibri"/>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49" name="Google Shape;149;p61"/>
          <p:cNvSpPr txBox="1">
            <a:spLocks noGrp="1"/>
          </p:cNvSpPr>
          <p:nvPr>
            <p:ph type="body" idx="2"/>
          </p:nvPr>
        </p:nvSpPr>
        <p:spPr>
          <a:xfrm>
            <a:off x="518047" y="1429524"/>
            <a:ext cx="3008313" cy="3459659"/>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0" name="Google Shape;150;p61"/>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51"/>
        <p:cNvGrpSpPr/>
        <p:nvPr/>
      </p:nvGrpSpPr>
      <p:grpSpPr>
        <a:xfrm>
          <a:off x="0" y="0"/>
          <a:ext cx="0" cy="0"/>
          <a:chOff x="0" y="0"/>
          <a:chExt cx="0" cy="0"/>
        </a:xfrm>
      </p:grpSpPr>
      <p:sp>
        <p:nvSpPr>
          <p:cNvPr id="152" name="Google Shape;152;p62"/>
          <p:cNvSpPr txBox="1">
            <a:spLocks noGrp="1"/>
          </p:cNvSpPr>
          <p:nvPr>
            <p:ph type="title"/>
          </p:nvPr>
        </p:nvSpPr>
        <p:spPr>
          <a:xfrm>
            <a:off x="1792288" y="3853992"/>
            <a:ext cx="5486400" cy="41796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3" name="Google Shape;153;p62"/>
          <p:cNvSpPr>
            <a:spLocks noGrp="1"/>
          </p:cNvSpPr>
          <p:nvPr>
            <p:ph type="pic" idx="2"/>
          </p:nvPr>
        </p:nvSpPr>
        <p:spPr>
          <a:xfrm>
            <a:off x="1792288" y="765471"/>
            <a:ext cx="5486400" cy="303466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CC00"/>
              </a:buClr>
              <a:buSzPts val="3200"/>
              <a:buFont typeface="Noto Sans Symbols"/>
              <a:buNone/>
              <a:defRPr sz="3200" b="0" i="0" u="none" strike="noStrike" cap="none">
                <a:solidFill>
                  <a:srgbClr val="000000"/>
                </a:solidFill>
                <a:latin typeface="Calibri"/>
                <a:ea typeface="Calibri"/>
                <a:cs typeface="Calibri"/>
                <a:sym typeface="Calibri"/>
              </a:defRPr>
            </a:lvl1pPr>
            <a:lvl2pPr marR="0" lvl="1" algn="l" rtl="0">
              <a:spcBef>
                <a:spcPts val="560"/>
              </a:spcBef>
              <a:spcAft>
                <a:spcPts val="0"/>
              </a:spcAft>
              <a:buClr>
                <a:srgbClr val="99CC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spcBef>
                <a:spcPts val="480"/>
              </a:spcBef>
              <a:spcAft>
                <a:spcPts val="0"/>
              </a:spcAft>
              <a:buClr>
                <a:srgbClr val="99CC00"/>
              </a:buClr>
              <a:buSzPts val="2400"/>
              <a:buFont typeface="Verdana"/>
              <a:buNone/>
              <a:defRPr sz="2400" b="0" i="0" u="none" strike="noStrike" cap="none">
                <a:solidFill>
                  <a:srgbClr val="000000"/>
                </a:solidFill>
                <a:latin typeface="Calibri"/>
                <a:ea typeface="Calibri"/>
                <a:cs typeface="Calibri"/>
                <a:sym typeface="Calibri"/>
              </a:defRPr>
            </a:lvl3pPr>
            <a:lvl4pPr marR="0" lvl="3"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4pPr>
            <a:lvl5pPr marR="0" lvl="4"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5pPr>
            <a:lvl6pPr marR="0" lvl="5"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6pPr>
            <a:lvl7pPr marR="0" lvl="6"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7pPr>
            <a:lvl8pPr marR="0" lvl="7"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8pPr>
            <a:lvl9pPr marR="0" lvl="8"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9pPr>
          </a:lstStyle>
          <a:p>
            <a:endParaRPr/>
          </a:p>
        </p:txBody>
      </p:sp>
      <p:sp>
        <p:nvSpPr>
          <p:cNvPr id="154" name="Google Shape;154;p62"/>
          <p:cNvSpPr txBox="1">
            <a:spLocks noGrp="1"/>
          </p:cNvSpPr>
          <p:nvPr>
            <p:ph type="body" idx="1"/>
          </p:nvPr>
        </p:nvSpPr>
        <p:spPr>
          <a:xfrm>
            <a:off x="1792288" y="4271961"/>
            <a:ext cx="5486400" cy="59358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5" name="Google Shape;155;p62"/>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56"/>
        <p:cNvGrpSpPr/>
        <p:nvPr/>
      </p:nvGrpSpPr>
      <p:grpSpPr>
        <a:xfrm>
          <a:off x="0" y="0"/>
          <a:ext cx="0" cy="0"/>
          <a:chOff x="0" y="0"/>
          <a:chExt cx="0" cy="0"/>
        </a:xfrm>
      </p:grpSpPr>
      <p:sp>
        <p:nvSpPr>
          <p:cNvPr id="157" name="Google Shape;157;p63"/>
          <p:cNvSpPr txBox="1">
            <a:spLocks noGrp="1"/>
          </p:cNvSpPr>
          <p:nvPr>
            <p:ph type="title"/>
          </p:nvPr>
        </p:nvSpPr>
        <p:spPr>
          <a:xfrm>
            <a:off x="479426" y="665619"/>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8" name="Google Shape;158;p63"/>
          <p:cNvSpPr txBox="1">
            <a:spLocks noGrp="1"/>
          </p:cNvSpPr>
          <p:nvPr>
            <p:ph type="body" idx="1"/>
          </p:nvPr>
        </p:nvSpPr>
        <p:spPr>
          <a:xfrm rot="5400000">
            <a:off x="2925276" y="-971307"/>
            <a:ext cx="3337898"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9"/>
        <p:cNvGrpSpPr/>
        <p:nvPr/>
      </p:nvGrpSpPr>
      <p:grpSpPr>
        <a:xfrm>
          <a:off x="0" y="0"/>
          <a:ext cx="0" cy="0"/>
          <a:chOff x="0" y="0"/>
          <a:chExt cx="0" cy="0"/>
        </a:xfrm>
      </p:grpSpPr>
      <p:sp>
        <p:nvSpPr>
          <p:cNvPr id="160" name="Google Shape;160;p64"/>
          <p:cNvSpPr txBox="1">
            <a:spLocks noGrp="1"/>
          </p:cNvSpPr>
          <p:nvPr>
            <p:ph type="title"/>
          </p:nvPr>
        </p:nvSpPr>
        <p:spPr>
          <a:xfrm rot="5400000">
            <a:off x="5548352" y="1673993"/>
            <a:ext cx="4219496" cy="205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64"/>
          <p:cNvSpPr txBox="1">
            <a:spLocks noGrp="1"/>
          </p:cNvSpPr>
          <p:nvPr>
            <p:ph type="body" idx="1"/>
          </p:nvPr>
        </p:nvSpPr>
        <p:spPr>
          <a:xfrm rot="5400000">
            <a:off x="1357352" y="-307207"/>
            <a:ext cx="4219496"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2" name="Google Shape;162;p64"/>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163"/>
        <p:cNvGrpSpPr/>
        <p:nvPr/>
      </p:nvGrpSpPr>
      <p:grpSpPr>
        <a:xfrm>
          <a:off x="0" y="0"/>
          <a:ext cx="0" cy="0"/>
          <a:chOff x="0" y="0"/>
          <a:chExt cx="0" cy="0"/>
        </a:xfrm>
      </p:grpSpPr>
      <p:sp>
        <p:nvSpPr>
          <p:cNvPr id="164" name="Google Shape;164;p65"/>
          <p:cNvSpPr txBox="1">
            <a:spLocks noGrp="1"/>
          </p:cNvSpPr>
          <p:nvPr>
            <p:ph type="body" idx="1"/>
          </p:nvPr>
        </p:nvSpPr>
        <p:spPr>
          <a:xfrm>
            <a:off x="457200" y="563969"/>
            <a:ext cx="8229600" cy="421949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5" name="Google Shape;165;p65"/>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166"/>
        <p:cNvGrpSpPr/>
        <p:nvPr/>
      </p:nvGrpSpPr>
      <p:grpSpPr>
        <a:xfrm>
          <a:off x="0" y="0"/>
          <a:ext cx="0" cy="0"/>
          <a:chOff x="0" y="0"/>
          <a:chExt cx="0" cy="0"/>
        </a:xfrm>
      </p:grpSpPr>
      <p:sp>
        <p:nvSpPr>
          <p:cNvPr id="167" name="Google Shape;167;p66"/>
          <p:cNvSpPr txBox="1">
            <a:spLocks noGrp="1"/>
          </p:cNvSpPr>
          <p:nvPr>
            <p:ph type="title"/>
          </p:nvPr>
        </p:nvSpPr>
        <p:spPr>
          <a:xfrm>
            <a:off x="468314" y="592945"/>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8" name="Google Shape;168;p66"/>
          <p:cNvSpPr txBox="1">
            <a:spLocks noGrp="1"/>
          </p:cNvSpPr>
          <p:nvPr>
            <p:ph type="body" idx="1"/>
          </p:nvPr>
        </p:nvSpPr>
        <p:spPr>
          <a:xfrm>
            <a:off x="457200" y="1474544"/>
            <a:ext cx="4038600" cy="3337898"/>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Font typeface="Calibri"/>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9" name="Google Shape;169;p66"/>
          <p:cNvSpPr txBox="1">
            <a:spLocks noGrp="1"/>
          </p:cNvSpPr>
          <p:nvPr>
            <p:ph type="body" idx="2"/>
          </p:nvPr>
        </p:nvSpPr>
        <p:spPr>
          <a:xfrm>
            <a:off x="4648200" y="1474544"/>
            <a:ext cx="4038600" cy="161216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0" name="Google Shape;170;p66"/>
          <p:cNvSpPr txBox="1">
            <a:spLocks noGrp="1"/>
          </p:cNvSpPr>
          <p:nvPr>
            <p:ph type="body" idx="3"/>
          </p:nvPr>
        </p:nvSpPr>
        <p:spPr>
          <a:xfrm>
            <a:off x="4648200" y="3199105"/>
            <a:ext cx="4038600" cy="16133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1" name="Google Shape;171;p66"/>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528191" y="596331"/>
            <a:ext cx="8229600" cy="8429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28191" y="1525932"/>
            <a:ext cx="4040188" cy="47182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0" name="Google Shape;30;p32"/>
          <p:cNvSpPr txBox="1">
            <a:spLocks noGrp="1"/>
          </p:cNvSpPr>
          <p:nvPr>
            <p:ph type="body" idx="2"/>
          </p:nvPr>
        </p:nvSpPr>
        <p:spPr>
          <a:xfrm>
            <a:off x="528191" y="1997756"/>
            <a:ext cx="4040188" cy="291407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1" name="Google Shape;31;p32"/>
          <p:cNvSpPr txBox="1">
            <a:spLocks noGrp="1"/>
          </p:cNvSpPr>
          <p:nvPr>
            <p:ph type="body" idx="3"/>
          </p:nvPr>
        </p:nvSpPr>
        <p:spPr>
          <a:xfrm>
            <a:off x="4716017" y="1525932"/>
            <a:ext cx="4041775" cy="471824"/>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2" name="Google Shape;32;p32"/>
          <p:cNvSpPr txBox="1">
            <a:spLocks noGrp="1"/>
          </p:cNvSpPr>
          <p:nvPr>
            <p:ph type="body" idx="4"/>
          </p:nvPr>
        </p:nvSpPr>
        <p:spPr>
          <a:xfrm>
            <a:off x="4716017" y="1997756"/>
            <a:ext cx="4041775" cy="291407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3" name="Google Shape;33;p32"/>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68313" y="617075"/>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518047" y="572512"/>
            <a:ext cx="3008313" cy="857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3635896" y="572512"/>
            <a:ext cx="5111750" cy="431667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Calibri"/>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41" name="Google Shape;41;p35"/>
          <p:cNvSpPr txBox="1">
            <a:spLocks noGrp="1"/>
          </p:cNvSpPr>
          <p:nvPr>
            <p:ph type="body" idx="2"/>
          </p:nvPr>
        </p:nvSpPr>
        <p:spPr>
          <a:xfrm>
            <a:off x="518047" y="1429524"/>
            <a:ext cx="3008313" cy="3459659"/>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42" name="Google Shape;42;p35"/>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1792288" y="3853992"/>
            <a:ext cx="5486400" cy="41796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36"/>
          <p:cNvSpPr>
            <a:spLocks noGrp="1"/>
          </p:cNvSpPr>
          <p:nvPr>
            <p:ph type="pic" idx="2"/>
          </p:nvPr>
        </p:nvSpPr>
        <p:spPr>
          <a:xfrm>
            <a:off x="1792288" y="765471"/>
            <a:ext cx="5486400" cy="303466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CC00"/>
              </a:buClr>
              <a:buSzPts val="3200"/>
              <a:buFont typeface="Noto Sans Symbols"/>
              <a:buNone/>
              <a:defRPr sz="3200" b="0" i="0" u="none" strike="noStrike" cap="none">
                <a:solidFill>
                  <a:srgbClr val="000000"/>
                </a:solidFill>
                <a:latin typeface="Calibri"/>
                <a:ea typeface="Calibri"/>
                <a:cs typeface="Calibri"/>
                <a:sym typeface="Calibri"/>
              </a:defRPr>
            </a:lvl1pPr>
            <a:lvl2pPr marR="0" lvl="1" algn="l" rtl="0">
              <a:spcBef>
                <a:spcPts val="560"/>
              </a:spcBef>
              <a:spcAft>
                <a:spcPts val="0"/>
              </a:spcAft>
              <a:buClr>
                <a:srgbClr val="99CC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spcBef>
                <a:spcPts val="480"/>
              </a:spcBef>
              <a:spcAft>
                <a:spcPts val="0"/>
              </a:spcAft>
              <a:buClr>
                <a:srgbClr val="99CC00"/>
              </a:buClr>
              <a:buSzPts val="2400"/>
              <a:buFont typeface="Verdana"/>
              <a:buNone/>
              <a:defRPr sz="2400" b="0" i="0" u="none" strike="noStrike" cap="none">
                <a:solidFill>
                  <a:srgbClr val="000000"/>
                </a:solidFill>
                <a:latin typeface="Calibri"/>
                <a:ea typeface="Calibri"/>
                <a:cs typeface="Calibri"/>
                <a:sym typeface="Calibri"/>
              </a:defRPr>
            </a:lvl3pPr>
            <a:lvl4pPr marR="0" lvl="3"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4pPr>
            <a:lvl5pPr marR="0" lvl="4"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5pPr>
            <a:lvl6pPr marR="0" lvl="5"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6pPr>
            <a:lvl7pPr marR="0" lvl="6"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7pPr>
            <a:lvl8pPr marR="0" lvl="7"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8pPr>
            <a:lvl9pPr marR="0" lvl="8"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9pPr>
          </a:lstStyle>
          <a:p>
            <a:endParaRPr/>
          </a:p>
        </p:txBody>
      </p:sp>
      <p:sp>
        <p:nvSpPr>
          <p:cNvPr id="46" name="Google Shape;46;p36"/>
          <p:cNvSpPr txBox="1">
            <a:spLocks noGrp="1"/>
          </p:cNvSpPr>
          <p:nvPr>
            <p:ph type="body" idx="1"/>
          </p:nvPr>
        </p:nvSpPr>
        <p:spPr>
          <a:xfrm>
            <a:off x="1792288" y="4271961"/>
            <a:ext cx="5486400" cy="59358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47" name="Google Shape;47;p36"/>
          <p:cNvSpPr txBox="1">
            <a:spLocks noGrp="1"/>
          </p:cNvSpPr>
          <p:nvPr>
            <p:ph type="sldNum" idx="12"/>
          </p:nvPr>
        </p:nvSpPr>
        <p:spPr>
          <a:xfrm>
            <a:off x="8534401" y="4889182"/>
            <a:ext cx="587375" cy="20254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479426" y="665619"/>
            <a:ext cx="8207375" cy="7434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37"/>
          <p:cNvSpPr txBox="1">
            <a:spLocks noGrp="1"/>
          </p:cNvSpPr>
          <p:nvPr>
            <p:ph type="body" idx="1"/>
          </p:nvPr>
        </p:nvSpPr>
        <p:spPr>
          <a:xfrm rot="5400000">
            <a:off x="2925276" y="-971307"/>
            <a:ext cx="3337898"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79426" y="551633"/>
            <a:ext cx="8207375" cy="74344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200" b="1" i="0" u="none" strike="noStrike" cap="none">
                <a:solidFill>
                  <a:srgbClr val="003333"/>
                </a:solidFill>
                <a:latin typeface="Calibri"/>
                <a:ea typeface="Calibri"/>
                <a:cs typeface="Calibri"/>
                <a:sym typeface="Calibri"/>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11" name="Google Shape;11;p28"/>
          <p:cNvSpPr txBox="1">
            <a:spLocks noGrp="1"/>
          </p:cNvSpPr>
          <p:nvPr>
            <p:ph type="body" idx="1"/>
          </p:nvPr>
        </p:nvSpPr>
        <p:spPr>
          <a:xfrm>
            <a:off x="479425" y="1360558"/>
            <a:ext cx="8229600" cy="3337898"/>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Calibri"/>
                <a:ea typeface="Calibri"/>
                <a:cs typeface="Calibri"/>
                <a:sym typeface="Calibri"/>
              </a:defRPr>
            </a:lvl1pPr>
            <a:lvl2pPr marL="914400" marR="0" lvl="1" indent="-381000" algn="l" rtl="0">
              <a:spcBef>
                <a:spcPts val="480"/>
              </a:spcBef>
              <a:spcAft>
                <a:spcPts val="0"/>
              </a:spcAft>
              <a:buClr>
                <a:srgbClr val="99CC00"/>
              </a:buClr>
              <a:buSzPts val="2400"/>
              <a:buFont typeface="Calibri"/>
              <a:buChar char="•"/>
              <a:defRPr sz="2400" b="0" i="0" u="none" strike="noStrike" cap="none">
                <a:solidFill>
                  <a:srgbClr val="000000"/>
                </a:solidFill>
                <a:latin typeface="Calibri"/>
                <a:ea typeface="Calibri"/>
                <a:cs typeface="Calibri"/>
                <a:sym typeface="Calibri"/>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Calibri"/>
                <a:ea typeface="Calibri"/>
                <a:cs typeface="Calibri"/>
                <a:sym typeface="Calibri"/>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479426" y="551633"/>
            <a:ext cx="8207375" cy="74344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200" b="1" i="0" u="none" strike="noStrike" cap="none">
                <a:solidFill>
                  <a:srgbClr val="003333"/>
                </a:solidFill>
                <a:latin typeface="Calibri"/>
                <a:ea typeface="Calibri"/>
                <a:cs typeface="Calibri"/>
                <a:sym typeface="Calibri"/>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66" name="Google Shape;66;p41"/>
          <p:cNvSpPr txBox="1">
            <a:spLocks noGrp="1"/>
          </p:cNvSpPr>
          <p:nvPr>
            <p:ph type="body" idx="1"/>
          </p:nvPr>
        </p:nvSpPr>
        <p:spPr>
          <a:xfrm>
            <a:off x="479425" y="1360558"/>
            <a:ext cx="8229600" cy="3337898"/>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Calibri"/>
                <a:ea typeface="Calibri"/>
                <a:cs typeface="Calibri"/>
                <a:sym typeface="Calibri"/>
              </a:defRPr>
            </a:lvl1pPr>
            <a:lvl2pPr marL="914400" marR="0" lvl="1" indent="-381000" algn="l" rtl="0">
              <a:spcBef>
                <a:spcPts val="480"/>
              </a:spcBef>
              <a:spcAft>
                <a:spcPts val="0"/>
              </a:spcAft>
              <a:buClr>
                <a:srgbClr val="99CC00"/>
              </a:buClr>
              <a:buSzPts val="2400"/>
              <a:buFont typeface="Calibri"/>
              <a:buChar char="•"/>
              <a:defRPr sz="2400" b="0" i="0" u="none" strike="noStrike" cap="none">
                <a:solidFill>
                  <a:srgbClr val="000000"/>
                </a:solidFill>
                <a:latin typeface="Calibri"/>
                <a:ea typeface="Calibri"/>
                <a:cs typeface="Calibri"/>
                <a:sym typeface="Calibri"/>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Calibri"/>
                <a:ea typeface="Calibri"/>
                <a:cs typeface="Calibri"/>
                <a:sym typeface="Calibri"/>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9pPr>
          </a:lstStyle>
          <a:p>
            <a:endParaRPr/>
          </a:p>
        </p:txBody>
      </p:sp>
      <p:pic>
        <p:nvPicPr>
          <p:cNvPr id="67" name="Google Shape;67;p41"/>
          <p:cNvPicPr preferRelativeResize="0"/>
          <p:nvPr/>
        </p:nvPicPr>
        <p:blipFill rotWithShape="1">
          <a:blip r:embed="rId14">
            <a:alphaModFix/>
          </a:blip>
          <a:srcRect/>
          <a:stretch/>
        </p:blipFill>
        <p:spPr>
          <a:xfrm>
            <a:off x="7668345" y="-175305"/>
            <a:ext cx="1722985" cy="714909"/>
          </a:xfrm>
          <a:prstGeom prst="rect">
            <a:avLst/>
          </a:prstGeom>
          <a:noFill/>
          <a:ln>
            <a:noFill/>
          </a:ln>
        </p:spPr>
      </p:pic>
      <p:pic>
        <p:nvPicPr>
          <p:cNvPr id="68" name="Google Shape;68;p41"/>
          <p:cNvPicPr preferRelativeResize="0"/>
          <p:nvPr/>
        </p:nvPicPr>
        <p:blipFill rotWithShape="1">
          <a:blip r:embed="rId15">
            <a:alphaModFix/>
          </a:blip>
          <a:srcRect/>
          <a:stretch/>
        </p:blipFill>
        <p:spPr>
          <a:xfrm>
            <a:off x="107505" y="75383"/>
            <a:ext cx="1722985" cy="4270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54"/>
          <p:cNvSpPr txBox="1">
            <a:spLocks noGrp="1"/>
          </p:cNvSpPr>
          <p:nvPr>
            <p:ph type="title"/>
          </p:nvPr>
        </p:nvSpPr>
        <p:spPr>
          <a:xfrm>
            <a:off x="479426" y="551633"/>
            <a:ext cx="8207375" cy="74344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200" b="1" i="0" u="none" strike="noStrike" cap="none">
                <a:solidFill>
                  <a:srgbClr val="003333"/>
                </a:solidFill>
                <a:latin typeface="Calibri"/>
                <a:ea typeface="Calibri"/>
                <a:cs typeface="Calibri"/>
                <a:sym typeface="Calibri"/>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120" name="Google Shape;120;p54"/>
          <p:cNvSpPr txBox="1">
            <a:spLocks noGrp="1"/>
          </p:cNvSpPr>
          <p:nvPr>
            <p:ph type="body" idx="1"/>
          </p:nvPr>
        </p:nvSpPr>
        <p:spPr>
          <a:xfrm>
            <a:off x="479425" y="1360558"/>
            <a:ext cx="8229600" cy="3337898"/>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Calibri"/>
                <a:ea typeface="Calibri"/>
                <a:cs typeface="Calibri"/>
                <a:sym typeface="Calibri"/>
              </a:defRPr>
            </a:lvl1pPr>
            <a:lvl2pPr marL="914400" marR="0" lvl="1" indent="-381000" algn="l" rtl="0">
              <a:spcBef>
                <a:spcPts val="480"/>
              </a:spcBef>
              <a:spcAft>
                <a:spcPts val="0"/>
              </a:spcAft>
              <a:buClr>
                <a:srgbClr val="99CC00"/>
              </a:buClr>
              <a:buSzPts val="2400"/>
              <a:buFont typeface="Calibri"/>
              <a:buChar char="•"/>
              <a:defRPr sz="2400" b="0" i="0" u="none" strike="noStrike" cap="none">
                <a:solidFill>
                  <a:srgbClr val="000000"/>
                </a:solidFill>
                <a:latin typeface="Calibri"/>
                <a:ea typeface="Calibri"/>
                <a:cs typeface="Calibri"/>
                <a:sym typeface="Calibri"/>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Calibri"/>
                <a:ea typeface="Calibri"/>
                <a:cs typeface="Calibri"/>
                <a:sym typeface="Calibri"/>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9pPr>
          </a:lstStyle>
          <a:p>
            <a:endParaRPr/>
          </a:p>
        </p:txBody>
      </p:sp>
      <p:pic>
        <p:nvPicPr>
          <p:cNvPr id="121" name="Google Shape;121;p54"/>
          <p:cNvPicPr preferRelativeResize="0"/>
          <p:nvPr/>
        </p:nvPicPr>
        <p:blipFill rotWithShape="1">
          <a:blip r:embed="rId14">
            <a:alphaModFix/>
          </a:blip>
          <a:srcRect/>
          <a:stretch/>
        </p:blipFill>
        <p:spPr>
          <a:xfrm>
            <a:off x="7668345" y="-175305"/>
            <a:ext cx="1722985" cy="714909"/>
          </a:xfrm>
          <a:prstGeom prst="rect">
            <a:avLst/>
          </a:prstGeom>
          <a:noFill/>
          <a:ln>
            <a:noFill/>
          </a:ln>
        </p:spPr>
      </p:pic>
      <p:pic>
        <p:nvPicPr>
          <p:cNvPr id="122" name="Google Shape;122;p54"/>
          <p:cNvPicPr preferRelativeResize="0"/>
          <p:nvPr/>
        </p:nvPicPr>
        <p:blipFill rotWithShape="1">
          <a:blip r:embed="rId15">
            <a:alphaModFix/>
          </a:blip>
          <a:srcRect/>
          <a:stretch/>
        </p:blipFill>
        <p:spPr>
          <a:xfrm>
            <a:off x="107505" y="75383"/>
            <a:ext cx="1722985" cy="4270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b="0" i="0" u="none" strike="noStrike" cap="none">
                <a:solidFill>
                  <a:schemeClr val="lt1"/>
                </a:solidFill>
                <a:latin typeface="Trebuchet MS"/>
                <a:ea typeface="Trebuchet MS"/>
                <a:cs typeface="Trebuchet MS"/>
                <a:sym typeface="Trebuchet MS"/>
              </a:rPr>
              <a:t>1</a:t>
            </a:fld>
            <a:endParaRPr sz="1200" b="0" i="0" u="none" strike="noStrike" cap="none">
              <a:solidFill>
                <a:schemeClr val="lt1"/>
              </a:solidFill>
              <a:latin typeface="Trebuchet MS"/>
              <a:ea typeface="Trebuchet MS"/>
              <a:cs typeface="Trebuchet MS"/>
              <a:sym typeface="Trebuchet MS"/>
            </a:endParaRPr>
          </a:p>
        </p:txBody>
      </p:sp>
      <p:sp>
        <p:nvSpPr>
          <p:cNvPr id="5" name="Google Shape;66;p1">
            <a:extLst>
              <a:ext uri="{FF2B5EF4-FFF2-40B4-BE49-F238E27FC236}">
                <a16:creationId xmlns:a16="http://schemas.microsoft.com/office/drawing/2014/main" id="{2CAA76CA-C384-4E28-A07E-7B4B21E5C129}"/>
              </a:ext>
            </a:extLst>
          </p:cNvPr>
          <p:cNvSpPr txBox="1"/>
          <p:nvPr/>
        </p:nvSpPr>
        <p:spPr>
          <a:xfrm>
            <a:off x="390558" y="957344"/>
            <a:ext cx="7678721" cy="1305733"/>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99CC00"/>
              </a:buClr>
              <a:buSzPts val="3200"/>
              <a:buFont typeface="Noto Sans Symbols"/>
              <a:buNone/>
            </a:pPr>
            <a:r>
              <a:rPr lang="es-ES" sz="6600" b="0" i="0" u="none" strike="noStrike" cap="none" dirty="0">
                <a:solidFill>
                  <a:srgbClr val="006CB5"/>
                </a:solidFill>
                <a:latin typeface="Futura LT Pro Book" panose="020B0802020204020204" pitchFamily="34" charset="0"/>
                <a:ea typeface="Lato"/>
                <a:cs typeface="Lato"/>
                <a:sym typeface="Lato"/>
              </a:rPr>
              <a:t>INTRODUCCIÓN </a:t>
            </a:r>
            <a:r>
              <a:rPr lang="es-ES" sz="6000" b="0" i="0" u="none" strike="noStrike" cap="none" dirty="0">
                <a:solidFill>
                  <a:srgbClr val="006CB5"/>
                </a:solidFill>
                <a:latin typeface="Futura LT Pro Book" panose="020B0802020204020204" pitchFamily="34" charset="0"/>
                <a:ea typeface="Lato"/>
                <a:cs typeface="Lato"/>
                <a:sym typeface="Lato"/>
              </a:rPr>
              <a:t>AL PLAN DE NEGOCIO</a:t>
            </a:r>
            <a:endParaRPr sz="6000" b="0" i="0" u="none" strike="noStrike" cap="none" dirty="0">
              <a:solidFill>
                <a:srgbClr val="222A35"/>
              </a:solidFill>
              <a:latin typeface="Lato"/>
              <a:ea typeface="Lato"/>
              <a:cs typeface="Lato"/>
              <a:sym typeface="Lato"/>
            </a:endParaRPr>
          </a:p>
        </p:txBody>
      </p:sp>
      <p:grpSp>
        <p:nvGrpSpPr>
          <p:cNvPr id="6" name="Grupo 5">
            <a:extLst>
              <a:ext uri="{FF2B5EF4-FFF2-40B4-BE49-F238E27FC236}">
                <a16:creationId xmlns:a16="http://schemas.microsoft.com/office/drawing/2014/main" id="{7EE6A6B6-44B2-4AE9-BC7C-47F436269F35}"/>
              </a:ext>
            </a:extLst>
          </p:cNvPr>
          <p:cNvGrpSpPr/>
          <p:nvPr/>
        </p:nvGrpSpPr>
        <p:grpSpPr>
          <a:xfrm>
            <a:off x="518689" y="3102321"/>
            <a:ext cx="1804660" cy="585930"/>
            <a:chOff x="969854" y="2906521"/>
            <a:chExt cx="1804660" cy="585930"/>
          </a:xfrm>
        </p:grpSpPr>
        <p:sp>
          <p:nvSpPr>
            <p:cNvPr id="7" name="Rectángulo 6">
              <a:extLst>
                <a:ext uri="{FF2B5EF4-FFF2-40B4-BE49-F238E27FC236}">
                  <a16:creationId xmlns:a16="http://schemas.microsoft.com/office/drawing/2014/main" id="{58599AF9-A3A0-4380-BE42-CD44C50F9F80}"/>
                </a:ext>
              </a:extLst>
            </p:cNvPr>
            <p:cNvSpPr/>
            <p:nvPr/>
          </p:nvSpPr>
          <p:spPr>
            <a:xfrm>
              <a:off x="969854" y="2906521"/>
              <a:ext cx="1804660" cy="585930"/>
            </a:xfrm>
            <a:prstGeom prst="rect">
              <a:avLst/>
            </a:prstGeom>
            <a:solidFill>
              <a:srgbClr val="53A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Google Shape;67;p1">
              <a:extLst>
                <a:ext uri="{FF2B5EF4-FFF2-40B4-BE49-F238E27FC236}">
                  <a16:creationId xmlns:a16="http://schemas.microsoft.com/office/drawing/2014/main" id="{844D68E4-BA76-4637-BD2A-FD232E63E4C1}"/>
                </a:ext>
              </a:extLst>
            </p:cNvPr>
            <p:cNvSpPr txBox="1"/>
            <p:nvPr/>
          </p:nvSpPr>
          <p:spPr>
            <a:xfrm>
              <a:off x="969854" y="2928757"/>
              <a:ext cx="180466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0" i="0" u="none" strike="noStrike" cap="none" dirty="0">
                  <a:solidFill>
                    <a:schemeClr val="bg1"/>
                  </a:solidFill>
                  <a:latin typeface="Lato"/>
                  <a:ea typeface="Lato"/>
                  <a:cs typeface="Lato"/>
                  <a:sym typeface="Lato"/>
                </a:rPr>
                <a:t>Sesión #9</a:t>
              </a:r>
              <a:endParaRPr dirty="0">
                <a:solidFill>
                  <a:schemeClr val="bg1"/>
                </a:solidFill>
              </a:endParaRPr>
            </a:p>
          </p:txBody>
        </p:sp>
      </p:grpSp>
      <p:pic>
        <p:nvPicPr>
          <p:cNvPr id="9" name="Google Shape;11;p34">
            <a:extLst>
              <a:ext uri="{FF2B5EF4-FFF2-40B4-BE49-F238E27FC236}">
                <a16:creationId xmlns:a16="http://schemas.microsoft.com/office/drawing/2014/main" id="{51565F9E-902C-4AD7-82CA-B1222C5F0CBF}"/>
              </a:ext>
            </a:extLst>
          </p:cNvPr>
          <p:cNvPicPr preferRelativeResize="0"/>
          <p:nvPr/>
        </p:nvPicPr>
        <p:blipFill rotWithShape="1">
          <a:blip r:embed="rId3">
            <a:alphaModFix/>
          </a:blip>
          <a:srcRect/>
          <a:stretch/>
        </p:blipFill>
        <p:spPr>
          <a:xfrm>
            <a:off x="390558" y="4201298"/>
            <a:ext cx="2251614" cy="756838"/>
          </a:xfrm>
          <a:prstGeom prst="rect">
            <a:avLst/>
          </a:prstGeom>
          <a:noFill/>
          <a:ln>
            <a:noFill/>
          </a:ln>
        </p:spPr>
      </p:pic>
      <p:pic>
        <p:nvPicPr>
          <p:cNvPr id="10" name="Google Shape;12;p34">
            <a:extLst>
              <a:ext uri="{FF2B5EF4-FFF2-40B4-BE49-F238E27FC236}">
                <a16:creationId xmlns:a16="http://schemas.microsoft.com/office/drawing/2014/main" id="{5DCBB2B7-B0FB-45D4-9657-A7DB5F6E07E2}"/>
              </a:ext>
            </a:extLst>
          </p:cNvPr>
          <p:cNvPicPr preferRelativeResize="0"/>
          <p:nvPr/>
        </p:nvPicPr>
        <p:blipFill rotWithShape="1">
          <a:blip r:embed="rId4">
            <a:alphaModFix/>
          </a:blip>
          <a:srcRect l="29370" t="28761" r="26066" b="25143"/>
          <a:stretch/>
        </p:blipFill>
        <p:spPr>
          <a:xfrm>
            <a:off x="3488632" y="4069104"/>
            <a:ext cx="1746421" cy="1015967"/>
          </a:xfrm>
          <a:prstGeom prst="rect">
            <a:avLst/>
          </a:prstGeom>
          <a:noFill/>
          <a:ln>
            <a:noFill/>
          </a:ln>
        </p:spPr>
      </p:pic>
      <p:pic>
        <p:nvPicPr>
          <p:cNvPr id="11" name="Google Shape;13;p34">
            <a:extLst>
              <a:ext uri="{FF2B5EF4-FFF2-40B4-BE49-F238E27FC236}">
                <a16:creationId xmlns:a16="http://schemas.microsoft.com/office/drawing/2014/main" id="{AEF44C81-C6BF-449A-9D27-935B123EA965}"/>
              </a:ext>
            </a:extLst>
          </p:cNvPr>
          <p:cNvPicPr preferRelativeResize="0"/>
          <p:nvPr/>
        </p:nvPicPr>
        <p:blipFill rotWithShape="1">
          <a:blip r:embed="rId5">
            <a:alphaModFix/>
          </a:blip>
          <a:srcRect l="12941" t="38600" r="17257" b="28608"/>
          <a:stretch/>
        </p:blipFill>
        <p:spPr>
          <a:xfrm>
            <a:off x="5811551" y="4142163"/>
            <a:ext cx="3292129" cy="869847"/>
          </a:xfrm>
          <a:prstGeom prst="rect">
            <a:avLst/>
          </a:prstGeom>
          <a:noFill/>
          <a:ln>
            <a:noFill/>
          </a:ln>
        </p:spPr>
      </p:pic>
      <p:sp>
        <p:nvSpPr>
          <p:cNvPr id="12" name="CuadroTexto 11">
            <a:extLst>
              <a:ext uri="{FF2B5EF4-FFF2-40B4-BE49-F238E27FC236}">
                <a16:creationId xmlns:a16="http://schemas.microsoft.com/office/drawing/2014/main" id="{4E2FAFD3-1476-4372-B1FF-2CC29C90F981}"/>
              </a:ext>
            </a:extLst>
          </p:cNvPr>
          <p:cNvSpPr txBox="1"/>
          <p:nvPr/>
        </p:nvSpPr>
        <p:spPr>
          <a:xfrm>
            <a:off x="610354" y="3873676"/>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Organizan: </a:t>
            </a:r>
          </a:p>
        </p:txBody>
      </p:sp>
      <p:sp>
        <p:nvSpPr>
          <p:cNvPr id="13" name="CuadroTexto 12">
            <a:extLst>
              <a:ext uri="{FF2B5EF4-FFF2-40B4-BE49-F238E27FC236}">
                <a16:creationId xmlns:a16="http://schemas.microsoft.com/office/drawing/2014/main" id="{54471B1B-BA70-44D7-B206-7AAE1F0816ED}"/>
              </a:ext>
            </a:extLst>
          </p:cNvPr>
          <p:cNvSpPr txBox="1"/>
          <p:nvPr/>
        </p:nvSpPr>
        <p:spPr>
          <a:xfrm>
            <a:off x="6002847" y="3873676"/>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Financia: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10</a:t>
            </a:fld>
            <a:endParaRPr sz="1200">
              <a:solidFill>
                <a:schemeClr val="lt1"/>
              </a:solidFill>
              <a:latin typeface="Trebuchet MS"/>
              <a:ea typeface="Trebuchet MS"/>
              <a:cs typeface="Trebuchet MS"/>
              <a:sym typeface="Trebuchet MS"/>
            </a:endParaRPr>
          </a:p>
        </p:txBody>
      </p:sp>
      <p:pic>
        <p:nvPicPr>
          <p:cNvPr id="263" name="Google Shape;263;p9"/>
          <p:cNvPicPr preferRelativeResize="0"/>
          <p:nvPr/>
        </p:nvPicPr>
        <p:blipFill rotWithShape="1">
          <a:blip r:embed="rId3">
            <a:alphaModFix/>
          </a:blip>
          <a:srcRect/>
          <a:stretch/>
        </p:blipFill>
        <p:spPr>
          <a:xfrm>
            <a:off x="1115616" y="1277615"/>
            <a:ext cx="6984776" cy="3753024"/>
          </a:xfrm>
          <a:prstGeom prst="rect">
            <a:avLst/>
          </a:prstGeom>
          <a:noFill/>
          <a:ln>
            <a:noFill/>
          </a:ln>
        </p:spPr>
      </p:pic>
      <p:cxnSp>
        <p:nvCxnSpPr>
          <p:cNvPr id="9" name="Straight Connector 12">
            <a:extLst>
              <a:ext uri="{FF2B5EF4-FFF2-40B4-BE49-F238E27FC236}">
                <a16:creationId xmlns:a16="http://schemas.microsoft.com/office/drawing/2014/main" id="{B9D8E940-46A0-44BA-95FD-B48546B50E25}"/>
              </a:ext>
            </a:extLst>
          </p:cNvPr>
          <p:cNvCxnSpPr>
            <a:cxnSpLocks/>
          </p:cNvCxnSpPr>
          <p:nvPr/>
        </p:nvCxnSpPr>
        <p:spPr>
          <a:xfrm>
            <a:off x="0" y="123386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0" name="CuadroTexto 9">
            <a:extLst>
              <a:ext uri="{FF2B5EF4-FFF2-40B4-BE49-F238E27FC236}">
                <a16:creationId xmlns:a16="http://schemas.microsoft.com/office/drawing/2014/main" id="{CA7F92C7-20AA-45A5-9EEC-3E4B3A227271}"/>
              </a:ext>
            </a:extLst>
          </p:cNvPr>
          <p:cNvSpPr txBox="1"/>
          <p:nvPr/>
        </p:nvSpPr>
        <p:spPr>
          <a:xfrm>
            <a:off x="184416" y="575764"/>
            <a:ext cx="7984224"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NEGOCIO VS CANVAS</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11</a:t>
            </a:fld>
            <a:endParaRPr sz="1200">
              <a:solidFill>
                <a:schemeClr val="lt1"/>
              </a:solidFill>
              <a:latin typeface="Trebuchet MS"/>
              <a:ea typeface="Trebuchet MS"/>
              <a:cs typeface="Trebuchet MS"/>
              <a:sym typeface="Trebuchet MS"/>
            </a:endParaRPr>
          </a:p>
        </p:txBody>
      </p:sp>
      <p:sp>
        <p:nvSpPr>
          <p:cNvPr id="270" name="Google Shape;270;p10"/>
          <p:cNvSpPr txBox="1">
            <a:spLocks noGrp="1"/>
          </p:cNvSpPr>
          <p:nvPr>
            <p:ph type="title"/>
          </p:nvPr>
        </p:nvSpPr>
        <p:spPr>
          <a:xfrm>
            <a:off x="1517750" y="1643572"/>
            <a:ext cx="6108499" cy="17706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6600"/>
              <a:buFont typeface="Calibri"/>
              <a:buNone/>
            </a:pPr>
            <a:r>
              <a:rPr lang="es-ES" dirty="0">
                <a:solidFill>
                  <a:srgbClr val="006CB5"/>
                </a:solidFill>
                <a:latin typeface="Futura LT Pro Book" panose="020B0802020204020204" pitchFamily="34" charset="0"/>
                <a:ea typeface="Lato"/>
                <a:cs typeface="Lato"/>
                <a:sym typeface="Lato"/>
              </a:rPr>
              <a:t>ANTES DE EMPEZAR</a:t>
            </a:r>
            <a:br>
              <a:rPr lang="es-ES" dirty="0">
                <a:solidFill>
                  <a:srgbClr val="006CB5"/>
                </a:solidFill>
                <a:latin typeface="Futura LT Pro Book" panose="020B0802020204020204" pitchFamily="34" charset="0"/>
                <a:ea typeface="Lato"/>
                <a:cs typeface="Lato"/>
                <a:sym typeface="Lato"/>
              </a:rPr>
            </a:br>
            <a:r>
              <a:rPr lang="es-ES" dirty="0">
                <a:solidFill>
                  <a:srgbClr val="006CB5"/>
                </a:solidFill>
                <a:latin typeface="Futura LT Pro Book" panose="020B0802020204020204" pitchFamily="34" charset="0"/>
                <a:ea typeface="Lato"/>
                <a:cs typeface="Lato"/>
                <a:sym typeface="Lato"/>
              </a:rPr>
              <a:t>CON EL</a:t>
            </a:r>
            <a:br>
              <a:rPr lang="es-ES" dirty="0">
                <a:solidFill>
                  <a:srgbClr val="006CB5"/>
                </a:solidFill>
                <a:latin typeface="Futura LT Pro Book" panose="020B0802020204020204" pitchFamily="34" charset="0"/>
                <a:ea typeface="Lato"/>
                <a:cs typeface="Lato"/>
                <a:sym typeface="Lato"/>
              </a:rPr>
            </a:br>
            <a:r>
              <a:rPr lang="es-ES" dirty="0">
                <a:solidFill>
                  <a:srgbClr val="006CB5"/>
                </a:solidFill>
                <a:latin typeface="Futura LT Pro Book" panose="020B0802020204020204" pitchFamily="34" charset="0"/>
                <a:ea typeface="Lato"/>
                <a:cs typeface="Lato"/>
                <a:sym typeface="Lato"/>
              </a:rPr>
              <a:t>PLAN DE NEGOCIO</a:t>
            </a:r>
            <a:endParaRPr dirty="0">
              <a:solidFill>
                <a:srgbClr val="006CB5"/>
              </a:solidFill>
              <a:latin typeface="Futura LT Pro Book" panose="020B08020202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1"/>
          <p:cNvPicPr preferRelativeResize="0"/>
          <p:nvPr/>
        </p:nvPicPr>
        <p:blipFill rotWithShape="1">
          <a:blip r:embed="rId3">
            <a:alphaModFix/>
          </a:blip>
          <a:srcRect/>
          <a:stretch/>
        </p:blipFill>
        <p:spPr>
          <a:xfrm>
            <a:off x="934518" y="2552789"/>
            <a:ext cx="2625458" cy="2475882"/>
          </a:xfrm>
          <a:prstGeom prst="rect">
            <a:avLst/>
          </a:prstGeom>
          <a:noFill/>
          <a:ln>
            <a:noFill/>
          </a:ln>
        </p:spPr>
      </p:pic>
      <p:pic>
        <p:nvPicPr>
          <p:cNvPr id="278" name="Google Shape;278;p11"/>
          <p:cNvPicPr preferRelativeResize="0"/>
          <p:nvPr/>
        </p:nvPicPr>
        <p:blipFill rotWithShape="1">
          <a:blip r:embed="rId4">
            <a:alphaModFix/>
          </a:blip>
          <a:srcRect l="11069" r="98" b="16368"/>
          <a:stretch/>
        </p:blipFill>
        <p:spPr>
          <a:xfrm>
            <a:off x="4866596" y="2643735"/>
            <a:ext cx="1806525" cy="2333424"/>
          </a:xfrm>
          <a:prstGeom prst="rect">
            <a:avLst/>
          </a:prstGeom>
          <a:noFill/>
          <a:ln>
            <a:noFill/>
          </a:ln>
        </p:spPr>
      </p:pic>
      <p:sp>
        <p:nvSpPr>
          <p:cNvPr id="279" name="Google Shape;279;p11"/>
          <p:cNvSpPr/>
          <p:nvPr/>
        </p:nvSpPr>
        <p:spPr>
          <a:xfrm>
            <a:off x="251520" y="1653090"/>
            <a:ext cx="3991454" cy="523180"/>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i="0" u="none" strike="noStrike" cap="none" dirty="0">
                <a:solidFill>
                  <a:schemeClr val="bg1"/>
                </a:solidFill>
                <a:latin typeface="Lato"/>
                <a:ea typeface="Lato"/>
                <a:cs typeface="Lato"/>
                <a:sym typeface="Lato"/>
              </a:rPr>
              <a:t>El negocio: </a:t>
            </a:r>
            <a:r>
              <a:rPr lang="es-ES" b="0" i="0" u="none" strike="noStrike" cap="none" dirty="0">
                <a:solidFill>
                  <a:schemeClr val="bg1"/>
                </a:solidFill>
                <a:latin typeface="Lato"/>
                <a:ea typeface="Lato"/>
                <a:cs typeface="Lato"/>
                <a:sym typeface="Lato"/>
              </a:rPr>
              <a:t>¿Tienes claro  que lo quieres hacer y porqué lo quieres hacer?</a:t>
            </a:r>
            <a:endParaRPr dirty="0">
              <a:solidFill>
                <a:schemeClr val="bg1"/>
              </a:solidFill>
              <a:latin typeface="Lato"/>
              <a:ea typeface="Lato"/>
              <a:cs typeface="Lato"/>
              <a:sym typeface="Lato"/>
            </a:endParaRPr>
          </a:p>
        </p:txBody>
      </p:sp>
      <p:sp>
        <p:nvSpPr>
          <p:cNvPr id="280" name="Google Shape;280;p11"/>
          <p:cNvSpPr/>
          <p:nvPr/>
        </p:nvSpPr>
        <p:spPr>
          <a:xfrm>
            <a:off x="4957564" y="1667735"/>
            <a:ext cx="3621508" cy="523180"/>
          </a:xfrm>
          <a:prstGeom prst="rect">
            <a:avLst/>
          </a:prstGeom>
          <a:solidFill>
            <a:srgbClr val="3F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i="0" u="none" strike="noStrike" cap="none" dirty="0">
                <a:solidFill>
                  <a:schemeClr val="bg1"/>
                </a:solidFill>
                <a:latin typeface="Lato"/>
                <a:ea typeface="Lato"/>
                <a:cs typeface="Lato"/>
                <a:sym typeface="Lato"/>
              </a:rPr>
              <a:t>Producto/ Servicio: </a:t>
            </a:r>
            <a:r>
              <a:rPr lang="es-ES" b="0" i="0" u="none" strike="noStrike" cap="none" dirty="0">
                <a:solidFill>
                  <a:schemeClr val="bg1"/>
                </a:solidFill>
                <a:latin typeface="Lato"/>
                <a:ea typeface="Lato"/>
                <a:cs typeface="Lato"/>
                <a:sym typeface="Lato"/>
              </a:rPr>
              <a:t>¿Donde está tu diferenciación?</a:t>
            </a:r>
            <a:endParaRPr dirty="0">
              <a:solidFill>
                <a:schemeClr val="bg1"/>
              </a:solidFill>
              <a:latin typeface="Lato"/>
              <a:ea typeface="Lato"/>
              <a:cs typeface="Lato"/>
              <a:sym typeface="Lato"/>
            </a:endParaRPr>
          </a:p>
        </p:txBody>
      </p:sp>
      <p:sp>
        <p:nvSpPr>
          <p:cNvPr id="281" name="Google Shape;281;p11"/>
          <p:cNvSpPr/>
          <p:nvPr/>
        </p:nvSpPr>
        <p:spPr>
          <a:xfrm>
            <a:off x="5689444" y="2190373"/>
            <a:ext cx="2304688"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372A5"/>
              </a:buClr>
              <a:buSzPts val="1600"/>
              <a:buFont typeface="Lato"/>
              <a:buNone/>
            </a:pPr>
            <a:r>
              <a:rPr lang="es-ES" sz="1600" b="1" i="0" u="none" strike="noStrike" cap="none">
                <a:solidFill>
                  <a:srgbClr val="006CB5"/>
                </a:solidFill>
                <a:latin typeface="Lato"/>
                <a:ea typeface="Lato"/>
                <a:cs typeface="Lato"/>
                <a:sym typeface="Lato"/>
              </a:rPr>
              <a:t>Pensamiento creativo</a:t>
            </a:r>
            <a:endParaRPr sz="1600">
              <a:solidFill>
                <a:srgbClr val="006CB5"/>
              </a:solidFill>
              <a:latin typeface="Lato"/>
              <a:ea typeface="Lato"/>
              <a:cs typeface="Lato"/>
              <a:sym typeface="Lato"/>
            </a:endParaRPr>
          </a:p>
        </p:txBody>
      </p:sp>
      <p:sp>
        <p:nvSpPr>
          <p:cNvPr id="282" name="Google Shape;282;p11"/>
          <p:cNvSpPr/>
          <p:nvPr/>
        </p:nvSpPr>
        <p:spPr>
          <a:xfrm>
            <a:off x="699770" y="2332301"/>
            <a:ext cx="3312368"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600"/>
              <a:buFont typeface="Lato"/>
              <a:buNone/>
            </a:pPr>
            <a:r>
              <a:rPr lang="es-ES" b="1" dirty="0">
                <a:solidFill>
                  <a:srgbClr val="006CB5"/>
                </a:solidFill>
                <a:latin typeface="Lato"/>
                <a:ea typeface="Lato"/>
                <a:cs typeface="Lato"/>
                <a:sym typeface="Lato"/>
              </a:rPr>
              <a:t>Cree en tu idea / Yo emprendo</a:t>
            </a:r>
            <a:endParaRPr dirty="0">
              <a:solidFill>
                <a:srgbClr val="006CB5"/>
              </a:solidFill>
              <a:latin typeface="Lato"/>
              <a:ea typeface="Lato"/>
              <a:cs typeface="Lato"/>
              <a:sym typeface="Lato"/>
            </a:endParaRPr>
          </a:p>
        </p:txBody>
      </p:sp>
      <p:pic>
        <p:nvPicPr>
          <p:cNvPr id="283" name="Google Shape;283;p11"/>
          <p:cNvPicPr preferRelativeResize="0"/>
          <p:nvPr/>
        </p:nvPicPr>
        <p:blipFill rotWithShape="1">
          <a:blip r:embed="rId5">
            <a:alphaModFix/>
          </a:blip>
          <a:srcRect r="232" b="15907"/>
          <a:stretch/>
        </p:blipFill>
        <p:spPr>
          <a:xfrm>
            <a:off x="6841788" y="2643735"/>
            <a:ext cx="1837392" cy="2333424"/>
          </a:xfrm>
          <a:prstGeom prst="rect">
            <a:avLst/>
          </a:prstGeom>
          <a:noFill/>
          <a:ln>
            <a:noFill/>
          </a:ln>
        </p:spPr>
      </p:pic>
      <p:cxnSp>
        <p:nvCxnSpPr>
          <p:cNvPr id="10" name="Straight Connector 12">
            <a:extLst>
              <a:ext uri="{FF2B5EF4-FFF2-40B4-BE49-F238E27FC236}">
                <a16:creationId xmlns:a16="http://schemas.microsoft.com/office/drawing/2014/main" id="{1277900A-2894-4DDC-A8A3-613F00965DDD}"/>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23DBE782-185E-4A46-B3B6-BC30F9D612EF}"/>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NEGOCIO: ANTES DE EMPEZAR</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13</a:t>
            </a:fld>
            <a:endParaRPr sz="1200">
              <a:solidFill>
                <a:schemeClr val="lt1"/>
              </a:solidFill>
              <a:latin typeface="Trebuchet MS"/>
              <a:ea typeface="Trebuchet MS"/>
              <a:cs typeface="Trebuchet MS"/>
              <a:sym typeface="Trebuchet MS"/>
            </a:endParaRPr>
          </a:p>
        </p:txBody>
      </p:sp>
      <p:pic>
        <p:nvPicPr>
          <p:cNvPr id="291" name="Google Shape;291;p12"/>
          <p:cNvPicPr preferRelativeResize="0"/>
          <p:nvPr/>
        </p:nvPicPr>
        <p:blipFill rotWithShape="1">
          <a:blip r:embed="rId3">
            <a:alphaModFix/>
          </a:blip>
          <a:srcRect/>
          <a:stretch/>
        </p:blipFill>
        <p:spPr>
          <a:xfrm>
            <a:off x="5494261" y="2825763"/>
            <a:ext cx="2856244" cy="2272208"/>
          </a:xfrm>
          <a:prstGeom prst="rect">
            <a:avLst/>
          </a:prstGeom>
          <a:noFill/>
          <a:ln>
            <a:noFill/>
          </a:ln>
        </p:spPr>
      </p:pic>
      <p:sp>
        <p:nvSpPr>
          <p:cNvPr id="292" name="Google Shape;292;p12"/>
          <p:cNvSpPr/>
          <p:nvPr/>
        </p:nvSpPr>
        <p:spPr>
          <a:xfrm>
            <a:off x="323528" y="1708832"/>
            <a:ext cx="3816424" cy="523180"/>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dirty="0">
                <a:solidFill>
                  <a:schemeClr val="bg1"/>
                </a:solidFill>
                <a:latin typeface="Lato"/>
                <a:ea typeface="Lato"/>
                <a:cs typeface="Lato"/>
                <a:sym typeface="Lato"/>
              </a:rPr>
              <a:t>El problema: </a:t>
            </a:r>
            <a:r>
              <a:rPr lang="es-ES" dirty="0">
                <a:solidFill>
                  <a:schemeClr val="bg1"/>
                </a:solidFill>
                <a:latin typeface="Lato"/>
                <a:ea typeface="Lato"/>
                <a:cs typeface="Lato"/>
                <a:sym typeface="Lato"/>
              </a:rPr>
              <a:t>¿Puedes definir el problema que le estas resolviendo a tus clientes?</a:t>
            </a:r>
            <a:endParaRPr dirty="0">
              <a:solidFill>
                <a:schemeClr val="bg1"/>
              </a:solidFill>
              <a:latin typeface="Lato"/>
              <a:ea typeface="Lato"/>
              <a:cs typeface="Lato"/>
              <a:sym typeface="Lato"/>
            </a:endParaRPr>
          </a:p>
        </p:txBody>
      </p:sp>
      <p:sp>
        <p:nvSpPr>
          <p:cNvPr id="293" name="Google Shape;293;p12"/>
          <p:cNvSpPr/>
          <p:nvPr/>
        </p:nvSpPr>
        <p:spPr>
          <a:xfrm>
            <a:off x="5016431" y="1708832"/>
            <a:ext cx="3811904" cy="523180"/>
          </a:xfrm>
          <a:prstGeom prst="rect">
            <a:avLst/>
          </a:prstGeom>
          <a:solidFill>
            <a:srgbClr val="3F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a:solidFill>
                  <a:schemeClr val="bg1"/>
                </a:solidFill>
                <a:latin typeface="Lato"/>
                <a:ea typeface="Lato"/>
                <a:cs typeface="Lato"/>
                <a:sym typeface="Lato"/>
              </a:rPr>
              <a:t>Relaciones con clientes: </a:t>
            </a:r>
            <a:r>
              <a:rPr lang="es-ES">
                <a:solidFill>
                  <a:schemeClr val="bg1"/>
                </a:solidFill>
                <a:latin typeface="Lato"/>
                <a:ea typeface="Lato"/>
                <a:cs typeface="Lato"/>
                <a:sym typeface="Lato"/>
              </a:rPr>
              <a:t>¿Has validado tus canales de cómo llegarle a tu mercado?</a:t>
            </a:r>
            <a:endParaRPr>
              <a:solidFill>
                <a:schemeClr val="bg1"/>
              </a:solidFill>
              <a:latin typeface="Lato"/>
              <a:ea typeface="Lato"/>
              <a:cs typeface="Lato"/>
              <a:sym typeface="Lato"/>
            </a:endParaRPr>
          </a:p>
        </p:txBody>
      </p:sp>
      <p:sp>
        <p:nvSpPr>
          <p:cNvPr id="294" name="Google Shape;294;p12"/>
          <p:cNvSpPr/>
          <p:nvPr/>
        </p:nvSpPr>
        <p:spPr>
          <a:xfrm>
            <a:off x="1184268" y="2448174"/>
            <a:ext cx="178087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372A5"/>
              </a:buClr>
              <a:buSzPts val="1600"/>
              <a:buFont typeface="Lato"/>
              <a:buNone/>
            </a:pPr>
            <a:r>
              <a:rPr lang="es-ES" sz="1600" b="1" dirty="0">
                <a:solidFill>
                  <a:srgbClr val="006CB5"/>
                </a:solidFill>
                <a:latin typeface="Lato"/>
                <a:ea typeface="Lato"/>
                <a:cs typeface="Lato"/>
                <a:sym typeface="Lato"/>
              </a:rPr>
              <a:t>Perfil cliente</a:t>
            </a:r>
            <a:endParaRPr sz="1600" dirty="0">
              <a:solidFill>
                <a:srgbClr val="006CB5"/>
              </a:solidFill>
              <a:latin typeface="Lato"/>
              <a:ea typeface="Lato"/>
              <a:cs typeface="Lato"/>
              <a:sym typeface="Lato"/>
            </a:endParaRPr>
          </a:p>
        </p:txBody>
      </p:sp>
      <p:sp>
        <p:nvSpPr>
          <p:cNvPr id="295" name="Google Shape;295;p12"/>
          <p:cNvSpPr/>
          <p:nvPr/>
        </p:nvSpPr>
        <p:spPr>
          <a:xfrm>
            <a:off x="6065863" y="2501514"/>
            <a:ext cx="243720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372A5"/>
              </a:buClr>
              <a:buSzPts val="1600"/>
              <a:buFont typeface="Lato"/>
              <a:buNone/>
            </a:pPr>
            <a:r>
              <a:rPr lang="es-ES" sz="1600" b="1">
                <a:solidFill>
                  <a:srgbClr val="006CB5"/>
                </a:solidFill>
                <a:latin typeface="Lato"/>
                <a:ea typeface="Lato"/>
                <a:cs typeface="Lato"/>
                <a:sym typeface="Lato"/>
              </a:rPr>
              <a:t>Mapa de empatía</a:t>
            </a:r>
            <a:endParaRPr sz="1600">
              <a:solidFill>
                <a:srgbClr val="006CB5"/>
              </a:solidFill>
              <a:latin typeface="Lato"/>
              <a:ea typeface="Lato"/>
              <a:cs typeface="Lato"/>
              <a:sym typeface="Lato"/>
            </a:endParaRPr>
          </a:p>
        </p:txBody>
      </p:sp>
      <p:pic>
        <p:nvPicPr>
          <p:cNvPr id="296" name="Google Shape;296;p12"/>
          <p:cNvPicPr preferRelativeResize="0"/>
          <p:nvPr/>
        </p:nvPicPr>
        <p:blipFill rotWithShape="1">
          <a:blip r:embed="rId4">
            <a:alphaModFix/>
          </a:blip>
          <a:srcRect/>
          <a:stretch/>
        </p:blipFill>
        <p:spPr>
          <a:xfrm>
            <a:off x="395536" y="2794134"/>
            <a:ext cx="2664296" cy="2153964"/>
          </a:xfrm>
          <a:prstGeom prst="rect">
            <a:avLst/>
          </a:prstGeom>
          <a:noFill/>
          <a:ln>
            <a:noFill/>
          </a:ln>
        </p:spPr>
      </p:pic>
      <p:cxnSp>
        <p:nvCxnSpPr>
          <p:cNvPr id="12" name="Straight Connector 12">
            <a:extLst>
              <a:ext uri="{FF2B5EF4-FFF2-40B4-BE49-F238E27FC236}">
                <a16:creationId xmlns:a16="http://schemas.microsoft.com/office/drawing/2014/main" id="{243D1E34-7648-477D-88FB-96D5346C9D10}"/>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B687BC5-FB0C-47CB-AED3-A14D349C1712}"/>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PLAN DE NEGOCIO: ANTES DE EMPEZAR</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14</a:t>
            </a:fld>
            <a:endParaRPr sz="1200">
              <a:solidFill>
                <a:schemeClr val="lt1"/>
              </a:solidFill>
              <a:latin typeface="Trebuchet MS"/>
              <a:ea typeface="Trebuchet MS"/>
              <a:cs typeface="Trebuchet MS"/>
              <a:sym typeface="Trebuchet MS"/>
            </a:endParaRPr>
          </a:p>
        </p:txBody>
      </p:sp>
      <p:sp>
        <p:nvSpPr>
          <p:cNvPr id="304" name="Google Shape;304;p13"/>
          <p:cNvSpPr/>
          <p:nvPr/>
        </p:nvSpPr>
        <p:spPr>
          <a:xfrm>
            <a:off x="4983675" y="1612657"/>
            <a:ext cx="3811516" cy="584735"/>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sz="1600" b="1">
                <a:solidFill>
                  <a:schemeClr val="bg1"/>
                </a:solidFill>
                <a:latin typeface="Lato"/>
                <a:ea typeface="Lato"/>
                <a:cs typeface="Lato"/>
                <a:sym typeface="Lato"/>
              </a:rPr>
              <a:t>Producto/ Servicio: </a:t>
            </a:r>
            <a:r>
              <a:rPr lang="es-ES" sz="1600">
                <a:solidFill>
                  <a:schemeClr val="bg1"/>
                </a:solidFill>
                <a:latin typeface="Lato"/>
                <a:ea typeface="Lato"/>
                <a:cs typeface="Lato"/>
                <a:sym typeface="Lato"/>
              </a:rPr>
              <a:t>¿Has validado tu producto con el mercado?</a:t>
            </a:r>
            <a:endParaRPr sz="1600">
              <a:solidFill>
                <a:schemeClr val="bg1"/>
              </a:solidFill>
              <a:latin typeface="Lato"/>
              <a:ea typeface="Lato"/>
              <a:cs typeface="Lato"/>
              <a:sym typeface="Lato"/>
            </a:endParaRPr>
          </a:p>
        </p:txBody>
      </p:sp>
      <p:sp>
        <p:nvSpPr>
          <p:cNvPr id="305" name="Google Shape;305;p13"/>
          <p:cNvSpPr/>
          <p:nvPr/>
        </p:nvSpPr>
        <p:spPr>
          <a:xfrm>
            <a:off x="323528" y="1588743"/>
            <a:ext cx="4021832" cy="584735"/>
          </a:xfrm>
          <a:prstGeom prst="rect">
            <a:avLst/>
          </a:prstGeom>
          <a:solidFill>
            <a:srgbClr val="3F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sz="1600" b="1">
                <a:solidFill>
                  <a:schemeClr val="bg1"/>
                </a:solidFill>
                <a:latin typeface="Lato"/>
                <a:ea typeface="Lato"/>
                <a:cs typeface="Lato"/>
                <a:sym typeface="Lato"/>
              </a:rPr>
              <a:t>Propuesta de valor:</a:t>
            </a:r>
            <a:r>
              <a:rPr lang="es-ES" sz="1600">
                <a:solidFill>
                  <a:schemeClr val="bg1"/>
                </a:solidFill>
                <a:latin typeface="Lato"/>
                <a:ea typeface="Lato"/>
                <a:cs typeface="Lato"/>
                <a:sym typeface="Lato"/>
              </a:rPr>
              <a:t> ¿Entiendes cuál es tu competitividad y propuesta de valor?</a:t>
            </a:r>
            <a:endParaRPr sz="1600">
              <a:solidFill>
                <a:schemeClr val="bg1"/>
              </a:solidFill>
              <a:latin typeface="Lato"/>
              <a:ea typeface="Lato"/>
              <a:cs typeface="Lato"/>
              <a:sym typeface="Lato"/>
            </a:endParaRPr>
          </a:p>
        </p:txBody>
      </p:sp>
      <p:pic>
        <p:nvPicPr>
          <p:cNvPr id="306" name="Google Shape;306;p13"/>
          <p:cNvPicPr preferRelativeResize="0"/>
          <p:nvPr/>
        </p:nvPicPr>
        <p:blipFill rotWithShape="1">
          <a:blip r:embed="rId3">
            <a:alphaModFix/>
          </a:blip>
          <a:srcRect/>
          <a:stretch/>
        </p:blipFill>
        <p:spPr>
          <a:xfrm>
            <a:off x="994328" y="2638687"/>
            <a:ext cx="2921654" cy="2280889"/>
          </a:xfrm>
          <a:prstGeom prst="rect">
            <a:avLst/>
          </a:prstGeom>
          <a:noFill/>
          <a:ln>
            <a:noFill/>
          </a:ln>
        </p:spPr>
      </p:pic>
      <p:sp>
        <p:nvSpPr>
          <p:cNvPr id="307" name="Google Shape;307;p13"/>
          <p:cNvSpPr/>
          <p:nvPr/>
        </p:nvSpPr>
        <p:spPr>
          <a:xfrm>
            <a:off x="1456805" y="2271843"/>
            <a:ext cx="20496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372A5"/>
              </a:buClr>
              <a:buSzPts val="1600"/>
              <a:buFont typeface="Lato"/>
              <a:buNone/>
            </a:pPr>
            <a:r>
              <a:rPr lang="es-ES" sz="1600" b="1" dirty="0">
                <a:solidFill>
                  <a:srgbClr val="006CB5"/>
                </a:solidFill>
                <a:latin typeface="Lato"/>
                <a:ea typeface="Lato"/>
                <a:cs typeface="Lato"/>
                <a:sym typeface="Lato"/>
              </a:rPr>
              <a:t>Mapa de Valor</a:t>
            </a:r>
            <a:endParaRPr sz="1600" dirty="0">
              <a:solidFill>
                <a:srgbClr val="006CB5"/>
              </a:solidFill>
              <a:latin typeface="Lato"/>
              <a:ea typeface="Lato"/>
              <a:cs typeface="Lato"/>
              <a:sym typeface="Lato"/>
            </a:endParaRPr>
          </a:p>
        </p:txBody>
      </p:sp>
      <p:pic>
        <p:nvPicPr>
          <p:cNvPr id="308" name="Google Shape;308;p13"/>
          <p:cNvPicPr preferRelativeResize="0"/>
          <p:nvPr/>
        </p:nvPicPr>
        <p:blipFill rotWithShape="1">
          <a:blip r:embed="rId4">
            <a:alphaModFix/>
          </a:blip>
          <a:srcRect/>
          <a:stretch/>
        </p:blipFill>
        <p:spPr>
          <a:xfrm>
            <a:off x="5221167" y="2696136"/>
            <a:ext cx="3381814" cy="2155190"/>
          </a:xfrm>
          <a:prstGeom prst="rect">
            <a:avLst/>
          </a:prstGeom>
          <a:noFill/>
          <a:ln>
            <a:noFill/>
          </a:ln>
        </p:spPr>
      </p:pic>
      <p:sp>
        <p:nvSpPr>
          <p:cNvPr id="309" name="Google Shape;309;p13"/>
          <p:cNvSpPr/>
          <p:nvPr/>
        </p:nvSpPr>
        <p:spPr>
          <a:xfrm>
            <a:off x="4071529" y="2264318"/>
            <a:ext cx="567857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600"/>
              <a:buFont typeface="Lato"/>
              <a:buNone/>
            </a:pPr>
            <a:r>
              <a:rPr lang="es-ES" sz="1600" b="1">
                <a:solidFill>
                  <a:srgbClr val="006CB5"/>
                </a:solidFill>
                <a:latin typeface="Lato"/>
                <a:ea typeface="Lato"/>
                <a:cs typeface="Lato"/>
                <a:sym typeface="Lato"/>
              </a:rPr>
              <a:t>Encaje Mapa de Valor Perfil cliente</a:t>
            </a:r>
            <a:endParaRPr sz="1600">
              <a:solidFill>
                <a:srgbClr val="006CB5"/>
              </a:solidFill>
              <a:latin typeface="Lato"/>
              <a:ea typeface="Lato"/>
              <a:cs typeface="Lato"/>
              <a:sym typeface="Lato"/>
            </a:endParaRPr>
          </a:p>
        </p:txBody>
      </p:sp>
      <p:cxnSp>
        <p:nvCxnSpPr>
          <p:cNvPr id="12" name="Straight Connector 12">
            <a:extLst>
              <a:ext uri="{FF2B5EF4-FFF2-40B4-BE49-F238E27FC236}">
                <a16:creationId xmlns:a16="http://schemas.microsoft.com/office/drawing/2014/main" id="{C8389302-B12F-4D20-B753-94B5501F13ED}"/>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BEAA1D40-AFF7-4C7E-8E33-90E3D9F9770E}"/>
              </a:ext>
            </a:extLst>
          </p:cNvPr>
          <p:cNvSpPr txBox="1"/>
          <p:nvPr/>
        </p:nvSpPr>
        <p:spPr>
          <a:xfrm>
            <a:off x="175261" y="789125"/>
            <a:ext cx="8811084"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NEGOCIO: ANTES DE EMPEZAR</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4"/>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15</a:t>
            </a:fld>
            <a:endParaRPr sz="1200">
              <a:solidFill>
                <a:schemeClr val="lt1"/>
              </a:solidFill>
              <a:latin typeface="Trebuchet MS"/>
              <a:ea typeface="Trebuchet MS"/>
              <a:cs typeface="Trebuchet MS"/>
              <a:sym typeface="Trebuchet MS"/>
            </a:endParaRPr>
          </a:p>
        </p:txBody>
      </p:sp>
      <p:sp>
        <p:nvSpPr>
          <p:cNvPr id="317" name="Google Shape;317;p14"/>
          <p:cNvSpPr/>
          <p:nvPr/>
        </p:nvSpPr>
        <p:spPr>
          <a:xfrm>
            <a:off x="4737031" y="1859153"/>
            <a:ext cx="4057448" cy="523180"/>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dirty="0">
                <a:solidFill>
                  <a:schemeClr val="bg1"/>
                </a:solidFill>
                <a:latin typeface="Lato"/>
                <a:ea typeface="Lato"/>
                <a:cs typeface="Lato"/>
                <a:sym typeface="Lato"/>
              </a:rPr>
              <a:t>Costos: ¿</a:t>
            </a:r>
            <a:r>
              <a:rPr lang="es-ES" dirty="0">
                <a:solidFill>
                  <a:schemeClr val="bg1"/>
                </a:solidFill>
                <a:latin typeface="Lato"/>
                <a:ea typeface="Lato"/>
                <a:cs typeface="Lato"/>
                <a:sym typeface="Lato"/>
              </a:rPr>
              <a:t>Puedes definir los costos de tu negocio, fijos como variables?.</a:t>
            </a:r>
            <a:endParaRPr dirty="0">
              <a:solidFill>
                <a:schemeClr val="bg1"/>
              </a:solidFill>
              <a:latin typeface="Lato"/>
              <a:ea typeface="Lato"/>
              <a:cs typeface="Lato"/>
              <a:sym typeface="Lato"/>
            </a:endParaRPr>
          </a:p>
        </p:txBody>
      </p:sp>
      <p:sp>
        <p:nvSpPr>
          <p:cNvPr id="318" name="Google Shape;318;p14"/>
          <p:cNvSpPr/>
          <p:nvPr/>
        </p:nvSpPr>
        <p:spPr>
          <a:xfrm>
            <a:off x="4763810" y="2818557"/>
            <a:ext cx="4030669" cy="738623"/>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a:solidFill>
                  <a:schemeClr val="bg1"/>
                </a:solidFill>
                <a:latin typeface="Lato"/>
                <a:ea typeface="Lato"/>
                <a:cs typeface="Lato"/>
                <a:sym typeface="Lato"/>
              </a:rPr>
              <a:t>Flujo de caja:</a:t>
            </a:r>
            <a:r>
              <a:rPr lang="es-ES">
                <a:solidFill>
                  <a:schemeClr val="bg1"/>
                </a:solidFill>
                <a:latin typeface="Lato"/>
                <a:ea typeface="Lato"/>
                <a:cs typeface="Lato"/>
                <a:sym typeface="Lato"/>
              </a:rPr>
              <a:t> ¿Tienes un flujo de dinero predecible y entiendes tus necesidades financieras como compañía?.</a:t>
            </a:r>
            <a:endParaRPr>
              <a:solidFill>
                <a:schemeClr val="bg1"/>
              </a:solidFill>
              <a:latin typeface="Lato"/>
              <a:ea typeface="Lato"/>
              <a:cs typeface="Lato"/>
              <a:sym typeface="Lato"/>
            </a:endParaRPr>
          </a:p>
        </p:txBody>
      </p:sp>
      <p:sp>
        <p:nvSpPr>
          <p:cNvPr id="319" name="Google Shape;319;p14"/>
          <p:cNvSpPr/>
          <p:nvPr/>
        </p:nvSpPr>
        <p:spPr>
          <a:xfrm>
            <a:off x="4737031" y="4024182"/>
            <a:ext cx="4057448" cy="738623"/>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a:solidFill>
                  <a:schemeClr val="bg1"/>
                </a:solidFill>
                <a:latin typeface="Lato"/>
                <a:ea typeface="Lato"/>
                <a:cs typeface="Lato"/>
                <a:sym typeface="Lato"/>
              </a:rPr>
              <a:t>Ingresos: ¿</a:t>
            </a:r>
            <a:r>
              <a:rPr lang="es-ES">
                <a:solidFill>
                  <a:schemeClr val="bg1"/>
                </a:solidFill>
                <a:latin typeface="Lato"/>
                <a:ea typeface="Lato"/>
                <a:cs typeface="Lato"/>
                <a:sym typeface="Lato"/>
              </a:rPr>
              <a:t>Has demostrado que puedes generar ingresos o entiendes y has validado como hacerlo?</a:t>
            </a:r>
            <a:endParaRPr>
              <a:solidFill>
                <a:schemeClr val="bg1"/>
              </a:solidFill>
              <a:latin typeface="Lato"/>
              <a:ea typeface="Lato"/>
              <a:cs typeface="Lato"/>
              <a:sym typeface="Lato"/>
            </a:endParaRPr>
          </a:p>
        </p:txBody>
      </p:sp>
      <p:pic>
        <p:nvPicPr>
          <p:cNvPr id="320" name="Google Shape;320;p14"/>
          <p:cNvPicPr preferRelativeResize="0"/>
          <p:nvPr/>
        </p:nvPicPr>
        <p:blipFill rotWithShape="1">
          <a:blip r:embed="rId3">
            <a:alphaModFix/>
          </a:blip>
          <a:srcRect/>
          <a:stretch/>
        </p:blipFill>
        <p:spPr>
          <a:xfrm>
            <a:off x="302664" y="2081908"/>
            <a:ext cx="3742288" cy="2695016"/>
          </a:xfrm>
          <a:prstGeom prst="rect">
            <a:avLst/>
          </a:prstGeom>
          <a:noFill/>
          <a:ln>
            <a:noFill/>
          </a:ln>
        </p:spPr>
      </p:pic>
      <p:sp>
        <p:nvSpPr>
          <p:cNvPr id="321" name="Google Shape;321;p14"/>
          <p:cNvSpPr/>
          <p:nvPr/>
        </p:nvSpPr>
        <p:spPr>
          <a:xfrm>
            <a:off x="302664" y="1634691"/>
            <a:ext cx="389592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dirty="0">
                <a:solidFill>
                  <a:srgbClr val="53AD32"/>
                </a:solidFill>
                <a:latin typeface="Lato"/>
                <a:ea typeface="Lato"/>
                <a:cs typeface="Lato"/>
                <a:sym typeface="Lato"/>
              </a:rPr>
              <a:t>Análisis Económico Financiero</a:t>
            </a:r>
            <a:endParaRPr sz="1600" dirty="0">
              <a:solidFill>
                <a:srgbClr val="53AD32"/>
              </a:solidFill>
              <a:latin typeface="Lato"/>
              <a:ea typeface="Lato"/>
              <a:cs typeface="Lato"/>
              <a:sym typeface="Lato"/>
            </a:endParaRPr>
          </a:p>
        </p:txBody>
      </p:sp>
      <p:cxnSp>
        <p:nvCxnSpPr>
          <p:cNvPr id="11" name="Straight Connector 12">
            <a:extLst>
              <a:ext uri="{FF2B5EF4-FFF2-40B4-BE49-F238E27FC236}">
                <a16:creationId xmlns:a16="http://schemas.microsoft.com/office/drawing/2014/main" id="{1CB84F96-0027-495B-811D-8B385201E45B}"/>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D9DC9364-754E-475F-919D-4589DFDBF4D8}"/>
              </a:ext>
            </a:extLst>
          </p:cNvPr>
          <p:cNvSpPr txBox="1"/>
          <p:nvPr/>
        </p:nvSpPr>
        <p:spPr>
          <a:xfrm>
            <a:off x="171035" y="789124"/>
            <a:ext cx="8801929"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PLAN DE NEGOCIO: ANTES DE EMPEZAR</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16</a:t>
            </a:fld>
            <a:endParaRPr sz="1200">
              <a:solidFill>
                <a:schemeClr val="lt1"/>
              </a:solidFill>
              <a:latin typeface="Trebuchet MS"/>
              <a:ea typeface="Trebuchet MS"/>
              <a:cs typeface="Trebuchet MS"/>
              <a:sym typeface="Trebuchet MS"/>
            </a:endParaRPr>
          </a:p>
        </p:txBody>
      </p:sp>
      <p:pic>
        <p:nvPicPr>
          <p:cNvPr id="329" name="Google Shape;329;p15"/>
          <p:cNvPicPr preferRelativeResize="0"/>
          <p:nvPr/>
        </p:nvPicPr>
        <p:blipFill rotWithShape="1">
          <a:blip r:embed="rId3">
            <a:alphaModFix/>
          </a:blip>
          <a:srcRect/>
          <a:stretch/>
        </p:blipFill>
        <p:spPr>
          <a:xfrm>
            <a:off x="5073516" y="1926255"/>
            <a:ext cx="3582433" cy="2487721"/>
          </a:xfrm>
          <a:prstGeom prst="rect">
            <a:avLst/>
          </a:prstGeom>
          <a:noFill/>
          <a:ln>
            <a:noFill/>
          </a:ln>
        </p:spPr>
      </p:pic>
      <p:sp>
        <p:nvSpPr>
          <p:cNvPr id="330" name="Google Shape;330;p15"/>
          <p:cNvSpPr/>
          <p:nvPr/>
        </p:nvSpPr>
        <p:spPr>
          <a:xfrm>
            <a:off x="395536" y="1963650"/>
            <a:ext cx="3674950" cy="738623"/>
          </a:xfrm>
          <a:prstGeom prst="rect">
            <a:avLst/>
          </a:prstGeom>
          <a:solidFill>
            <a:srgbClr val="F7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dirty="0">
                <a:solidFill>
                  <a:schemeClr val="bg1"/>
                </a:solidFill>
                <a:latin typeface="Lato"/>
                <a:ea typeface="Lato"/>
                <a:cs typeface="Lato"/>
                <a:sym typeface="Lato"/>
              </a:rPr>
              <a:t>Alianzas:</a:t>
            </a:r>
            <a:r>
              <a:rPr lang="es-ES" dirty="0">
                <a:solidFill>
                  <a:schemeClr val="bg1"/>
                </a:solidFill>
                <a:latin typeface="Lato"/>
                <a:ea typeface="Lato"/>
                <a:cs typeface="Lato"/>
                <a:sym typeface="Lato"/>
              </a:rPr>
              <a:t> ¿Tienes un listado y has establecido relaciones con socios(as) claves para implementar tu negocio?</a:t>
            </a:r>
            <a:endParaRPr dirty="0">
              <a:solidFill>
                <a:schemeClr val="bg1"/>
              </a:solidFill>
              <a:latin typeface="Lato"/>
              <a:ea typeface="Lato"/>
              <a:cs typeface="Lato"/>
              <a:sym typeface="Lato"/>
            </a:endParaRPr>
          </a:p>
        </p:txBody>
      </p:sp>
      <p:pic>
        <p:nvPicPr>
          <p:cNvPr id="331" name="Google Shape;331;p15"/>
          <p:cNvPicPr preferRelativeResize="0"/>
          <p:nvPr/>
        </p:nvPicPr>
        <p:blipFill rotWithShape="1">
          <a:blip r:embed="rId4">
            <a:alphaModFix/>
          </a:blip>
          <a:srcRect/>
          <a:stretch/>
        </p:blipFill>
        <p:spPr>
          <a:xfrm>
            <a:off x="755576" y="2854336"/>
            <a:ext cx="2998063" cy="2078826"/>
          </a:xfrm>
          <a:prstGeom prst="rect">
            <a:avLst/>
          </a:prstGeom>
          <a:noFill/>
          <a:ln>
            <a:noFill/>
          </a:ln>
        </p:spPr>
      </p:pic>
      <p:sp>
        <p:nvSpPr>
          <p:cNvPr id="332" name="Google Shape;332;p15"/>
          <p:cNvSpPr/>
          <p:nvPr/>
        </p:nvSpPr>
        <p:spPr>
          <a:xfrm>
            <a:off x="5004925" y="4481875"/>
            <a:ext cx="3823163" cy="523180"/>
          </a:xfrm>
          <a:prstGeom prst="rect">
            <a:avLst/>
          </a:prstGeom>
          <a:solidFill>
            <a:srgbClr val="3FB51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Lato"/>
              <a:buNone/>
            </a:pPr>
            <a:r>
              <a:rPr lang="es-ES" b="1">
                <a:solidFill>
                  <a:schemeClr val="bg1"/>
                </a:solidFill>
                <a:latin typeface="Lato"/>
                <a:ea typeface="Lato"/>
                <a:cs typeface="Lato"/>
                <a:sym typeface="Lato"/>
              </a:rPr>
              <a:t>Tu mercado:</a:t>
            </a:r>
            <a:r>
              <a:rPr lang="es-ES">
                <a:solidFill>
                  <a:schemeClr val="bg1"/>
                </a:solidFill>
                <a:latin typeface="Lato"/>
                <a:ea typeface="Lato"/>
                <a:cs typeface="Lato"/>
                <a:sym typeface="Lato"/>
              </a:rPr>
              <a:t> ¿</a:t>
            </a:r>
            <a:r>
              <a:rPr lang="es-ES" b="1">
                <a:solidFill>
                  <a:schemeClr val="bg1"/>
                </a:solidFill>
                <a:latin typeface="Lato"/>
                <a:ea typeface="Lato"/>
                <a:cs typeface="Lato"/>
                <a:sym typeface="Lato"/>
              </a:rPr>
              <a:t> </a:t>
            </a:r>
            <a:r>
              <a:rPr lang="es-ES">
                <a:solidFill>
                  <a:schemeClr val="bg1"/>
                </a:solidFill>
                <a:latin typeface="Lato"/>
                <a:ea typeface="Lato"/>
                <a:cs typeface="Lato"/>
                <a:sym typeface="Lato"/>
              </a:rPr>
              <a:t>Entiendes quién es tu mercado y el tamaño del mismo?</a:t>
            </a:r>
            <a:endParaRPr>
              <a:solidFill>
                <a:schemeClr val="bg1"/>
              </a:solidFill>
              <a:latin typeface="Lato"/>
              <a:ea typeface="Lato"/>
              <a:cs typeface="Lato"/>
              <a:sym typeface="Lato"/>
            </a:endParaRPr>
          </a:p>
        </p:txBody>
      </p:sp>
      <p:sp>
        <p:nvSpPr>
          <p:cNvPr id="333" name="Google Shape;333;p15"/>
          <p:cNvSpPr/>
          <p:nvPr/>
        </p:nvSpPr>
        <p:spPr>
          <a:xfrm>
            <a:off x="5457879" y="5748665"/>
            <a:ext cx="6442197" cy="830997"/>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s-ES" sz="2400" b="1">
                <a:solidFill>
                  <a:schemeClr val="dk1"/>
                </a:solidFill>
                <a:latin typeface="Calibri"/>
                <a:ea typeface="Calibri"/>
                <a:cs typeface="Calibri"/>
                <a:sym typeface="Calibri"/>
              </a:rPr>
              <a:t>Métricas:</a:t>
            </a:r>
            <a:r>
              <a:rPr lang="es-ES" sz="2400">
                <a:solidFill>
                  <a:schemeClr val="dk1"/>
                </a:solidFill>
                <a:latin typeface="Calibri"/>
                <a:ea typeface="Calibri"/>
                <a:cs typeface="Calibri"/>
                <a:sym typeface="Calibri"/>
              </a:rPr>
              <a:t> ¿Entiendes cuáles son las métricas importantes para medir tu negocio?</a:t>
            </a:r>
            <a:endParaRPr sz="2000">
              <a:solidFill>
                <a:schemeClr val="dk1"/>
              </a:solidFill>
              <a:latin typeface="Trebuchet MS"/>
              <a:ea typeface="Trebuchet MS"/>
              <a:cs typeface="Trebuchet MS"/>
              <a:sym typeface="Trebuchet MS"/>
            </a:endParaRPr>
          </a:p>
        </p:txBody>
      </p:sp>
      <p:sp>
        <p:nvSpPr>
          <p:cNvPr id="334" name="Google Shape;334;p15"/>
          <p:cNvSpPr/>
          <p:nvPr/>
        </p:nvSpPr>
        <p:spPr>
          <a:xfrm>
            <a:off x="5775940" y="1518406"/>
            <a:ext cx="239289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372A5"/>
              </a:buClr>
              <a:buSzPts val="1600"/>
              <a:buFont typeface="Lato"/>
              <a:buNone/>
            </a:pPr>
            <a:r>
              <a:rPr lang="es-ES" sz="1600" b="1" dirty="0">
                <a:solidFill>
                  <a:srgbClr val="4372A5"/>
                </a:solidFill>
                <a:latin typeface="Lato"/>
                <a:ea typeface="Lato"/>
                <a:cs typeface="Lato"/>
                <a:sym typeface="Lato"/>
              </a:rPr>
              <a:t>Marketing Digital</a:t>
            </a:r>
            <a:endParaRPr sz="1600" dirty="0">
              <a:solidFill>
                <a:srgbClr val="4372A5"/>
              </a:solidFill>
              <a:latin typeface="Lato"/>
              <a:ea typeface="Lato"/>
              <a:cs typeface="Lato"/>
              <a:sym typeface="Lato"/>
            </a:endParaRPr>
          </a:p>
        </p:txBody>
      </p:sp>
      <p:sp>
        <p:nvSpPr>
          <p:cNvPr id="335" name="Google Shape;335;p15"/>
          <p:cNvSpPr/>
          <p:nvPr/>
        </p:nvSpPr>
        <p:spPr>
          <a:xfrm>
            <a:off x="1050286" y="6094443"/>
            <a:ext cx="40627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s-ES" sz="2400" b="1">
                <a:solidFill>
                  <a:schemeClr val="dk1"/>
                </a:solidFill>
                <a:latin typeface="Calibri"/>
                <a:ea typeface="Calibri"/>
                <a:cs typeface="Calibri"/>
                <a:sym typeface="Calibri"/>
              </a:rPr>
              <a:t>Marketing y Comcercialización</a:t>
            </a:r>
            <a:endParaRPr sz="2400">
              <a:solidFill>
                <a:schemeClr val="dk1"/>
              </a:solidFill>
              <a:latin typeface="Calibri"/>
              <a:ea typeface="Calibri"/>
              <a:cs typeface="Calibri"/>
              <a:sym typeface="Calibri"/>
            </a:endParaRPr>
          </a:p>
        </p:txBody>
      </p:sp>
      <p:sp>
        <p:nvSpPr>
          <p:cNvPr id="336" name="Google Shape;336;p15"/>
          <p:cNvSpPr/>
          <p:nvPr/>
        </p:nvSpPr>
        <p:spPr>
          <a:xfrm>
            <a:off x="1424085" y="1532148"/>
            <a:ext cx="173977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372A5"/>
              </a:buClr>
              <a:buSzPts val="1600"/>
              <a:buFont typeface="Lato"/>
              <a:buNone/>
            </a:pPr>
            <a:r>
              <a:rPr lang="es-ES" sz="1600" b="1" dirty="0">
                <a:solidFill>
                  <a:srgbClr val="4372A5"/>
                </a:solidFill>
                <a:latin typeface="Lato"/>
                <a:ea typeface="Lato"/>
                <a:cs typeface="Lato"/>
                <a:sym typeface="Lato"/>
              </a:rPr>
              <a:t>Negociación</a:t>
            </a:r>
            <a:endParaRPr sz="1600" dirty="0">
              <a:solidFill>
                <a:srgbClr val="4372A5"/>
              </a:solidFill>
              <a:latin typeface="Lato"/>
              <a:ea typeface="Lato"/>
              <a:cs typeface="Lato"/>
              <a:sym typeface="Lato"/>
            </a:endParaRPr>
          </a:p>
        </p:txBody>
      </p:sp>
      <p:cxnSp>
        <p:nvCxnSpPr>
          <p:cNvPr id="14" name="Straight Connector 12">
            <a:extLst>
              <a:ext uri="{FF2B5EF4-FFF2-40B4-BE49-F238E27FC236}">
                <a16:creationId xmlns:a16="http://schemas.microsoft.com/office/drawing/2014/main" id="{FBCD081F-F6A2-4968-B6E9-5866FAF697E2}"/>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5" name="CuadroTexto 14">
            <a:extLst>
              <a:ext uri="{FF2B5EF4-FFF2-40B4-BE49-F238E27FC236}">
                <a16:creationId xmlns:a16="http://schemas.microsoft.com/office/drawing/2014/main" id="{655242E7-F549-494A-A415-B1C6DA8463D9}"/>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NEGOCIO: ANTES DE EMPEZAR</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17</a:t>
            </a:fld>
            <a:endParaRPr sz="1200">
              <a:solidFill>
                <a:schemeClr val="lt1"/>
              </a:solidFill>
              <a:latin typeface="Trebuchet MS"/>
              <a:ea typeface="Trebuchet MS"/>
              <a:cs typeface="Trebuchet MS"/>
              <a:sym typeface="Trebuchet MS"/>
            </a:endParaRPr>
          </a:p>
        </p:txBody>
      </p:sp>
      <p:sp>
        <p:nvSpPr>
          <p:cNvPr id="343" name="Google Shape;343;p16"/>
          <p:cNvSpPr txBox="1"/>
          <p:nvPr/>
        </p:nvSpPr>
        <p:spPr>
          <a:xfrm>
            <a:off x="539552" y="1199410"/>
            <a:ext cx="7632848" cy="13294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4000"/>
              <a:buFont typeface="Noto Sans Symbols"/>
              <a:buNone/>
            </a:pPr>
            <a:r>
              <a:rPr lang="es-ES" dirty="0">
                <a:solidFill>
                  <a:srgbClr val="000000"/>
                </a:solidFill>
                <a:latin typeface="Lato" panose="020F0502020204030203" pitchFamily="34" charset="0"/>
                <a:ea typeface="Lato" panose="020F0502020204030203" pitchFamily="34" charset="0"/>
                <a:cs typeface="Lato" panose="020F0502020204030203" pitchFamily="34" charset="0"/>
                <a:sym typeface="Lato"/>
              </a:rPr>
              <a:t>Si no puedes responder estas preguntas y no las has </a:t>
            </a:r>
            <a:r>
              <a:rPr lang="es-ES" b="1" dirty="0">
                <a:solidFill>
                  <a:schemeClr val="accent6">
                    <a:lumMod val="60000"/>
                    <a:lumOff val="40000"/>
                  </a:schemeClr>
                </a:solidFill>
                <a:latin typeface="Lato" panose="020F0502020204030203" pitchFamily="34" charset="0"/>
                <a:ea typeface="Lato" panose="020F0502020204030203" pitchFamily="34" charset="0"/>
                <a:cs typeface="Lato" panose="020F0502020204030203" pitchFamily="34" charset="0"/>
                <a:sym typeface="Lato"/>
              </a:rPr>
              <a:t>validado</a:t>
            </a:r>
            <a:r>
              <a:rPr lang="es-ES" dirty="0">
                <a:solidFill>
                  <a:srgbClr val="000000"/>
                </a:solidFill>
                <a:latin typeface="Lato" panose="020F0502020204030203" pitchFamily="34" charset="0"/>
                <a:ea typeface="Lato" panose="020F0502020204030203" pitchFamily="34" charset="0"/>
                <a:cs typeface="Lato" panose="020F0502020204030203" pitchFamily="34" charset="0"/>
                <a:sym typeface="Lato"/>
              </a:rPr>
              <a:t>, no podrás  escribir un plan de negocio. </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ctr" rtl="0">
              <a:lnSpc>
                <a:spcPct val="90000"/>
              </a:lnSpc>
              <a:spcBef>
                <a:spcPts val="1000"/>
              </a:spcBef>
              <a:spcAft>
                <a:spcPts val="0"/>
              </a:spcAft>
              <a:buClr>
                <a:schemeClr val="dk1"/>
              </a:buClr>
              <a:buSzPts val="4000"/>
              <a:buFont typeface="Noto Sans Symbols"/>
              <a:buNone/>
            </a:pPr>
            <a:endParaRPr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ctr" rtl="0">
              <a:lnSpc>
                <a:spcPct val="90000"/>
              </a:lnSpc>
              <a:spcBef>
                <a:spcPts val="1000"/>
              </a:spcBef>
              <a:spcAft>
                <a:spcPts val="0"/>
              </a:spcAft>
              <a:buClr>
                <a:schemeClr val="dk1"/>
              </a:buClr>
              <a:buSzPts val="4000"/>
              <a:buFont typeface="Noto Sans Symbols"/>
              <a:buNone/>
            </a:pPr>
            <a:r>
              <a:rPr lang="es-ES" dirty="0">
                <a:solidFill>
                  <a:srgbClr val="000000"/>
                </a:solidFill>
                <a:latin typeface="Lato" panose="020F0502020204030203" pitchFamily="34" charset="0"/>
                <a:ea typeface="Lato" panose="020F0502020204030203" pitchFamily="34" charset="0"/>
                <a:cs typeface="Lato" panose="020F0502020204030203" pitchFamily="34" charset="0"/>
                <a:sym typeface="Lato"/>
              </a:rPr>
              <a:t>¡Nunca es tarde…empieza ahora!</a:t>
            </a:r>
            <a:endParaRPr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344" name="Google Shape;344;p16"/>
          <p:cNvPicPr preferRelativeResize="0"/>
          <p:nvPr/>
        </p:nvPicPr>
        <p:blipFill rotWithShape="1">
          <a:blip r:embed="rId3">
            <a:alphaModFix/>
          </a:blip>
          <a:srcRect/>
          <a:stretch/>
        </p:blipFill>
        <p:spPr>
          <a:xfrm>
            <a:off x="2195736" y="2482140"/>
            <a:ext cx="4320480" cy="25756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18</a:t>
            </a:fld>
            <a:endParaRPr sz="1200">
              <a:solidFill>
                <a:schemeClr val="lt1"/>
              </a:solidFill>
              <a:latin typeface="Trebuchet MS"/>
              <a:ea typeface="Trebuchet MS"/>
              <a:cs typeface="Trebuchet MS"/>
              <a:sym typeface="Trebuchet MS"/>
            </a:endParaRPr>
          </a:p>
        </p:txBody>
      </p:sp>
      <p:sp>
        <p:nvSpPr>
          <p:cNvPr id="351" name="Google Shape;351;p17"/>
          <p:cNvSpPr txBox="1">
            <a:spLocks noGrp="1"/>
          </p:cNvSpPr>
          <p:nvPr>
            <p:ph type="title"/>
          </p:nvPr>
        </p:nvSpPr>
        <p:spPr>
          <a:xfrm>
            <a:off x="-540568" y="174594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4400"/>
              <a:buFont typeface="Calibri"/>
              <a:buNone/>
            </a:pPr>
            <a:r>
              <a:rPr lang="es-ES" b="1" dirty="0">
                <a:solidFill>
                  <a:srgbClr val="006CB5"/>
                </a:solidFill>
                <a:latin typeface="Futura LT Pro Book" panose="020B0802020204020204" pitchFamily="34" charset="0"/>
                <a:ea typeface="Lato"/>
                <a:cs typeface="Lato"/>
                <a:sym typeface="Lato"/>
              </a:rPr>
              <a:t>ESTRUCTURA DEL PLAN DE NEGOCIO</a:t>
            </a:r>
            <a:endParaRPr dirty="0">
              <a:solidFill>
                <a:srgbClr val="006CB5"/>
              </a:solidFill>
              <a:latin typeface="Futura LT Pro Book" panose="020B0802020204020204" pitchFamily="34" charset="0"/>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8"/>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19</a:t>
            </a:fld>
            <a:endParaRPr sz="1200">
              <a:solidFill>
                <a:schemeClr val="lt1"/>
              </a:solidFill>
              <a:latin typeface="Trebuchet MS"/>
              <a:ea typeface="Trebuchet MS"/>
              <a:cs typeface="Trebuchet MS"/>
              <a:sym typeface="Trebuchet MS"/>
            </a:endParaRPr>
          </a:p>
        </p:txBody>
      </p:sp>
      <p:sp>
        <p:nvSpPr>
          <p:cNvPr id="359" name="Google Shape;359;p18"/>
          <p:cNvSpPr/>
          <p:nvPr/>
        </p:nvSpPr>
        <p:spPr>
          <a:xfrm>
            <a:off x="526191" y="1699262"/>
            <a:ext cx="8100392" cy="3121691"/>
          </a:xfrm>
          <a:prstGeom prst="rect">
            <a:avLst/>
          </a:prstGeom>
          <a:solidFill>
            <a:srgbClr val="F7B51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El problema que resolvemos y la solución. </a:t>
            </a:r>
            <a:endParaRPr dirty="0">
              <a:solidFill>
                <a:srgbClr val="000000"/>
              </a:solidFill>
              <a:latin typeface="Lato"/>
              <a:ea typeface="Lato"/>
              <a:cs typeface="Lato"/>
              <a:sym typeface="Lato"/>
            </a:endParaRPr>
          </a:p>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Oportunidad del mercado. Describimos el mercado al que dirigimos nuestro producto o servicio, por qué es atractivo y por qué hemos identificado que es una oportunidad de negocio.</a:t>
            </a:r>
            <a:endParaRPr dirty="0">
              <a:solidFill>
                <a:srgbClr val="000000"/>
              </a:solidFill>
              <a:latin typeface="Lato"/>
              <a:ea typeface="Lato"/>
              <a:cs typeface="Lato"/>
              <a:sym typeface="Lato"/>
            </a:endParaRPr>
          </a:p>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Nuestra ventaja competitiva. En qué nos diferenciamos de otras empresas.</a:t>
            </a:r>
            <a:endParaRPr dirty="0">
              <a:solidFill>
                <a:srgbClr val="000000"/>
              </a:solidFill>
              <a:latin typeface="Lato"/>
              <a:ea typeface="Lato"/>
              <a:cs typeface="Lato"/>
              <a:sym typeface="Lato"/>
            </a:endParaRPr>
          </a:p>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Productos y servicios que ofrecemos. Qué vamos a vender y cómo vamos a generar negocio.</a:t>
            </a:r>
            <a:endParaRPr dirty="0">
              <a:solidFill>
                <a:srgbClr val="000000"/>
              </a:solidFill>
              <a:latin typeface="Lato"/>
              <a:ea typeface="Lato"/>
              <a:cs typeface="Lato"/>
              <a:sym typeface="Lato"/>
            </a:endParaRPr>
          </a:p>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Plan de Marketing.  Qué acciones  vamos a realizar para darnos a conocer y llegar a nuestros(as) clientes.</a:t>
            </a:r>
            <a:endParaRPr dirty="0">
              <a:solidFill>
                <a:srgbClr val="000000"/>
              </a:solidFill>
              <a:latin typeface="Lato"/>
              <a:ea typeface="Lato"/>
              <a:cs typeface="Lato"/>
              <a:sym typeface="Lato"/>
            </a:endParaRPr>
          </a:p>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Cuenta de resultados de 3 años. Lo que estimamos que vamos a vender, gastar.. </a:t>
            </a:r>
            <a:endParaRPr dirty="0">
              <a:solidFill>
                <a:srgbClr val="000000"/>
              </a:solidFill>
              <a:latin typeface="Lato"/>
              <a:ea typeface="Lato"/>
              <a:cs typeface="Lato"/>
              <a:sym typeface="Lato"/>
            </a:endParaRPr>
          </a:p>
          <a:p>
            <a:pPr marL="285750" marR="0" lvl="0" indent="-285750" algn="just" rtl="0">
              <a:spcBef>
                <a:spcPts val="0"/>
              </a:spcBef>
              <a:spcAft>
                <a:spcPts val="0"/>
              </a:spcAft>
              <a:buClr>
                <a:schemeClr val="dk1"/>
              </a:buClr>
              <a:buSzPts val="2400"/>
              <a:buFont typeface="Wingdings" panose="05000000000000000000" pitchFamily="2" charset="2"/>
              <a:buChar char="q"/>
            </a:pPr>
            <a:r>
              <a:rPr lang="es-ES" dirty="0">
                <a:solidFill>
                  <a:srgbClr val="000000"/>
                </a:solidFill>
                <a:latin typeface="Lato"/>
                <a:ea typeface="Lato"/>
                <a:cs typeface="Lato"/>
                <a:sym typeface="Lato"/>
              </a:rPr>
              <a:t>Equipo. Quién forma el equipo emprendedor, perfiles y breve información de cada uno(a).</a:t>
            </a:r>
            <a:endParaRPr dirty="0">
              <a:solidFill>
                <a:srgbClr val="000000"/>
              </a:solidFill>
              <a:latin typeface="Lato"/>
              <a:ea typeface="Lato"/>
              <a:cs typeface="Lato"/>
              <a:sym typeface="Lato"/>
            </a:endParaRPr>
          </a:p>
        </p:txBody>
      </p:sp>
      <p:cxnSp>
        <p:nvCxnSpPr>
          <p:cNvPr id="7" name="Straight Connector 12">
            <a:extLst>
              <a:ext uri="{FF2B5EF4-FFF2-40B4-BE49-F238E27FC236}">
                <a16:creationId xmlns:a16="http://schemas.microsoft.com/office/drawing/2014/main" id="{FC8A9E57-6F1E-455C-B1AB-7D28A566F1F1}"/>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2A2CAD56-281C-41F4-89F7-135017E6D261}"/>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1. RESUMEN EJECUTIVO</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60664a6bd4_0_0"/>
          <p:cNvSpPr txBox="1"/>
          <p:nvPr/>
        </p:nvSpPr>
        <p:spPr>
          <a:xfrm>
            <a:off x="804375" y="2528900"/>
            <a:ext cx="7611900" cy="1048500"/>
          </a:xfrm>
          <a:prstGeom prst="rect">
            <a:avLst/>
          </a:prstGeom>
          <a:noFill/>
          <a:ln>
            <a:noFill/>
          </a:ln>
        </p:spPr>
        <p:txBody>
          <a:bodyPr spcFirstLastPara="1" wrap="square" lIns="91425" tIns="45700" rIns="91425" bIns="45700" anchor="t" anchorCtr="0">
            <a:noAutofit/>
          </a:bodyPr>
          <a:lstStyle/>
          <a:p>
            <a:pPr marL="361950" lvl="0" indent="-285750" rtl="0">
              <a:lnSpc>
                <a:spcPct val="90000"/>
              </a:lnSpc>
              <a:spcBef>
                <a:spcPts val="1000"/>
              </a:spcBef>
              <a:spcAft>
                <a:spcPts val="0"/>
              </a:spcAft>
              <a:buClr>
                <a:srgbClr val="000000"/>
              </a:buClr>
              <a:buSzPts val="2400"/>
              <a:buFont typeface="Arial" panose="020B0604020202020204" pitchFamily="34" charset="0"/>
              <a:buChar char="•"/>
            </a:pPr>
            <a:r>
              <a:rPr lang="es-ES" dirty="0">
                <a:solidFill>
                  <a:srgbClr val="006CB5"/>
                </a:solidFill>
                <a:latin typeface="Lato" panose="020F0502020204030203" pitchFamily="34" charset="0"/>
                <a:ea typeface="Lato" panose="020F0502020204030203" pitchFamily="34" charset="0"/>
                <a:cs typeface="Lato" panose="020F0502020204030203" pitchFamily="34" charset="0"/>
                <a:sym typeface="Calibri"/>
              </a:rPr>
              <a:t>Elaborar el plan de negocios</a:t>
            </a:r>
          </a:p>
          <a:p>
            <a:pPr marL="361950" lvl="0" indent="-285750" rtl="0">
              <a:lnSpc>
                <a:spcPct val="90000"/>
              </a:lnSpc>
              <a:spcBef>
                <a:spcPts val="0"/>
              </a:spcBef>
              <a:spcAft>
                <a:spcPts val="0"/>
              </a:spcAft>
              <a:buClr>
                <a:srgbClr val="000000"/>
              </a:buClr>
              <a:buSzPts val="2400"/>
              <a:buFont typeface="Arial" panose="020B0604020202020204" pitchFamily="34" charset="0"/>
              <a:buChar char="•"/>
            </a:pPr>
            <a:r>
              <a:rPr lang="es-ES" dirty="0">
                <a:solidFill>
                  <a:srgbClr val="006CB5"/>
                </a:solidFill>
                <a:latin typeface="Lato" panose="020F0502020204030203" pitchFamily="34" charset="0"/>
                <a:ea typeface="Lato" panose="020F0502020204030203" pitchFamily="34" charset="0"/>
                <a:cs typeface="Lato" panose="020F0502020204030203" pitchFamily="34" charset="0"/>
                <a:sym typeface="Calibri"/>
              </a:rPr>
              <a:t>Comprensión de todas las partes de un negocio</a:t>
            </a:r>
          </a:p>
        </p:txBody>
      </p:sp>
      <p:cxnSp>
        <p:nvCxnSpPr>
          <p:cNvPr id="4" name="Straight Connector 12">
            <a:extLst>
              <a:ext uri="{FF2B5EF4-FFF2-40B4-BE49-F238E27FC236}">
                <a16:creationId xmlns:a16="http://schemas.microsoft.com/office/drawing/2014/main" id="{4F10D6E7-86F5-4798-B9BC-8BEC687E793B}"/>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0B0FB052-F433-4DBF-9C58-1588CEFABD94}"/>
              </a:ext>
            </a:extLst>
          </p:cNvPr>
          <p:cNvSpPr txBox="1"/>
          <p:nvPr/>
        </p:nvSpPr>
        <p:spPr>
          <a:xfrm>
            <a:off x="184416" y="789124"/>
            <a:ext cx="6539113"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OBJETIVOS: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9"/>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20</a:t>
            </a:fld>
            <a:endParaRPr sz="1200">
              <a:solidFill>
                <a:schemeClr val="lt1"/>
              </a:solidFill>
              <a:latin typeface="Trebuchet MS"/>
              <a:ea typeface="Trebuchet MS"/>
              <a:cs typeface="Trebuchet MS"/>
              <a:sym typeface="Trebuchet MS"/>
            </a:endParaRPr>
          </a:p>
        </p:txBody>
      </p:sp>
      <p:sp>
        <p:nvSpPr>
          <p:cNvPr id="367" name="Google Shape;367;p19"/>
          <p:cNvSpPr/>
          <p:nvPr/>
        </p:nvSpPr>
        <p:spPr>
          <a:xfrm>
            <a:off x="1187622" y="2259119"/>
            <a:ext cx="2304256" cy="646253"/>
          </a:xfrm>
          <a:prstGeom prst="roundRect">
            <a:avLst>
              <a:gd name="adj" fmla="val 16667"/>
            </a:avLst>
          </a:prstGeom>
          <a:solidFill>
            <a:srgbClr val="3FB512"/>
          </a:solidFill>
          <a:ln w="12700" cap="flat" cmpd="sng">
            <a:solidFill>
              <a:srgbClr val="3FB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600"/>
              <a:buFont typeface="Lato"/>
              <a:buNone/>
            </a:pPr>
            <a:r>
              <a:rPr lang="es-ES">
                <a:solidFill>
                  <a:schemeClr val="bg1"/>
                </a:solidFill>
                <a:latin typeface="Lato"/>
                <a:ea typeface="Lato"/>
                <a:cs typeface="Lato"/>
                <a:sym typeface="Lato"/>
              </a:rPr>
              <a:t>Facilitar la lectura</a:t>
            </a:r>
            <a:endParaRPr>
              <a:solidFill>
                <a:schemeClr val="bg1"/>
              </a:solidFill>
              <a:latin typeface="Lato"/>
              <a:ea typeface="Lato"/>
              <a:cs typeface="Lato"/>
              <a:sym typeface="Lato"/>
            </a:endParaRPr>
          </a:p>
        </p:txBody>
      </p:sp>
      <p:sp>
        <p:nvSpPr>
          <p:cNvPr id="368" name="Google Shape;368;p19"/>
          <p:cNvSpPr/>
          <p:nvPr/>
        </p:nvSpPr>
        <p:spPr>
          <a:xfrm>
            <a:off x="1175403" y="3156597"/>
            <a:ext cx="2328695" cy="637083"/>
          </a:xfrm>
          <a:prstGeom prst="roundRect">
            <a:avLst>
              <a:gd name="adj" fmla="val 16667"/>
            </a:avLst>
          </a:prstGeom>
          <a:solidFill>
            <a:srgbClr val="3FB512"/>
          </a:solidFill>
          <a:ln w="12700" cap="flat" cmpd="sng">
            <a:solidFill>
              <a:srgbClr val="3FB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600"/>
              <a:buFont typeface="Lato"/>
              <a:buNone/>
            </a:pPr>
            <a:r>
              <a:rPr lang="es-ES">
                <a:solidFill>
                  <a:schemeClr val="bg1"/>
                </a:solidFill>
                <a:latin typeface="Lato"/>
                <a:ea typeface="Lato"/>
                <a:cs typeface="Lato"/>
                <a:sym typeface="Lato"/>
              </a:rPr>
              <a:t>Facilitar la búsqueda</a:t>
            </a:r>
            <a:endParaRPr>
              <a:solidFill>
                <a:schemeClr val="bg1"/>
              </a:solidFill>
              <a:latin typeface="Lato"/>
              <a:ea typeface="Lato"/>
              <a:cs typeface="Lato"/>
              <a:sym typeface="Lato"/>
            </a:endParaRPr>
          </a:p>
        </p:txBody>
      </p:sp>
      <p:sp>
        <p:nvSpPr>
          <p:cNvPr id="369" name="Google Shape;369;p19"/>
          <p:cNvSpPr/>
          <p:nvPr/>
        </p:nvSpPr>
        <p:spPr>
          <a:xfrm>
            <a:off x="1175403" y="4060145"/>
            <a:ext cx="2328695" cy="677174"/>
          </a:xfrm>
          <a:prstGeom prst="roundRect">
            <a:avLst>
              <a:gd name="adj" fmla="val 16667"/>
            </a:avLst>
          </a:prstGeom>
          <a:solidFill>
            <a:srgbClr val="3FB512"/>
          </a:solidFill>
          <a:ln w="12700" cap="flat" cmpd="sng">
            <a:solidFill>
              <a:srgbClr val="3FB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600"/>
              <a:buFont typeface="Lato"/>
              <a:buNone/>
            </a:pPr>
            <a:r>
              <a:rPr lang="es-ES" dirty="0">
                <a:solidFill>
                  <a:schemeClr val="bg1"/>
                </a:solidFill>
                <a:latin typeface="Lato"/>
                <a:ea typeface="Lato"/>
                <a:cs typeface="Lato"/>
                <a:sym typeface="Lato"/>
              </a:rPr>
              <a:t>Citar los anexos</a:t>
            </a:r>
            <a:endParaRPr dirty="0">
              <a:solidFill>
                <a:schemeClr val="bg1"/>
              </a:solidFill>
              <a:latin typeface="Lato"/>
              <a:ea typeface="Lato"/>
              <a:cs typeface="Lato"/>
              <a:sym typeface="Lato"/>
            </a:endParaRPr>
          </a:p>
        </p:txBody>
      </p:sp>
      <p:pic>
        <p:nvPicPr>
          <p:cNvPr id="370" name="Google Shape;370;p19" descr="Resultado de imagen para indice"/>
          <p:cNvPicPr preferRelativeResize="0"/>
          <p:nvPr/>
        </p:nvPicPr>
        <p:blipFill rotWithShape="1">
          <a:blip r:embed="rId3">
            <a:alphaModFix/>
          </a:blip>
          <a:srcRect/>
          <a:stretch/>
        </p:blipFill>
        <p:spPr>
          <a:xfrm>
            <a:off x="4458072" y="2030519"/>
            <a:ext cx="2928146" cy="2898250"/>
          </a:xfrm>
          <a:prstGeom prst="rect">
            <a:avLst/>
          </a:prstGeom>
          <a:noFill/>
          <a:ln>
            <a:noFill/>
          </a:ln>
        </p:spPr>
      </p:pic>
      <p:sp>
        <p:nvSpPr>
          <p:cNvPr id="371" name="Google Shape;371;p19"/>
          <p:cNvSpPr txBox="1"/>
          <p:nvPr/>
        </p:nvSpPr>
        <p:spPr>
          <a:xfrm>
            <a:off x="-493356" y="1574670"/>
            <a:ext cx="1043633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800"/>
              <a:buFont typeface="Lato"/>
              <a:buNone/>
            </a:pPr>
            <a:r>
              <a:rPr lang="es-ES" sz="1600" b="1" dirty="0">
                <a:solidFill>
                  <a:srgbClr val="53AD32"/>
                </a:solidFill>
                <a:latin typeface="Lato"/>
                <a:ea typeface="Lato"/>
                <a:cs typeface="Lato"/>
                <a:sym typeface="Lato"/>
              </a:rPr>
              <a:t>PRINCIPALES APARTADOS ORDENADOS</a:t>
            </a:r>
            <a:endParaRPr sz="1600" b="0" dirty="0">
              <a:solidFill>
                <a:srgbClr val="53AD32"/>
              </a:solidFill>
              <a:latin typeface="Lato"/>
              <a:ea typeface="Lato"/>
              <a:cs typeface="Lato"/>
              <a:sym typeface="Lato"/>
            </a:endParaRPr>
          </a:p>
        </p:txBody>
      </p:sp>
      <p:cxnSp>
        <p:nvCxnSpPr>
          <p:cNvPr id="9" name="Straight Connector 12">
            <a:extLst>
              <a:ext uri="{FF2B5EF4-FFF2-40B4-BE49-F238E27FC236}">
                <a16:creationId xmlns:a16="http://schemas.microsoft.com/office/drawing/2014/main" id="{2FBA07CC-40C2-41FF-9EC8-F93AF604285F}"/>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0" name="CuadroTexto 9">
            <a:extLst>
              <a:ext uri="{FF2B5EF4-FFF2-40B4-BE49-F238E27FC236}">
                <a16:creationId xmlns:a16="http://schemas.microsoft.com/office/drawing/2014/main" id="{61D39C10-D9E2-40E2-B4BD-873D1A16D2DD}"/>
              </a:ext>
            </a:extLst>
          </p:cNvPr>
          <p:cNvSpPr txBox="1"/>
          <p:nvPr/>
        </p:nvSpPr>
        <p:spPr>
          <a:xfrm>
            <a:off x="376775" y="789124"/>
            <a:ext cx="3219865"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2. ÍNDICE</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0"/>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21</a:t>
            </a:fld>
            <a:endParaRPr sz="1200">
              <a:solidFill>
                <a:schemeClr val="lt1"/>
              </a:solidFill>
              <a:latin typeface="Trebuchet MS"/>
              <a:ea typeface="Trebuchet MS"/>
              <a:cs typeface="Trebuchet MS"/>
              <a:sym typeface="Trebuchet MS"/>
            </a:endParaRPr>
          </a:p>
        </p:txBody>
      </p:sp>
      <p:sp>
        <p:nvSpPr>
          <p:cNvPr id="379" name="Google Shape;379;p20"/>
          <p:cNvSpPr/>
          <p:nvPr/>
        </p:nvSpPr>
        <p:spPr>
          <a:xfrm>
            <a:off x="5230882" y="4183997"/>
            <a:ext cx="359720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600"/>
              <a:buFont typeface="Lato"/>
              <a:buNone/>
            </a:pPr>
            <a:r>
              <a:rPr lang="es-ES" sz="1600" b="1" i="1" dirty="0">
                <a:solidFill>
                  <a:srgbClr val="010101"/>
                </a:solidFill>
                <a:latin typeface="Lato"/>
                <a:ea typeface="Lato"/>
                <a:cs typeface="Lato"/>
                <a:sym typeface="Lato"/>
              </a:rPr>
              <a:t>Debes ser capaz de describir tú motivación, la pasión por tu negocio</a:t>
            </a:r>
            <a:endParaRPr sz="1600" b="1" i="1" dirty="0">
              <a:solidFill>
                <a:srgbClr val="010101"/>
              </a:solidFill>
              <a:latin typeface="Lato"/>
              <a:ea typeface="Lato"/>
              <a:cs typeface="Lato"/>
              <a:sym typeface="Lato"/>
            </a:endParaRPr>
          </a:p>
        </p:txBody>
      </p:sp>
      <p:grpSp>
        <p:nvGrpSpPr>
          <p:cNvPr id="380" name="Google Shape;380;p20"/>
          <p:cNvGrpSpPr/>
          <p:nvPr/>
        </p:nvGrpSpPr>
        <p:grpSpPr>
          <a:xfrm>
            <a:off x="683568" y="2009760"/>
            <a:ext cx="3672408" cy="2857500"/>
            <a:chOff x="0" y="6820"/>
            <a:chExt cx="5255467" cy="4048920"/>
          </a:xfrm>
        </p:grpSpPr>
        <p:sp>
          <p:nvSpPr>
            <p:cNvPr id="381" name="Google Shape;381;p20"/>
            <p:cNvSpPr/>
            <p:nvPr/>
          </p:nvSpPr>
          <p:spPr>
            <a:xfrm>
              <a:off x="0" y="346300"/>
              <a:ext cx="5255467" cy="579600"/>
            </a:xfrm>
            <a:prstGeom prst="rect">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dirty="0">
                <a:solidFill>
                  <a:schemeClr val="dk1"/>
                </a:solidFill>
                <a:latin typeface="Trebuchet MS"/>
                <a:ea typeface="Trebuchet MS"/>
                <a:cs typeface="Trebuchet MS"/>
                <a:sym typeface="Trebuchet MS"/>
              </a:endParaRPr>
            </a:p>
          </p:txBody>
        </p:sp>
        <p:sp>
          <p:nvSpPr>
            <p:cNvPr id="382" name="Google Shape;382;p20"/>
            <p:cNvSpPr/>
            <p:nvPr/>
          </p:nvSpPr>
          <p:spPr>
            <a:xfrm>
              <a:off x="325270" y="6820"/>
              <a:ext cx="4553793" cy="678960"/>
            </a:xfrm>
            <a:prstGeom prst="roundRect">
              <a:avLst>
                <a:gd name="adj" fmla="val 16667"/>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83" name="Google Shape;383;p20"/>
            <p:cNvSpPr txBox="1"/>
            <p:nvPr/>
          </p:nvSpPr>
          <p:spPr>
            <a:xfrm>
              <a:off x="358414" y="50761"/>
              <a:ext cx="4487506" cy="612671"/>
            </a:xfrm>
            <a:prstGeom prst="rect">
              <a:avLst/>
            </a:prstGeom>
            <a:solidFill>
              <a:srgbClr val="F7B512"/>
            </a:solidFill>
            <a:ln w="9525" cap="flat" cmpd="sng">
              <a:solidFill>
                <a:srgbClr val="0093D6"/>
              </a:solidFill>
              <a:prstDash val="solid"/>
              <a:round/>
              <a:headEnd type="none" w="sm" len="sm"/>
              <a:tailEnd type="none" w="sm" len="sm"/>
            </a:ln>
          </p:spPr>
          <p:txBody>
            <a:bodyPr spcFirstLastPara="1" wrap="square" lIns="172100" tIns="0" rIns="1721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dirty="0">
                  <a:solidFill>
                    <a:schemeClr val="bg1"/>
                  </a:solidFill>
                  <a:latin typeface="Lato"/>
                  <a:ea typeface="Lato"/>
                  <a:cs typeface="Lato"/>
                  <a:sym typeface="Lato"/>
                </a:rPr>
                <a:t>Resumen de la actividad que se ha realizado. </a:t>
              </a:r>
              <a:endParaRPr dirty="0">
                <a:solidFill>
                  <a:schemeClr val="bg1"/>
                </a:solidFill>
                <a:latin typeface="Lato"/>
                <a:ea typeface="Lato"/>
                <a:cs typeface="Lato"/>
                <a:sym typeface="Lato"/>
              </a:endParaRPr>
            </a:p>
          </p:txBody>
        </p:sp>
        <p:sp>
          <p:nvSpPr>
            <p:cNvPr id="384" name="Google Shape;384;p20"/>
            <p:cNvSpPr/>
            <p:nvPr/>
          </p:nvSpPr>
          <p:spPr>
            <a:xfrm>
              <a:off x="0" y="1389580"/>
              <a:ext cx="5255467" cy="579600"/>
            </a:xfrm>
            <a:prstGeom prst="rect">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85" name="Google Shape;385;p20"/>
            <p:cNvSpPr/>
            <p:nvPr/>
          </p:nvSpPr>
          <p:spPr>
            <a:xfrm>
              <a:off x="325270" y="1050100"/>
              <a:ext cx="4553793" cy="678960"/>
            </a:xfrm>
            <a:prstGeom prst="roundRect">
              <a:avLst>
                <a:gd name="adj" fmla="val 16667"/>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86" name="Google Shape;386;p20"/>
            <p:cNvSpPr txBox="1"/>
            <p:nvPr/>
          </p:nvSpPr>
          <p:spPr>
            <a:xfrm>
              <a:off x="358414" y="1094042"/>
              <a:ext cx="4487506" cy="612671"/>
            </a:xfrm>
            <a:prstGeom prst="rect">
              <a:avLst/>
            </a:prstGeom>
            <a:solidFill>
              <a:srgbClr val="F7B512"/>
            </a:solidFill>
            <a:ln w="9525" cap="flat" cmpd="sng">
              <a:solidFill>
                <a:srgbClr val="0093D6"/>
              </a:solidFill>
              <a:prstDash val="solid"/>
              <a:round/>
              <a:headEnd type="none" w="sm" len="sm"/>
              <a:tailEnd type="none" w="sm" len="sm"/>
            </a:ln>
          </p:spPr>
          <p:txBody>
            <a:bodyPr spcFirstLastPara="1" wrap="square" lIns="172100" tIns="0" rIns="1721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dirty="0">
                  <a:solidFill>
                    <a:schemeClr val="bg1"/>
                  </a:solidFill>
                  <a:latin typeface="Lato"/>
                  <a:ea typeface="Lato"/>
                  <a:cs typeface="Lato"/>
                  <a:sym typeface="Lato"/>
                </a:rPr>
                <a:t>Perfiles el equipo directivo.</a:t>
              </a:r>
              <a:endParaRPr dirty="0">
                <a:solidFill>
                  <a:schemeClr val="bg1"/>
                </a:solidFill>
                <a:latin typeface="Lato"/>
                <a:ea typeface="Lato"/>
                <a:cs typeface="Lato"/>
                <a:sym typeface="Lato"/>
              </a:endParaRPr>
            </a:p>
          </p:txBody>
        </p:sp>
        <p:sp>
          <p:nvSpPr>
            <p:cNvPr id="387" name="Google Shape;387;p20"/>
            <p:cNvSpPr/>
            <p:nvPr/>
          </p:nvSpPr>
          <p:spPr>
            <a:xfrm>
              <a:off x="0" y="2432860"/>
              <a:ext cx="5255467" cy="579600"/>
            </a:xfrm>
            <a:prstGeom prst="rect">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88" name="Google Shape;388;p20"/>
            <p:cNvSpPr/>
            <p:nvPr/>
          </p:nvSpPr>
          <p:spPr>
            <a:xfrm>
              <a:off x="325270" y="2093380"/>
              <a:ext cx="4553793" cy="678960"/>
            </a:xfrm>
            <a:prstGeom prst="roundRect">
              <a:avLst>
                <a:gd name="adj" fmla="val 16667"/>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89" name="Google Shape;389;p20"/>
            <p:cNvSpPr txBox="1"/>
            <p:nvPr/>
          </p:nvSpPr>
          <p:spPr>
            <a:xfrm>
              <a:off x="358414" y="2137321"/>
              <a:ext cx="4487506" cy="612671"/>
            </a:xfrm>
            <a:prstGeom prst="rect">
              <a:avLst/>
            </a:prstGeom>
            <a:solidFill>
              <a:srgbClr val="F7B512"/>
            </a:solidFill>
            <a:ln w="9525" cap="flat" cmpd="sng">
              <a:solidFill>
                <a:srgbClr val="0093D6"/>
              </a:solidFill>
              <a:prstDash val="solid"/>
              <a:round/>
              <a:headEnd type="none" w="sm" len="sm"/>
              <a:tailEnd type="none" w="sm" len="sm"/>
            </a:ln>
          </p:spPr>
          <p:txBody>
            <a:bodyPr spcFirstLastPara="1" wrap="square" lIns="172100" tIns="0" rIns="1721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a:solidFill>
                    <a:schemeClr val="bg1"/>
                  </a:solidFill>
                  <a:latin typeface="Lato"/>
                  <a:ea typeface="Lato"/>
                  <a:cs typeface="Lato"/>
                  <a:sym typeface="Lato"/>
                </a:rPr>
                <a:t>Formación y experiencia.</a:t>
              </a:r>
              <a:endParaRPr>
                <a:solidFill>
                  <a:schemeClr val="bg1"/>
                </a:solidFill>
                <a:latin typeface="Lato"/>
                <a:ea typeface="Lato"/>
                <a:cs typeface="Lato"/>
                <a:sym typeface="Lato"/>
              </a:endParaRPr>
            </a:p>
          </p:txBody>
        </p:sp>
        <p:sp>
          <p:nvSpPr>
            <p:cNvPr id="390" name="Google Shape;390;p20"/>
            <p:cNvSpPr/>
            <p:nvPr/>
          </p:nvSpPr>
          <p:spPr>
            <a:xfrm>
              <a:off x="0" y="3476140"/>
              <a:ext cx="5255467" cy="579600"/>
            </a:xfrm>
            <a:prstGeom prst="rect">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91" name="Google Shape;391;p20"/>
            <p:cNvSpPr/>
            <p:nvPr/>
          </p:nvSpPr>
          <p:spPr>
            <a:xfrm>
              <a:off x="325270" y="3136660"/>
              <a:ext cx="4553793" cy="678960"/>
            </a:xfrm>
            <a:prstGeom prst="roundRect">
              <a:avLst>
                <a:gd name="adj" fmla="val 16667"/>
              </a:avLst>
            </a:prstGeom>
            <a:solidFill>
              <a:srgbClr val="F7B512"/>
            </a:solidFill>
            <a:ln w="12700" cap="flat" cmpd="sng">
              <a:solidFill>
                <a:srgbClr val="0093D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392" name="Google Shape;392;p20"/>
            <p:cNvSpPr txBox="1"/>
            <p:nvPr/>
          </p:nvSpPr>
          <p:spPr>
            <a:xfrm>
              <a:off x="358414" y="3180601"/>
              <a:ext cx="4487506" cy="612671"/>
            </a:xfrm>
            <a:prstGeom prst="rect">
              <a:avLst/>
            </a:prstGeom>
            <a:solidFill>
              <a:srgbClr val="F7B512"/>
            </a:solidFill>
            <a:ln w="9525" cap="flat" cmpd="sng">
              <a:solidFill>
                <a:srgbClr val="0093D6"/>
              </a:solidFill>
              <a:prstDash val="solid"/>
              <a:round/>
              <a:headEnd type="none" w="sm" len="sm"/>
              <a:tailEnd type="none" w="sm" len="sm"/>
            </a:ln>
          </p:spPr>
          <p:txBody>
            <a:bodyPr spcFirstLastPara="1" wrap="square" lIns="172100" tIns="0" rIns="1721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a:solidFill>
                    <a:schemeClr val="bg1"/>
                  </a:solidFill>
                  <a:latin typeface="Lato"/>
                  <a:ea typeface="Lato"/>
                  <a:cs typeface="Lato"/>
                  <a:sym typeface="Lato"/>
                </a:rPr>
                <a:t>Funciones.</a:t>
              </a:r>
              <a:endParaRPr>
                <a:solidFill>
                  <a:schemeClr val="bg1"/>
                </a:solidFill>
                <a:latin typeface="Lato"/>
                <a:ea typeface="Lato"/>
                <a:cs typeface="Lato"/>
                <a:sym typeface="Lato"/>
              </a:endParaRPr>
            </a:p>
          </p:txBody>
        </p:sp>
      </p:grpSp>
      <p:pic>
        <p:nvPicPr>
          <p:cNvPr id="393" name="Google Shape;393;p20" descr="Resultado de imagen para equipo empresarial"/>
          <p:cNvPicPr preferRelativeResize="0"/>
          <p:nvPr/>
        </p:nvPicPr>
        <p:blipFill rotWithShape="1">
          <a:blip r:embed="rId3">
            <a:alphaModFix/>
          </a:blip>
          <a:srcRect/>
          <a:stretch/>
        </p:blipFill>
        <p:spPr>
          <a:xfrm>
            <a:off x="5868144" y="2009760"/>
            <a:ext cx="2245158" cy="2083777"/>
          </a:xfrm>
          <a:prstGeom prst="rect">
            <a:avLst/>
          </a:prstGeom>
          <a:noFill/>
          <a:ln>
            <a:noFill/>
          </a:ln>
        </p:spPr>
      </p:pic>
      <p:sp>
        <p:nvSpPr>
          <p:cNvPr id="394" name="Google Shape;394;p20"/>
          <p:cNvSpPr txBox="1"/>
          <p:nvPr/>
        </p:nvSpPr>
        <p:spPr>
          <a:xfrm>
            <a:off x="1331640" y="1470947"/>
            <a:ext cx="691207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800"/>
              <a:buFont typeface="Lato"/>
              <a:buNone/>
            </a:pPr>
            <a:r>
              <a:rPr lang="es-ES" sz="1600" b="1" dirty="0">
                <a:solidFill>
                  <a:srgbClr val="006CB5"/>
                </a:solidFill>
                <a:latin typeface="Lato"/>
                <a:ea typeface="Lato"/>
                <a:cs typeface="Lato"/>
                <a:sym typeface="Lato"/>
              </a:rPr>
              <a:t>Se debe buscar la credibilidad y las fortalezas del equipo de gestión del negocio. </a:t>
            </a:r>
            <a:endParaRPr sz="1600" dirty="0">
              <a:solidFill>
                <a:srgbClr val="006CB5"/>
              </a:solidFill>
              <a:latin typeface="Lato"/>
              <a:ea typeface="Lato"/>
              <a:cs typeface="Lato"/>
              <a:sym typeface="Lato"/>
            </a:endParaRPr>
          </a:p>
        </p:txBody>
      </p:sp>
      <p:cxnSp>
        <p:nvCxnSpPr>
          <p:cNvPr id="20" name="Straight Connector 12">
            <a:extLst>
              <a:ext uri="{FF2B5EF4-FFF2-40B4-BE49-F238E27FC236}">
                <a16:creationId xmlns:a16="http://schemas.microsoft.com/office/drawing/2014/main" id="{58C93F05-63F0-4B83-AB53-C0AE4C31A85F}"/>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21" name="CuadroTexto 20">
            <a:extLst>
              <a:ext uri="{FF2B5EF4-FFF2-40B4-BE49-F238E27FC236}">
                <a16:creationId xmlns:a16="http://schemas.microsoft.com/office/drawing/2014/main" id="{9E4D479F-C417-4469-BC85-F353D0FE9207}"/>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3. EQUIPO EMPRENDEDOR</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22</a:t>
            </a:fld>
            <a:endParaRPr sz="1200">
              <a:solidFill>
                <a:schemeClr val="lt1"/>
              </a:solidFill>
              <a:latin typeface="Trebuchet MS"/>
              <a:ea typeface="Trebuchet MS"/>
              <a:cs typeface="Trebuchet MS"/>
              <a:sym typeface="Trebuchet MS"/>
            </a:endParaRPr>
          </a:p>
        </p:txBody>
      </p:sp>
      <p:sp>
        <p:nvSpPr>
          <p:cNvPr id="402" name="Google Shape;402;p21"/>
          <p:cNvSpPr/>
          <p:nvPr/>
        </p:nvSpPr>
        <p:spPr>
          <a:xfrm>
            <a:off x="194221" y="1526950"/>
            <a:ext cx="597408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2000"/>
              <a:buFont typeface="Lato"/>
              <a:buNone/>
            </a:pPr>
            <a:r>
              <a:rPr lang="es-ES" sz="1600" b="1" u="sng" dirty="0">
                <a:solidFill>
                  <a:srgbClr val="4372A5"/>
                </a:solidFill>
                <a:latin typeface="Lato"/>
                <a:ea typeface="Lato"/>
                <a:cs typeface="Lato"/>
                <a:sym typeface="Lato"/>
              </a:rPr>
              <a:t>Definiremos los 9 bloques del modelo de negocio CANVAS. </a:t>
            </a:r>
            <a:endParaRPr sz="1600" u="sng" dirty="0">
              <a:solidFill>
                <a:srgbClr val="4372A5"/>
              </a:solidFill>
              <a:latin typeface="Lato"/>
              <a:ea typeface="Lato"/>
              <a:cs typeface="Lato"/>
              <a:sym typeface="Lato"/>
            </a:endParaRPr>
          </a:p>
        </p:txBody>
      </p:sp>
      <p:sp>
        <p:nvSpPr>
          <p:cNvPr id="403" name="Google Shape;403;p21"/>
          <p:cNvSpPr/>
          <p:nvPr/>
        </p:nvSpPr>
        <p:spPr>
          <a:xfrm>
            <a:off x="5666771" y="3476787"/>
            <a:ext cx="304541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400"/>
              <a:buFont typeface="Lato"/>
              <a:buNone/>
            </a:pPr>
            <a:r>
              <a:rPr lang="es-ES" i="1" dirty="0">
                <a:solidFill>
                  <a:srgbClr val="010101"/>
                </a:solidFill>
                <a:latin typeface="Lato"/>
                <a:ea typeface="Lato"/>
                <a:cs typeface="Lato"/>
                <a:sym typeface="Lato"/>
              </a:rPr>
              <a:t>Cuanto más hipótesis hayamos testado y más conocimiento tengamos del mercado, más creíble será nuestro modelo de negocio, tanto para nosotros(as) como para el banco que esperamos nos de financiación</a:t>
            </a:r>
            <a:endParaRPr i="1" dirty="0">
              <a:solidFill>
                <a:srgbClr val="010101"/>
              </a:solidFill>
              <a:latin typeface="Lato"/>
              <a:ea typeface="Lato"/>
              <a:cs typeface="Lato"/>
              <a:sym typeface="Lato"/>
            </a:endParaRPr>
          </a:p>
        </p:txBody>
      </p:sp>
      <p:grpSp>
        <p:nvGrpSpPr>
          <p:cNvPr id="404" name="Google Shape;404;p21"/>
          <p:cNvGrpSpPr/>
          <p:nvPr/>
        </p:nvGrpSpPr>
        <p:grpSpPr>
          <a:xfrm>
            <a:off x="-3348880" y="1300376"/>
            <a:ext cx="8610938" cy="4013347"/>
            <a:chOff x="-4736902" y="-726081"/>
            <a:chExt cx="10542643" cy="5642174"/>
          </a:xfrm>
        </p:grpSpPr>
        <p:sp>
          <p:nvSpPr>
            <p:cNvPr id="405" name="Google Shape;405;p21"/>
            <p:cNvSpPr/>
            <p:nvPr/>
          </p:nvSpPr>
          <p:spPr>
            <a:xfrm>
              <a:off x="-4736902" y="-726081"/>
              <a:ext cx="5642174" cy="5642174"/>
            </a:xfrm>
            <a:prstGeom prst="blockArc">
              <a:avLst>
                <a:gd name="adj1" fmla="val 18900000"/>
                <a:gd name="adj2" fmla="val 2700000"/>
                <a:gd name="adj3" fmla="val 383"/>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06" name="Google Shape;406;p21"/>
            <p:cNvSpPr/>
            <p:nvPr/>
          </p:nvSpPr>
          <p:spPr>
            <a:xfrm>
              <a:off x="474116" y="322128"/>
              <a:ext cx="5331625" cy="644591"/>
            </a:xfrm>
            <a:prstGeom prst="rect">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07" name="Google Shape;407;p21"/>
            <p:cNvSpPr txBox="1"/>
            <p:nvPr/>
          </p:nvSpPr>
          <p:spPr>
            <a:xfrm>
              <a:off x="474116" y="322128"/>
              <a:ext cx="5331625" cy="644591"/>
            </a:xfrm>
            <a:prstGeom prst="rect">
              <a:avLst/>
            </a:prstGeom>
            <a:solidFill>
              <a:srgbClr val="3FB512"/>
            </a:solidFill>
            <a:ln w="9525" cap="flat" cmpd="sng">
              <a:solidFill>
                <a:srgbClr val="F7B512"/>
              </a:solidFill>
              <a:prstDash val="solid"/>
              <a:round/>
              <a:headEnd type="none" w="sm" len="sm"/>
              <a:tailEnd type="none" w="sm" len="sm"/>
            </a:ln>
          </p:spPr>
          <p:txBody>
            <a:bodyPr spcFirstLastPara="1" wrap="square" lIns="51162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dirty="0">
                  <a:solidFill>
                    <a:schemeClr val="bg1"/>
                  </a:solidFill>
                  <a:latin typeface="Lato"/>
                  <a:ea typeface="Lato"/>
                  <a:cs typeface="Lato"/>
                  <a:sym typeface="Lato"/>
                </a:rPr>
                <a:t>Justificación de la idea y origen del proyecto. </a:t>
              </a:r>
              <a:endParaRPr dirty="0">
                <a:solidFill>
                  <a:schemeClr val="bg1"/>
                </a:solidFill>
                <a:latin typeface="Lato"/>
                <a:ea typeface="Lato"/>
                <a:cs typeface="Lato"/>
                <a:sym typeface="Lato"/>
              </a:endParaRPr>
            </a:p>
          </p:txBody>
        </p:sp>
        <p:sp>
          <p:nvSpPr>
            <p:cNvPr id="408" name="Google Shape;408;p21"/>
            <p:cNvSpPr/>
            <p:nvPr/>
          </p:nvSpPr>
          <p:spPr>
            <a:xfrm>
              <a:off x="71247" y="241554"/>
              <a:ext cx="805739" cy="805739"/>
            </a:xfrm>
            <a:prstGeom prst="ellipse">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09" name="Google Shape;409;p21"/>
            <p:cNvSpPr/>
            <p:nvPr/>
          </p:nvSpPr>
          <p:spPr>
            <a:xfrm>
              <a:off x="843675" y="1289182"/>
              <a:ext cx="4962066" cy="644591"/>
            </a:xfrm>
            <a:prstGeom prst="rect">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10" name="Google Shape;410;p21"/>
            <p:cNvSpPr txBox="1"/>
            <p:nvPr/>
          </p:nvSpPr>
          <p:spPr>
            <a:xfrm>
              <a:off x="843675" y="1289182"/>
              <a:ext cx="4962066" cy="644591"/>
            </a:xfrm>
            <a:prstGeom prst="rect">
              <a:avLst/>
            </a:prstGeom>
            <a:solidFill>
              <a:srgbClr val="3FB512"/>
            </a:solidFill>
            <a:ln w="9525" cap="flat" cmpd="sng">
              <a:solidFill>
                <a:srgbClr val="F7B512"/>
              </a:solidFill>
              <a:prstDash val="solid"/>
              <a:round/>
              <a:headEnd type="none" w="sm" len="sm"/>
              <a:tailEnd type="none" w="sm" len="sm"/>
            </a:ln>
          </p:spPr>
          <p:txBody>
            <a:bodyPr spcFirstLastPara="1" wrap="square" lIns="51162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a:solidFill>
                    <a:schemeClr val="bg1"/>
                  </a:solidFill>
                  <a:latin typeface="Lato"/>
                  <a:ea typeface="Lato"/>
                  <a:cs typeface="Lato"/>
                  <a:sym typeface="Lato"/>
                </a:rPr>
                <a:t>Expectativas del negocio. Objetivos a corto y mediano plazo.</a:t>
              </a:r>
              <a:endParaRPr>
                <a:solidFill>
                  <a:schemeClr val="bg1"/>
                </a:solidFill>
                <a:latin typeface="Lato"/>
                <a:ea typeface="Lato"/>
                <a:cs typeface="Lato"/>
                <a:sym typeface="Lato"/>
              </a:endParaRPr>
            </a:p>
          </p:txBody>
        </p:sp>
        <p:sp>
          <p:nvSpPr>
            <p:cNvPr id="411" name="Google Shape;411;p21"/>
            <p:cNvSpPr/>
            <p:nvPr/>
          </p:nvSpPr>
          <p:spPr>
            <a:xfrm>
              <a:off x="440806" y="1208608"/>
              <a:ext cx="805739" cy="805739"/>
            </a:xfrm>
            <a:prstGeom prst="ellipse">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12" name="Google Shape;412;p21"/>
            <p:cNvSpPr/>
            <p:nvPr/>
          </p:nvSpPr>
          <p:spPr>
            <a:xfrm>
              <a:off x="843675" y="2256237"/>
              <a:ext cx="4962066" cy="644591"/>
            </a:xfrm>
            <a:prstGeom prst="rect">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13" name="Google Shape;413;p21"/>
            <p:cNvSpPr txBox="1"/>
            <p:nvPr/>
          </p:nvSpPr>
          <p:spPr>
            <a:xfrm>
              <a:off x="843675" y="2256237"/>
              <a:ext cx="4962066" cy="644590"/>
            </a:xfrm>
            <a:prstGeom prst="rect">
              <a:avLst/>
            </a:prstGeom>
            <a:solidFill>
              <a:srgbClr val="3FB512"/>
            </a:solidFill>
            <a:ln w="9525" cap="flat" cmpd="sng">
              <a:solidFill>
                <a:srgbClr val="F7B512"/>
              </a:solidFill>
              <a:prstDash val="solid"/>
              <a:round/>
              <a:headEnd type="none" w="sm" len="sm"/>
              <a:tailEnd type="none" w="sm" len="sm"/>
            </a:ln>
          </p:spPr>
          <p:txBody>
            <a:bodyPr spcFirstLastPara="1" wrap="square" lIns="51162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a:solidFill>
                    <a:schemeClr val="bg1"/>
                  </a:solidFill>
                  <a:latin typeface="Lato"/>
                  <a:ea typeface="Lato"/>
                  <a:cs typeface="Lato"/>
                  <a:sym typeface="Lato"/>
                </a:rPr>
                <a:t>Ubicación del negocio.</a:t>
              </a:r>
              <a:endParaRPr>
                <a:solidFill>
                  <a:schemeClr val="bg1"/>
                </a:solidFill>
                <a:latin typeface="Lato"/>
                <a:ea typeface="Lato"/>
                <a:cs typeface="Lato"/>
                <a:sym typeface="Lato"/>
              </a:endParaRPr>
            </a:p>
          </p:txBody>
        </p:sp>
        <p:sp>
          <p:nvSpPr>
            <p:cNvPr id="414" name="Google Shape;414;p21"/>
            <p:cNvSpPr/>
            <p:nvPr/>
          </p:nvSpPr>
          <p:spPr>
            <a:xfrm>
              <a:off x="440806" y="2175663"/>
              <a:ext cx="805739" cy="805739"/>
            </a:xfrm>
            <a:prstGeom prst="ellipse">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15" name="Google Shape;415;p21"/>
            <p:cNvSpPr txBox="1"/>
            <p:nvPr/>
          </p:nvSpPr>
          <p:spPr>
            <a:xfrm>
              <a:off x="668817" y="3267344"/>
              <a:ext cx="4942221" cy="644590"/>
            </a:xfrm>
            <a:prstGeom prst="rect">
              <a:avLst/>
            </a:prstGeom>
            <a:solidFill>
              <a:srgbClr val="3FB512"/>
            </a:solidFill>
            <a:ln w="9525" cap="flat" cmpd="sng">
              <a:solidFill>
                <a:srgbClr val="F7B512"/>
              </a:solidFill>
              <a:prstDash val="solid"/>
              <a:round/>
              <a:headEnd type="none" w="sm" len="sm"/>
              <a:tailEnd type="none" w="sm" len="sm"/>
            </a:ln>
          </p:spPr>
          <p:txBody>
            <a:bodyPr spcFirstLastPara="1" wrap="square" lIns="51162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a:solidFill>
                    <a:schemeClr val="bg1"/>
                  </a:solidFill>
                  <a:latin typeface="Lato"/>
                  <a:ea typeface="Lato"/>
                  <a:cs typeface="Lato"/>
                  <a:sym typeface="Lato"/>
                </a:rPr>
                <a:t>Fecha de apertura.</a:t>
              </a:r>
              <a:endParaRPr>
                <a:solidFill>
                  <a:schemeClr val="bg1"/>
                </a:solidFill>
                <a:latin typeface="Lato"/>
                <a:ea typeface="Lato"/>
                <a:cs typeface="Lato"/>
                <a:sym typeface="Lato"/>
              </a:endParaRPr>
            </a:p>
          </p:txBody>
        </p:sp>
        <p:sp>
          <p:nvSpPr>
            <p:cNvPr id="416" name="Google Shape;416;p21"/>
            <p:cNvSpPr/>
            <p:nvPr/>
          </p:nvSpPr>
          <p:spPr>
            <a:xfrm>
              <a:off x="71247" y="3142717"/>
              <a:ext cx="805739" cy="805739"/>
            </a:xfrm>
            <a:prstGeom prst="ellipse">
              <a:avLst/>
            </a:prstGeom>
            <a:solidFill>
              <a:srgbClr val="3FB512"/>
            </a:solidFill>
            <a:ln w="12700" cap="flat" cmpd="sng">
              <a:solidFill>
                <a:srgbClr val="F7B51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grpSp>
      <p:pic>
        <p:nvPicPr>
          <p:cNvPr id="417" name="Google Shape;417;p21" descr="Resultado de imagen para IDEA DE NEGOCIO"/>
          <p:cNvPicPr preferRelativeResize="0"/>
          <p:nvPr/>
        </p:nvPicPr>
        <p:blipFill rotWithShape="1">
          <a:blip r:embed="rId3">
            <a:alphaModFix/>
          </a:blip>
          <a:srcRect/>
          <a:stretch/>
        </p:blipFill>
        <p:spPr>
          <a:xfrm>
            <a:off x="5896163" y="1613079"/>
            <a:ext cx="2586633" cy="1806712"/>
          </a:xfrm>
          <a:prstGeom prst="rect">
            <a:avLst/>
          </a:prstGeom>
          <a:noFill/>
          <a:ln>
            <a:noFill/>
          </a:ln>
        </p:spPr>
      </p:pic>
      <p:cxnSp>
        <p:nvCxnSpPr>
          <p:cNvPr id="20" name="Straight Connector 12">
            <a:extLst>
              <a:ext uri="{FF2B5EF4-FFF2-40B4-BE49-F238E27FC236}">
                <a16:creationId xmlns:a16="http://schemas.microsoft.com/office/drawing/2014/main" id="{496BA369-395F-4CA9-BE88-2F80CAD5D207}"/>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21" name="CuadroTexto 20">
            <a:extLst>
              <a:ext uri="{FF2B5EF4-FFF2-40B4-BE49-F238E27FC236}">
                <a16:creationId xmlns:a16="http://schemas.microsoft.com/office/drawing/2014/main" id="{C6D90368-DA63-4930-A127-8E16E4DD3D5D}"/>
              </a:ext>
            </a:extLst>
          </p:cNvPr>
          <p:cNvSpPr txBox="1"/>
          <p:nvPr/>
        </p:nvSpPr>
        <p:spPr>
          <a:xfrm>
            <a:off x="369155" y="635873"/>
            <a:ext cx="7692805"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4. MODELO DE NEGOCIO</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2"/>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23</a:t>
            </a:fld>
            <a:endParaRPr sz="1200">
              <a:solidFill>
                <a:schemeClr val="lt1"/>
              </a:solidFill>
              <a:latin typeface="Trebuchet MS"/>
              <a:ea typeface="Trebuchet MS"/>
              <a:cs typeface="Trebuchet MS"/>
              <a:sym typeface="Trebuchet MS"/>
            </a:endParaRPr>
          </a:p>
        </p:txBody>
      </p:sp>
      <p:sp>
        <p:nvSpPr>
          <p:cNvPr id="425" name="Google Shape;425;p22"/>
          <p:cNvSpPr txBox="1"/>
          <p:nvPr/>
        </p:nvSpPr>
        <p:spPr>
          <a:xfrm>
            <a:off x="611700" y="2003929"/>
            <a:ext cx="3960300" cy="2862282"/>
          </a:xfrm>
          <a:prstGeom prst="rect">
            <a:avLst/>
          </a:prstGeom>
          <a:solidFill>
            <a:srgbClr val="0093D6"/>
          </a:solidFill>
          <a:ln>
            <a:noFill/>
          </a:ln>
        </p:spPr>
        <p:txBody>
          <a:bodyPr spcFirstLastPara="1" wrap="square" lIns="91425" tIns="45700" rIns="91425" bIns="45700" anchor="t" anchorCtr="0">
            <a:spAutoFit/>
          </a:bodyPr>
          <a:lstStyle/>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Características del mercado</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Ámbito geográfico</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Evolución del mercado en los últimos años</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Potencial crecimiento del sector</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Segmentación</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Clientes potenciales</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Análisis de la competencia</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Análisis de producto</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Análisis de proveedores</a:t>
            </a:r>
            <a:endParaRPr sz="1200" dirty="0">
              <a:solidFill>
                <a:schemeClr val="bg1"/>
              </a:solidFill>
              <a:latin typeface="Lato"/>
              <a:ea typeface="Lato"/>
              <a:cs typeface="Lato"/>
              <a:sym typeface="Lato"/>
            </a:endParaRPr>
          </a:p>
          <a:p>
            <a:pPr marL="285750" marR="0" lvl="0" indent="-222250" algn="l" rtl="0">
              <a:lnSpc>
                <a:spcPct val="150000"/>
              </a:lnSpc>
              <a:spcBef>
                <a:spcPts val="0"/>
              </a:spcBef>
              <a:spcAft>
                <a:spcPts val="0"/>
              </a:spcAft>
              <a:buClr>
                <a:srgbClr val="000000"/>
              </a:buClr>
              <a:buSzPts val="1400"/>
              <a:buFont typeface="Noto Sans Symbols"/>
              <a:buChar char="✔"/>
            </a:pPr>
            <a:r>
              <a:rPr lang="es-ES" sz="1200" b="0" dirty="0">
                <a:solidFill>
                  <a:schemeClr val="bg1"/>
                </a:solidFill>
                <a:latin typeface="Lato"/>
                <a:ea typeface="Lato"/>
                <a:cs typeface="Lato"/>
                <a:sym typeface="Lato"/>
              </a:rPr>
              <a:t>Barreras de entrada</a:t>
            </a:r>
            <a:endParaRPr sz="1200" dirty="0">
              <a:solidFill>
                <a:schemeClr val="bg1"/>
              </a:solidFill>
              <a:latin typeface="Lato"/>
              <a:ea typeface="Lato"/>
              <a:cs typeface="Lato"/>
              <a:sym typeface="Lato"/>
            </a:endParaRPr>
          </a:p>
        </p:txBody>
      </p:sp>
      <p:sp>
        <p:nvSpPr>
          <p:cNvPr id="426" name="Google Shape;426;p22"/>
          <p:cNvSpPr/>
          <p:nvPr/>
        </p:nvSpPr>
        <p:spPr>
          <a:xfrm>
            <a:off x="5287919" y="3938914"/>
            <a:ext cx="3314329"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600"/>
              <a:buFont typeface="Lato"/>
              <a:buNone/>
            </a:pPr>
            <a:r>
              <a:rPr lang="es-ES" i="1" dirty="0">
                <a:solidFill>
                  <a:srgbClr val="010101"/>
                </a:solidFill>
                <a:latin typeface="Lato"/>
                <a:ea typeface="Lato"/>
                <a:cs typeface="Lato"/>
                <a:sym typeface="Lato"/>
              </a:rPr>
              <a:t>Es importante destacar cuál es la ventaja competitiva de nuestra empresa, Cómo nos vamos introducir al mercado.</a:t>
            </a:r>
            <a:endParaRPr i="1" dirty="0">
              <a:solidFill>
                <a:srgbClr val="010101"/>
              </a:solidFill>
              <a:latin typeface="Lato"/>
              <a:ea typeface="Lato"/>
              <a:cs typeface="Lato"/>
              <a:sym typeface="Lato"/>
            </a:endParaRPr>
          </a:p>
        </p:txBody>
      </p:sp>
      <p:sp>
        <p:nvSpPr>
          <p:cNvPr id="427" name="Google Shape;427;p22"/>
          <p:cNvSpPr/>
          <p:nvPr/>
        </p:nvSpPr>
        <p:spPr>
          <a:xfrm>
            <a:off x="1192717" y="1504757"/>
            <a:ext cx="747448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800"/>
              <a:buFont typeface="Lato"/>
              <a:buNone/>
            </a:pPr>
            <a:r>
              <a:rPr lang="es-ES" b="1" dirty="0">
                <a:solidFill>
                  <a:srgbClr val="4372A5"/>
                </a:solidFill>
                <a:latin typeface="Lato"/>
                <a:ea typeface="Lato"/>
                <a:cs typeface="Lato"/>
                <a:sym typeface="Lato"/>
              </a:rPr>
              <a:t>Es necesario conocer, con la mayor precisión posible, el sector en el que vas a competir y el mercado al que te vas a dirigir. </a:t>
            </a:r>
            <a:endParaRPr dirty="0">
              <a:solidFill>
                <a:srgbClr val="4372A5"/>
              </a:solidFill>
              <a:latin typeface="Lato"/>
              <a:ea typeface="Lato"/>
              <a:cs typeface="Lato"/>
              <a:sym typeface="Lato"/>
            </a:endParaRPr>
          </a:p>
        </p:txBody>
      </p:sp>
      <p:pic>
        <p:nvPicPr>
          <p:cNvPr id="428" name="Google Shape;428;p22" descr="Resultado de imagen para estudio de mercado"/>
          <p:cNvPicPr preferRelativeResize="0"/>
          <p:nvPr/>
        </p:nvPicPr>
        <p:blipFill rotWithShape="1">
          <a:blip r:embed="rId3">
            <a:alphaModFix/>
          </a:blip>
          <a:srcRect/>
          <a:stretch/>
        </p:blipFill>
        <p:spPr>
          <a:xfrm>
            <a:off x="5396912" y="1937121"/>
            <a:ext cx="3096344" cy="2001793"/>
          </a:xfrm>
          <a:prstGeom prst="rect">
            <a:avLst/>
          </a:prstGeom>
          <a:noFill/>
          <a:ln>
            <a:noFill/>
          </a:ln>
        </p:spPr>
      </p:pic>
      <p:cxnSp>
        <p:nvCxnSpPr>
          <p:cNvPr id="10" name="Straight Connector 12">
            <a:extLst>
              <a:ext uri="{FF2B5EF4-FFF2-40B4-BE49-F238E27FC236}">
                <a16:creationId xmlns:a16="http://schemas.microsoft.com/office/drawing/2014/main" id="{DAEFFF67-4549-4CC5-AD8A-CB6E9B2D9A0A}"/>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D6EFF31A-A607-43EB-ABE7-80981DA085D5}"/>
              </a:ext>
            </a:extLst>
          </p:cNvPr>
          <p:cNvSpPr txBox="1"/>
          <p:nvPr/>
        </p:nvSpPr>
        <p:spPr>
          <a:xfrm>
            <a:off x="443495" y="790557"/>
            <a:ext cx="5553445"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5. ESTUDIO DE MERCADO</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3"/>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24</a:t>
            </a:fld>
            <a:endParaRPr sz="1200">
              <a:solidFill>
                <a:schemeClr val="lt1"/>
              </a:solidFill>
              <a:latin typeface="Trebuchet MS"/>
              <a:ea typeface="Trebuchet MS"/>
              <a:cs typeface="Trebuchet MS"/>
              <a:sym typeface="Trebuchet MS"/>
            </a:endParaRPr>
          </a:p>
        </p:txBody>
      </p:sp>
      <p:sp>
        <p:nvSpPr>
          <p:cNvPr id="436" name="Google Shape;436;p23"/>
          <p:cNvSpPr/>
          <p:nvPr/>
        </p:nvSpPr>
        <p:spPr>
          <a:xfrm>
            <a:off x="323521" y="1772940"/>
            <a:ext cx="29427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Lato"/>
              <a:buNone/>
            </a:pPr>
            <a:r>
              <a:rPr lang="es-ES" i="1" dirty="0">
                <a:solidFill>
                  <a:srgbClr val="010101"/>
                </a:solidFill>
                <a:latin typeface="Lato"/>
                <a:ea typeface="Lato"/>
                <a:cs typeface="Lato"/>
                <a:sym typeface="Lato"/>
              </a:rPr>
              <a:t>Este apartado será fundamental para explicar cómo vamos a llegar a esos(as) clientes a los que esperamos vender nuestros productos.</a:t>
            </a:r>
            <a:endParaRPr i="1" dirty="0">
              <a:solidFill>
                <a:srgbClr val="010101"/>
              </a:solidFill>
              <a:latin typeface="Lato"/>
              <a:ea typeface="Lato"/>
              <a:cs typeface="Lato"/>
              <a:sym typeface="Lato"/>
            </a:endParaRPr>
          </a:p>
        </p:txBody>
      </p:sp>
      <p:sp>
        <p:nvSpPr>
          <p:cNvPr id="437" name="Google Shape;437;p23"/>
          <p:cNvSpPr/>
          <p:nvPr/>
        </p:nvSpPr>
        <p:spPr>
          <a:xfrm>
            <a:off x="3583725" y="1700487"/>
            <a:ext cx="5337600" cy="3065414"/>
          </a:xfrm>
          <a:prstGeom prst="rect">
            <a:avLst/>
          </a:prstGeom>
          <a:solidFill>
            <a:srgbClr val="F7B512"/>
          </a:solidFill>
          <a:ln>
            <a:noFill/>
          </a:ln>
        </p:spPr>
        <p:txBody>
          <a:bodyPr spcFirstLastPara="1" wrap="square" lIns="91425" tIns="45700" rIns="91425" bIns="45700" anchor="t" anchorCtr="0">
            <a:spAutoFit/>
          </a:bodyPr>
          <a:lstStyle/>
          <a:p>
            <a:pPr marL="89999" marR="0" lvl="2"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Producto o servicios: </a:t>
            </a:r>
            <a:r>
              <a:rPr lang="es-ES" b="0" i="0" u="none" strike="noStrike" cap="none" dirty="0">
                <a:solidFill>
                  <a:schemeClr val="bg1"/>
                </a:solidFill>
                <a:latin typeface="Lato"/>
                <a:ea typeface="Lato"/>
                <a:cs typeface="Lato"/>
                <a:sym typeface="Lato"/>
              </a:rPr>
              <a:t>procesos de producción y desarrollo/ Procedimientos y necesidades técnicas</a:t>
            </a:r>
            <a:r>
              <a:rPr lang="es-ES" dirty="0">
                <a:solidFill>
                  <a:schemeClr val="bg1"/>
                </a:solidFill>
                <a:latin typeface="Lato"/>
                <a:ea typeface="Lato"/>
                <a:cs typeface="Lato"/>
                <a:sym typeface="Lato"/>
              </a:rPr>
              <a:t>.</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Plan de comunicación promoción: </a:t>
            </a:r>
            <a:r>
              <a:rPr lang="es-ES" b="0" i="0" u="none" strike="noStrike" cap="none" dirty="0">
                <a:solidFill>
                  <a:schemeClr val="bg1"/>
                </a:solidFill>
                <a:latin typeface="Lato"/>
                <a:ea typeface="Lato"/>
                <a:cs typeface="Lato"/>
                <a:sym typeface="Lato"/>
              </a:rPr>
              <a:t>publicidad en masa o personalizada</a:t>
            </a:r>
            <a:r>
              <a:rPr lang="es-ES" b="1" i="0" u="none" strike="noStrike" cap="none" dirty="0">
                <a:solidFill>
                  <a:schemeClr val="bg1"/>
                </a:solidFill>
                <a:latin typeface="Lato"/>
                <a:ea typeface="Lato"/>
                <a:cs typeface="Lato"/>
                <a:sym typeface="Lato"/>
              </a:rPr>
              <a:t>.</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Canales de comunicación, distribución, venta … </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Precio</a:t>
            </a:r>
            <a:r>
              <a:rPr lang="es-ES" b="0" i="0" u="none" strike="noStrike" cap="none" dirty="0">
                <a:solidFill>
                  <a:schemeClr val="bg1"/>
                </a:solidFill>
                <a:latin typeface="Lato"/>
                <a:ea typeface="Lato"/>
                <a:cs typeface="Lato"/>
                <a:sym typeface="Lato"/>
              </a:rPr>
              <a:t>: en qué segmento quiero estar y que estructura de costes puede soportar el consumidor</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Distribución: </a:t>
            </a:r>
            <a:r>
              <a:rPr lang="es-ES" b="0" i="0" u="none" strike="noStrike" cap="none" dirty="0" err="1">
                <a:solidFill>
                  <a:schemeClr val="bg1"/>
                </a:solidFill>
                <a:latin typeface="Lato"/>
                <a:ea typeface="Lato"/>
                <a:cs typeface="Lato"/>
                <a:sym typeface="Lato"/>
              </a:rPr>
              <a:t>anytime</a:t>
            </a:r>
            <a:r>
              <a:rPr lang="es-ES" b="0" i="0" u="none" strike="noStrike" cap="none" dirty="0">
                <a:solidFill>
                  <a:schemeClr val="bg1"/>
                </a:solidFill>
                <a:latin typeface="Lato"/>
                <a:ea typeface="Lato"/>
                <a:cs typeface="Lato"/>
                <a:sym typeface="Lato"/>
              </a:rPr>
              <a:t>, </a:t>
            </a:r>
            <a:r>
              <a:rPr lang="es-ES" b="0" i="0" u="none" strike="noStrike" cap="none" dirty="0" err="1">
                <a:solidFill>
                  <a:schemeClr val="bg1"/>
                </a:solidFill>
                <a:latin typeface="Lato"/>
                <a:ea typeface="Lato"/>
                <a:cs typeface="Lato"/>
                <a:sym typeface="Lato"/>
              </a:rPr>
              <a:t>anywhere</a:t>
            </a:r>
            <a:r>
              <a:rPr lang="es-ES" b="0" i="0" u="none" strike="noStrike" cap="none" dirty="0">
                <a:solidFill>
                  <a:schemeClr val="bg1"/>
                </a:solidFill>
                <a:latin typeface="Lato"/>
                <a:ea typeface="Lato"/>
                <a:cs typeface="Lato"/>
                <a:sym typeface="Lato"/>
              </a:rPr>
              <a:t>, </a:t>
            </a:r>
            <a:r>
              <a:rPr lang="es-ES" b="0" i="0" u="none" strike="noStrike" cap="none" dirty="0" err="1">
                <a:solidFill>
                  <a:schemeClr val="bg1"/>
                </a:solidFill>
                <a:latin typeface="Lato"/>
                <a:ea typeface="Lato"/>
                <a:cs typeface="Lato"/>
                <a:sym typeface="Lato"/>
              </a:rPr>
              <a:t>anyplace</a:t>
            </a:r>
            <a:r>
              <a:rPr lang="es-ES" b="0" i="0" u="none" strike="noStrike" cap="none" dirty="0">
                <a:solidFill>
                  <a:schemeClr val="bg1"/>
                </a:solidFill>
                <a:latin typeface="Lato"/>
                <a:ea typeface="Lato"/>
                <a:cs typeface="Lato"/>
                <a:sym typeface="Lato"/>
              </a:rPr>
              <a:t>…</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Periodo: fidelidad del cliente</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Plan de ventas: </a:t>
            </a:r>
            <a:r>
              <a:rPr lang="es-ES" b="0" i="0" u="none" strike="noStrike" cap="none" dirty="0" err="1">
                <a:solidFill>
                  <a:schemeClr val="bg1"/>
                </a:solidFill>
                <a:latin typeface="Lato"/>
                <a:ea typeface="Lato"/>
                <a:cs typeface="Lato"/>
                <a:sym typeface="Lato"/>
              </a:rPr>
              <a:t>promocion</a:t>
            </a:r>
            <a:r>
              <a:rPr lang="es-ES" b="0" i="0" u="none" strike="noStrike" cap="none" dirty="0">
                <a:solidFill>
                  <a:schemeClr val="bg1"/>
                </a:solidFill>
                <a:latin typeface="Lato"/>
                <a:ea typeface="Lato"/>
                <a:cs typeface="Lato"/>
                <a:sym typeface="Lato"/>
              </a:rPr>
              <a:t>, fidelización, descuentos</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Plan de compras: </a:t>
            </a:r>
            <a:r>
              <a:rPr lang="es-ES" b="0" i="0" u="none" strike="noStrike" cap="none" dirty="0">
                <a:solidFill>
                  <a:schemeClr val="bg1"/>
                </a:solidFill>
                <a:latin typeface="Lato"/>
                <a:ea typeface="Lato"/>
                <a:cs typeface="Lato"/>
                <a:sym typeface="Lato"/>
              </a:rPr>
              <a:t>materias primas, costes,</a:t>
            </a:r>
            <a:endParaRPr b="0" i="0" u="none" strike="noStrike" cap="none" dirty="0">
              <a:solidFill>
                <a:schemeClr val="bg1"/>
              </a:solidFill>
              <a:latin typeface="Lato"/>
              <a:ea typeface="Lato"/>
              <a:cs typeface="Lato"/>
              <a:sym typeface="Lato"/>
            </a:endParaRPr>
          </a:p>
          <a:p>
            <a:pPr marL="89999" marR="0" lvl="1" indent="-171450" algn="l" rtl="0">
              <a:lnSpc>
                <a:spcPct val="115000"/>
              </a:lnSpc>
              <a:spcBef>
                <a:spcPts val="0"/>
              </a:spcBef>
              <a:spcAft>
                <a:spcPts val="0"/>
              </a:spcAft>
              <a:buClr>
                <a:schemeClr val="dk1"/>
              </a:buClr>
              <a:buSzPts val="1800"/>
              <a:buFont typeface="Noto Sans Symbols"/>
              <a:buChar char="▪"/>
            </a:pPr>
            <a:r>
              <a:rPr lang="es-ES" b="1" i="0" u="none" strike="noStrike" cap="none" dirty="0">
                <a:solidFill>
                  <a:schemeClr val="bg1"/>
                </a:solidFill>
                <a:latin typeface="Lato"/>
                <a:ea typeface="Lato"/>
                <a:cs typeface="Lato"/>
                <a:sym typeface="Lato"/>
              </a:rPr>
              <a:t>Existencias, condiciones de pago …</a:t>
            </a:r>
            <a:endParaRPr b="1" i="0" u="none" strike="noStrike" cap="none" dirty="0">
              <a:solidFill>
                <a:schemeClr val="bg1"/>
              </a:solidFill>
              <a:latin typeface="Lato"/>
              <a:ea typeface="Lato"/>
              <a:cs typeface="Lato"/>
              <a:sym typeface="Lato"/>
            </a:endParaRPr>
          </a:p>
        </p:txBody>
      </p:sp>
      <p:pic>
        <p:nvPicPr>
          <p:cNvPr id="438" name="Google Shape;438;p23" descr="Resultado de imagen para marketing empresarial"/>
          <p:cNvPicPr preferRelativeResize="0"/>
          <p:nvPr/>
        </p:nvPicPr>
        <p:blipFill rotWithShape="1">
          <a:blip r:embed="rId3">
            <a:alphaModFix/>
          </a:blip>
          <a:srcRect/>
          <a:stretch/>
        </p:blipFill>
        <p:spPr>
          <a:xfrm>
            <a:off x="405728" y="2821685"/>
            <a:ext cx="2778287" cy="1944216"/>
          </a:xfrm>
          <a:prstGeom prst="rect">
            <a:avLst/>
          </a:prstGeom>
          <a:noFill/>
          <a:ln>
            <a:noFill/>
          </a:ln>
        </p:spPr>
      </p:pic>
      <p:cxnSp>
        <p:nvCxnSpPr>
          <p:cNvPr id="7" name="Straight Connector 12">
            <a:extLst>
              <a:ext uri="{FF2B5EF4-FFF2-40B4-BE49-F238E27FC236}">
                <a16:creationId xmlns:a16="http://schemas.microsoft.com/office/drawing/2014/main" id="{69244EC6-953C-402E-8C3D-9F46B28A60E4}"/>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449B17DD-89E5-43E2-92E7-8DB8418EC635}"/>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6. PLAN DE MARKETING</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25</a:t>
            </a:fld>
            <a:endParaRPr sz="1200">
              <a:solidFill>
                <a:schemeClr val="lt1"/>
              </a:solidFill>
              <a:latin typeface="Trebuchet MS"/>
              <a:ea typeface="Trebuchet MS"/>
              <a:cs typeface="Trebuchet MS"/>
              <a:sym typeface="Trebuchet MS"/>
            </a:endParaRPr>
          </a:p>
        </p:txBody>
      </p:sp>
      <p:sp>
        <p:nvSpPr>
          <p:cNvPr id="446" name="Google Shape;446;p24"/>
          <p:cNvSpPr/>
          <p:nvPr/>
        </p:nvSpPr>
        <p:spPr>
          <a:xfrm>
            <a:off x="5994289" y="3684464"/>
            <a:ext cx="283379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600"/>
              <a:buFont typeface="Lato"/>
              <a:buNone/>
            </a:pPr>
            <a:r>
              <a:rPr lang="es-ES" i="1" dirty="0">
                <a:solidFill>
                  <a:srgbClr val="4372A5"/>
                </a:solidFill>
                <a:latin typeface="Lato"/>
                <a:ea typeface="Lato"/>
                <a:cs typeface="Lato"/>
                <a:sym typeface="Lato"/>
              </a:rPr>
              <a:t>Es necesario tener muy claro con quién nos asociamos y qué expectativas tenemos cada uno del proyecto, para no fracasar.</a:t>
            </a:r>
            <a:endParaRPr i="1" dirty="0">
              <a:solidFill>
                <a:srgbClr val="4372A5"/>
              </a:solidFill>
              <a:latin typeface="Lato"/>
              <a:ea typeface="Lato"/>
              <a:cs typeface="Lato"/>
              <a:sym typeface="Lato"/>
            </a:endParaRPr>
          </a:p>
        </p:txBody>
      </p:sp>
      <p:grpSp>
        <p:nvGrpSpPr>
          <p:cNvPr id="447" name="Google Shape;447;p24"/>
          <p:cNvGrpSpPr/>
          <p:nvPr/>
        </p:nvGrpSpPr>
        <p:grpSpPr>
          <a:xfrm>
            <a:off x="395536" y="1611716"/>
            <a:ext cx="5256583" cy="3219599"/>
            <a:chOff x="0" y="1065"/>
            <a:chExt cx="5812591" cy="4214589"/>
          </a:xfrm>
        </p:grpSpPr>
        <p:sp>
          <p:nvSpPr>
            <p:cNvPr id="448" name="Google Shape;448;p24"/>
            <p:cNvSpPr/>
            <p:nvPr/>
          </p:nvSpPr>
          <p:spPr>
            <a:xfrm>
              <a:off x="0" y="1065"/>
              <a:ext cx="5812591" cy="832916"/>
            </a:xfrm>
            <a:prstGeom prst="roundRect">
              <a:avLst>
                <a:gd name="adj" fmla="val 16667"/>
              </a:avLst>
            </a:prstGeom>
            <a:solidFill>
              <a:srgbClr val="F7B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49" name="Google Shape;449;p24"/>
            <p:cNvSpPr txBox="1"/>
            <p:nvPr/>
          </p:nvSpPr>
          <p:spPr>
            <a:xfrm>
              <a:off x="40660" y="41725"/>
              <a:ext cx="5731271" cy="751595"/>
            </a:xfrm>
            <a:prstGeom prst="rect">
              <a:avLst/>
            </a:prstGeom>
            <a:solidFill>
              <a:srgbClr val="F7B512"/>
            </a:solid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2060"/>
                </a:buClr>
                <a:buSzPts val="2400"/>
                <a:buFont typeface="Calibri"/>
                <a:buNone/>
              </a:pPr>
              <a:r>
                <a:rPr lang="es-ES" b="1" dirty="0">
                  <a:solidFill>
                    <a:schemeClr val="bg1"/>
                  </a:solidFill>
                  <a:latin typeface="Lato"/>
                  <a:ea typeface="Lato"/>
                  <a:cs typeface="Lato"/>
                  <a:sym typeface="Lato"/>
                </a:rPr>
                <a:t>Descripción de funciones de las personas que forman el equipo emprendedor </a:t>
              </a:r>
              <a:endParaRPr dirty="0">
                <a:solidFill>
                  <a:schemeClr val="bg1"/>
                </a:solidFill>
                <a:latin typeface="Lato"/>
                <a:ea typeface="Lato"/>
                <a:cs typeface="Lato"/>
                <a:sym typeface="Lato"/>
              </a:endParaRPr>
            </a:p>
          </p:txBody>
        </p:sp>
        <p:sp>
          <p:nvSpPr>
            <p:cNvPr id="450" name="Google Shape;450;p24"/>
            <p:cNvSpPr/>
            <p:nvPr/>
          </p:nvSpPr>
          <p:spPr>
            <a:xfrm>
              <a:off x="0" y="846483"/>
              <a:ext cx="5812591" cy="832916"/>
            </a:xfrm>
            <a:prstGeom prst="roundRect">
              <a:avLst>
                <a:gd name="adj" fmla="val 16667"/>
              </a:avLst>
            </a:prstGeom>
            <a:solidFill>
              <a:srgbClr val="F7B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51" name="Google Shape;451;p24"/>
            <p:cNvSpPr txBox="1"/>
            <p:nvPr/>
          </p:nvSpPr>
          <p:spPr>
            <a:xfrm>
              <a:off x="40660" y="887143"/>
              <a:ext cx="5731271" cy="751595"/>
            </a:xfrm>
            <a:prstGeom prst="rect">
              <a:avLst/>
            </a:prstGeom>
            <a:solidFill>
              <a:srgbClr val="F7B512"/>
            </a:solid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2060"/>
                </a:buClr>
                <a:buSzPts val="2400"/>
                <a:buFont typeface="Calibri"/>
                <a:buNone/>
              </a:pPr>
              <a:r>
                <a:rPr lang="es-ES" b="1">
                  <a:solidFill>
                    <a:schemeClr val="bg1"/>
                  </a:solidFill>
                  <a:latin typeface="Lato"/>
                  <a:ea typeface="Lato"/>
                  <a:cs typeface="Lato"/>
                  <a:sym typeface="Lato"/>
                </a:rPr>
                <a:t>Puestos directivos y perfiles</a:t>
              </a:r>
              <a:endParaRPr b="1">
                <a:solidFill>
                  <a:schemeClr val="bg1"/>
                </a:solidFill>
                <a:latin typeface="Lato"/>
                <a:ea typeface="Lato"/>
                <a:cs typeface="Lato"/>
                <a:sym typeface="Lato"/>
              </a:endParaRPr>
            </a:p>
          </p:txBody>
        </p:sp>
        <p:sp>
          <p:nvSpPr>
            <p:cNvPr id="452" name="Google Shape;452;p24"/>
            <p:cNvSpPr/>
            <p:nvPr/>
          </p:nvSpPr>
          <p:spPr>
            <a:xfrm>
              <a:off x="0" y="1691901"/>
              <a:ext cx="5812591" cy="832916"/>
            </a:xfrm>
            <a:prstGeom prst="roundRect">
              <a:avLst>
                <a:gd name="adj" fmla="val 16667"/>
              </a:avLst>
            </a:prstGeom>
            <a:solidFill>
              <a:srgbClr val="F7B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53" name="Google Shape;453;p24"/>
            <p:cNvSpPr txBox="1"/>
            <p:nvPr/>
          </p:nvSpPr>
          <p:spPr>
            <a:xfrm>
              <a:off x="40660" y="1732560"/>
              <a:ext cx="5731271" cy="751595"/>
            </a:xfrm>
            <a:prstGeom prst="rect">
              <a:avLst/>
            </a:prstGeom>
            <a:solidFill>
              <a:srgbClr val="F7B512"/>
            </a:solid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2060"/>
                </a:buClr>
                <a:buSzPts val="2400"/>
                <a:buFont typeface="Calibri"/>
                <a:buNone/>
              </a:pPr>
              <a:r>
                <a:rPr lang="es-ES" b="1">
                  <a:solidFill>
                    <a:schemeClr val="bg1"/>
                  </a:solidFill>
                  <a:latin typeface="Lato"/>
                  <a:ea typeface="Lato"/>
                  <a:cs typeface="Lato"/>
                  <a:sym typeface="Lato"/>
                </a:rPr>
                <a:t>Detalles de experiencia</a:t>
              </a:r>
              <a:endParaRPr>
                <a:solidFill>
                  <a:schemeClr val="bg1"/>
                </a:solidFill>
                <a:latin typeface="Lato"/>
                <a:ea typeface="Lato"/>
                <a:cs typeface="Lato"/>
                <a:sym typeface="Lato"/>
              </a:endParaRPr>
            </a:p>
          </p:txBody>
        </p:sp>
        <p:sp>
          <p:nvSpPr>
            <p:cNvPr id="454" name="Google Shape;454;p24"/>
            <p:cNvSpPr/>
            <p:nvPr/>
          </p:nvSpPr>
          <p:spPr>
            <a:xfrm>
              <a:off x="0" y="2537319"/>
              <a:ext cx="5812591" cy="832916"/>
            </a:xfrm>
            <a:prstGeom prst="roundRect">
              <a:avLst>
                <a:gd name="adj" fmla="val 16667"/>
              </a:avLst>
            </a:prstGeom>
            <a:solidFill>
              <a:srgbClr val="F7B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55" name="Google Shape;455;p24"/>
            <p:cNvSpPr txBox="1"/>
            <p:nvPr/>
          </p:nvSpPr>
          <p:spPr>
            <a:xfrm>
              <a:off x="40660" y="2577979"/>
              <a:ext cx="5731271" cy="751595"/>
            </a:xfrm>
            <a:prstGeom prst="rect">
              <a:avLst/>
            </a:prstGeom>
            <a:solidFill>
              <a:srgbClr val="F7B512"/>
            </a:solid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2060"/>
                </a:buClr>
                <a:buSzPts val="2400"/>
                <a:buFont typeface="Calibri"/>
                <a:buNone/>
              </a:pPr>
              <a:r>
                <a:rPr lang="es-ES" b="1">
                  <a:solidFill>
                    <a:schemeClr val="bg1"/>
                  </a:solidFill>
                  <a:latin typeface="Lato"/>
                  <a:ea typeface="Lato"/>
                  <a:cs typeface="Lato"/>
                  <a:sym typeface="Lato"/>
                </a:rPr>
                <a:t>Tareas, responsabilidades y competencias del equipo</a:t>
              </a:r>
              <a:endParaRPr>
                <a:solidFill>
                  <a:schemeClr val="bg1"/>
                </a:solidFill>
                <a:latin typeface="Lato"/>
                <a:ea typeface="Lato"/>
                <a:cs typeface="Lato"/>
                <a:sym typeface="Lato"/>
              </a:endParaRPr>
            </a:p>
          </p:txBody>
        </p:sp>
        <p:sp>
          <p:nvSpPr>
            <p:cNvPr id="456" name="Google Shape;456;p24"/>
            <p:cNvSpPr/>
            <p:nvPr/>
          </p:nvSpPr>
          <p:spPr>
            <a:xfrm>
              <a:off x="0" y="3382738"/>
              <a:ext cx="5812591" cy="832916"/>
            </a:xfrm>
            <a:prstGeom prst="roundRect">
              <a:avLst>
                <a:gd name="adj" fmla="val 16667"/>
              </a:avLst>
            </a:prstGeom>
            <a:solidFill>
              <a:srgbClr val="F7B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sp>
          <p:nvSpPr>
            <p:cNvPr id="457" name="Google Shape;457;p24"/>
            <p:cNvSpPr txBox="1"/>
            <p:nvPr/>
          </p:nvSpPr>
          <p:spPr>
            <a:xfrm>
              <a:off x="40660" y="3423398"/>
              <a:ext cx="5731271" cy="751595"/>
            </a:xfrm>
            <a:prstGeom prst="rect">
              <a:avLst/>
            </a:prstGeom>
            <a:solidFill>
              <a:srgbClr val="F7B512"/>
            </a:solid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2060"/>
                </a:buClr>
                <a:buSzPts val="2400"/>
                <a:buFont typeface="Calibri"/>
                <a:buNone/>
              </a:pPr>
              <a:r>
                <a:rPr lang="es-ES" b="1">
                  <a:solidFill>
                    <a:schemeClr val="bg1"/>
                  </a:solidFill>
                  <a:latin typeface="Lato"/>
                  <a:ea typeface="Lato"/>
                  <a:cs typeface="Lato"/>
                  <a:sym typeface="Lato"/>
                </a:rPr>
                <a:t>Organigrama</a:t>
              </a:r>
              <a:endParaRPr>
                <a:solidFill>
                  <a:schemeClr val="bg1"/>
                </a:solidFill>
                <a:latin typeface="Lato"/>
                <a:ea typeface="Lato"/>
                <a:cs typeface="Lato"/>
                <a:sym typeface="Lato"/>
              </a:endParaRPr>
            </a:p>
          </p:txBody>
        </p:sp>
      </p:grpSp>
      <p:pic>
        <p:nvPicPr>
          <p:cNvPr id="458" name="Google Shape;458;p24"/>
          <p:cNvPicPr preferRelativeResize="0"/>
          <p:nvPr/>
        </p:nvPicPr>
        <p:blipFill rotWithShape="1">
          <a:blip r:embed="rId3">
            <a:alphaModFix/>
          </a:blip>
          <a:srcRect/>
          <a:stretch/>
        </p:blipFill>
        <p:spPr>
          <a:xfrm>
            <a:off x="5898035" y="1626957"/>
            <a:ext cx="2833799" cy="1903894"/>
          </a:xfrm>
          <a:prstGeom prst="rect">
            <a:avLst/>
          </a:prstGeom>
          <a:noFill/>
          <a:ln>
            <a:noFill/>
          </a:ln>
        </p:spPr>
      </p:pic>
      <p:cxnSp>
        <p:nvCxnSpPr>
          <p:cNvPr id="17" name="Straight Connector 12">
            <a:extLst>
              <a:ext uri="{FF2B5EF4-FFF2-40B4-BE49-F238E27FC236}">
                <a16:creationId xmlns:a16="http://schemas.microsoft.com/office/drawing/2014/main" id="{8FD982C2-38C6-48DB-9885-F78D69C7E4A5}"/>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9CAFCAEA-13B1-47A4-B42D-53BE6408F079}"/>
              </a:ext>
            </a:extLst>
          </p:cNvPr>
          <p:cNvSpPr txBox="1"/>
          <p:nvPr/>
        </p:nvSpPr>
        <p:spPr>
          <a:xfrm>
            <a:off x="432307" y="790557"/>
            <a:ext cx="6467845"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7. ORGANIZACIÓN Y RR.HH</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26</a:t>
            </a:fld>
            <a:endParaRPr sz="1200">
              <a:solidFill>
                <a:schemeClr val="lt1"/>
              </a:solidFill>
              <a:latin typeface="Trebuchet MS"/>
              <a:ea typeface="Trebuchet MS"/>
              <a:cs typeface="Trebuchet MS"/>
              <a:sym typeface="Trebuchet MS"/>
            </a:endParaRPr>
          </a:p>
        </p:txBody>
      </p:sp>
      <p:sp>
        <p:nvSpPr>
          <p:cNvPr id="466" name="Google Shape;466;p25"/>
          <p:cNvSpPr/>
          <p:nvPr/>
        </p:nvSpPr>
        <p:spPr>
          <a:xfrm>
            <a:off x="-621550" y="2551760"/>
            <a:ext cx="6495900" cy="1471132"/>
          </a:xfrm>
          <a:prstGeom prst="rect">
            <a:avLst/>
          </a:prstGeom>
          <a:noFill/>
          <a:ln>
            <a:noFill/>
          </a:ln>
        </p:spPr>
        <p:txBody>
          <a:bodyPr spcFirstLastPara="1" wrap="square" lIns="91425" tIns="45700" rIns="91425" bIns="45700" anchor="t" anchorCtr="0">
            <a:spAutoFit/>
          </a:bodyPr>
          <a:lstStyle/>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Tipo de actividad a ejercer</a:t>
            </a:r>
            <a:endParaRPr b="0" i="0" u="none" strike="noStrike" cap="none" dirty="0">
              <a:solidFill>
                <a:srgbClr val="000000"/>
              </a:solidFill>
              <a:latin typeface="Lato"/>
              <a:ea typeface="Lato"/>
              <a:cs typeface="Lato"/>
              <a:sym typeface="Lato"/>
            </a:endParaRPr>
          </a:p>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El volumen de la inversión inicial</a:t>
            </a:r>
            <a:endParaRPr b="0" i="0" u="none" strike="noStrike" cap="none" dirty="0">
              <a:solidFill>
                <a:srgbClr val="000000"/>
              </a:solidFill>
              <a:latin typeface="Lato"/>
              <a:ea typeface="Lato"/>
              <a:cs typeface="Lato"/>
              <a:sym typeface="Lato"/>
            </a:endParaRPr>
          </a:p>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El grado de responsabilidad que como socios queramos asumir</a:t>
            </a:r>
            <a:endParaRPr b="0" i="0" u="none" strike="noStrike" cap="none" dirty="0">
              <a:solidFill>
                <a:srgbClr val="000000"/>
              </a:solidFill>
              <a:latin typeface="Lato"/>
              <a:ea typeface="Lato"/>
              <a:cs typeface="Lato"/>
              <a:sym typeface="Lato"/>
            </a:endParaRPr>
          </a:p>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Necesidades económicas del proyecto</a:t>
            </a:r>
            <a:endParaRPr b="0" i="0" u="none" strike="noStrike" cap="none" dirty="0">
              <a:solidFill>
                <a:srgbClr val="000000"/>
              </a:solidFill>
              <a:latin typeface="Lato"/>
              <a:ea typeface="Lato"/>
              <a:cs typeface="Lato"/>
              <a:sym typeface="Lato"/>
            </a:endParaRPr>
          </a:p>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Tipo de actividad/servicio o producto  y proyección de la empresa</a:t>
            </a:r>
            <a:endParaRPr b="0" i="0" u="none" strike="noStrike" cap="none" dirty="0">
              <a:solidFill>
                <a:srgbClr val="000000"/>
              </a:solidFill>
              <a:latin typeface="Lato"/>
              <a:ea typeface="Lato"/>
              <a:cs typeface="Lato"/>
              <a:sym typeface="Lato"/>
            </a:endParaRPr>
          </a:p>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Las implicaciones fiscales y económicas</a:t>
            </a:r>
            <a:endParaRPr b="0" i="0" u="none" strike="noStrike" cap="none" dirty="0">
              <a:solidFill>
                <a:srgbClr val="000000"/>
              </a:solidFill>
              <a:latin typeface="Lato"/>
              <a:ea typeface="Lato"/>
              <a:cs typeface="Lato"/>
              <a:sym typeface="Lato"/>
            </a:endParaRPr>
          </a:p>
          <a:p>
            <a:pPr marL="1235075" marR="0" lvl="2" indent="-247650" algn="l" rtl="0">
              <a:lnSpc>
                <a:spcPct val="80000"/>
              </a:lnSpc>
              <a:spcBef>
                <a:spcPts val="0"/>
              </a:spcBef>
              <a:spcAft>
                <a:spcPts val="0"/>
              </a:spcAft>
              <a:buClr>
                <a:srgbClr val="000000"/>
              </a:buClr>
              <a:buSzPts val="1800"/>
              <a:buFont typeface="Noto Sans Symbols"/>
              <a:buChar char="▪"/>
            </a:pPr>
            <a:r>
              <a:rPr lang="es-ES" b="0" i="0" u="none" strike="noStrike" cap="none" dirty="0">
                <a:solidFill>
                  <a:srgbClr val="000000"/>
                </a:solidFill>
                <a:latin typeface="Lato"/>
                <a:ea typeface="Lato"/>
                <a:cs typeface="Lato"/>
                <a:sym typeface="Lato"/>
              </a:rPr>
              <a:t>El número de socios(as) de la empresa.</a:t>
            </a:r>
            <a:endParaRPr b="0" i="0" u="none" strike="noStrike" cap="none" dirty="0">
              <a:solidFill>
                <a:srgbClr val="000000"/>
              </a:solidFill>
              <a:latin typeface="Lato"/>
              <a:ea typeface="Lato"/>
              <a:cs typeface="Lato"/>
              <a:sym typeface="Lato"/>
            </a:endParaRPr>
          </a:p>
        </p:txBody>
      </p:sp>
      <p:sp>
        <p:nvSpPr>
          <p:cNvPr id="467" name="Google Shape;467;p25"/>
          <p:cNvSpPr/>
          <p:nvPr/>
        </p:nvSpPr>
        <p:spPr>
          <a:xfrm>
            <a:off x="6008000" y="3716540"/>
            <a:ext cx="3022500" cy="1126422"/>
          </a:xfrm>
          <a:prstGeom prst="rect">
            <a:avLst/>
          </a:prstGeom>
          <a:solidFill>
            <a:srgbClr val="F7B512"/>
          </a:solidFill>
          <a:ln>
            <a:noFill/>
          </a:ln>
        </p:spPr>
        <p:txBody>
          <a:bodyPr spcFirstLastPara="1" wrap="square" lIns="91425" tIns="45700" rIns="91425" bIns="45700" anchor="t" anchorCtr="0">
            <a:spAutoFit/>
          </a:bodyPr>
          <a:lstStyle/>
          <a:p>
            <a:pPr marL="342900" marR="0" lvl="0" indent="-342900" algn="l" rtl="0">
              <a:lnSpc>
                <a:spcPct val="80000"/>
              </a:lnSpc>
              <a:spcBef>
                <a:spcPts val="0"/>
              </a:spcBef>
              <a:spcAft>
                <a:spcPts val="0"/>
              </a:spcAft>
              <a:buClr>
                <a:srgbClr val="000000"/>
              </a:buClr>
              <a:buSzPts val="2400"/>
              <a:buFont typeface="Noto Sans Symbols"/>
              <a:buChar char="▪"/>
            </a:pPr>
            <a:r>
              <a:rPr lang="es-ES">
                <a:solidFill>
                  <a:schemeClr val="bg1"/>
                </a:solidFill>
                <a:latin typeface="Lato"/>
                <a:ea typeface="Lato"/>
                <a:cs typeface="Lato"/>
                <a:sym typeface="Lato"/>
              </a:rPr>
              <a:t>Forma Jurídica elegida</a:t>
            </a:r>
            <a:endParaRPr>
              <a:solidFill>
                <a:schemeClr val="bg1"/>
              </a:solidFill>
              <a:latin typeface="Lato"/>
              <a:ea typeface="Lato"/>
              <a:cs typeface="Lato"/>
              <a:sym typeface="Lato"/>
            </a:endParaRPr>
          </a:p>
          <a:p>
            <a:pPr marL="342900" marR="0" lvl="0" indent="-342900" algn="l" rtl="0">
              <a:lnSpc>
                <a:spcPct val="80000"/>
              </a:lnSpc>
              <a:spcBef>
                <a:spcPts val="0"/>
              </a:spcBef>
              <a:spcAft>
                <a:spcPts val="0"/>
              </a:spcAft>
              <a:buClr>
                <a:srgbClr val="000000"/>
              </a:buClr>
              <a:buSzPts val="2400"/>
              <a:buFont typeface="Noto Sans Symbols"/>
              <a:buChar char="▪"/>
            </a:pPr>
            <a:r>
              <a:rPr lang="es-ES">
                <a:solidFill>
                  <a:schemeClr val="bg1"/>
                </a:solidFill>
                <a:latin typeface="Lato"/>
                <a:ea typeface="Lato"/>
                <a:cs typeface="Lato"/>
                <a:sym typeface="Lato"/>
              </a:rPr>
              <a:t>Ventajas e inconvenientes</a:t>
            </a:r>
            <a:endParaRPr>
              <a:solidFill>
                <a:schemeClr val="bg1"/>
              </a:solidFill>
              <a:latin typeface="Lato"/>
              <a:ea typeface="Lato"/>
              <a:cs typeface="Lato"/>
              <a:sym typeface="Lato"/>
            </a:endParaRPr>
          </a:p>
          <a:p>
            <a:pPr marL="342900" marR="0" lvl="0" indent="-342900" algn="l" rtl="0">
              <a:lnSpc>
                <a:spcPct val="80000"/>
              </a:lnSpc>
              <a:spcBef>
                <a:spcPts val="0"/>
              </a:spcBef>
              <a:spcAft>
                <a:spcPts val="0"/>
              </a:spcAft>
              <a:buClr>
                <a:srgbClr val="000000"/>
              </a:buClr>
              <a:buSzPts val="2400"/>
              <a:buFont typeface="Noto Sans Symbols"/>
              <a:buChar char="▪"/>
            </a:pPr>
            <a:r>
              <a:rPr lang="es-ES">
                <a:solidFill>
                  <a:schemeClr val="bg1"/>
                </a:solidFill>
                <a:latin typeface="Lato"/>
                <a:ea typeface="Lato"/>
                <a:cs typeface="Lato"/>
                <a:sym typeface="Lato"/>
              </a:rPr>
              <a:t>Trámites de constitución</a:t>
            </a:r>
            <a:endParaRPr>
              <a:solidFill>
                <a:schemeClr val="bg1"/>
              </a:solidFill>
              <a:latin typeface="Lato"/>
              <a:ea typeface="Lato"/>
              <a:cs typeface="Lato"/>
              <a:sym typeface="Lato"/>
            </a:endParaRPr>
          </a:p>
          <a:p>
            <a:pPr marL="342900" marR="0" lvl="0" indent="-342900" algn="l" rtl="0">
              <a:lnSpc>
                <a:spcPct val="80000"/>
              </a:lnSpc>
              <a:spcBef>
                <a:spcPts val="0"/>
              </a:spcBef>
              <a:spcAft>
                <a:spcPts val="0"/>
              </a:spcAft>
              <a:buClr>
                <a:srgbClr val="000000"/>
              </a:buClr>
              <a:buSzPts val="2400"/>
              <a:buFont typeface="Noto Sans Symbols"/>
              <a:buChar char="▪"/>
            </a:pPr>
            <a:r>
              <a:rPr lang="es-ES">
                <a:solidFill>
                  <a:schemeClr val="bg1"/>
                </a:solidFill>
                <a:latin typeface="Lato"/>
                <a:ea typeface="Lato"/>
                <a:cs typeface="Lato"/>
                <a:sym typeface="Lato"/>
              </a:rPr>
              <a:t>Gastos de constitución</a:t>
            </a:r>
            <a:endParaRPr>
              <a:solidFill>
                <a:schemeClr val="bg1"/>
              </a:solidFill>
              <a:latin typeface="Lato"/>
              <a:ea typeface="Lato"/>
              <a:cs typeface="Lato"/>
              <a:sym typeface="Lato"/>
            </a:endParaRPr>
          </a:p>
          <a:p>
            <a:pPr marL="342900" marR="0" lvl="0" indent="-342900" algn="l" rtl="0">
              <a:lnSpc>
                <a:spcPct val="80000"/>
              </a:lnSpc>
              <a:spcBef>
                <a:spcPts val="0"/>
              </a:spcBef>
              <a:spcAft>
                <a:spcPts val="0"/>
              </a:spcAft>
              <a:buClr>
                <a:srgbClr val="000000"/>
              </a:buClr>
              <a:buSzPts val="2400"/>
              <a:buFont typeface="Noto Sans Symbols"/>
              <a:buChar char="▪"/>
            </a:pPr>
            <a:r>
              <a:rPr lang="es-ES">
                <a:solidFill>
                  <a:schemeClr val="bg1"/>
                </a:solidFill>
                <a:latin typeface="Lato"/>
                <a:ea typeface="Lato"/>
                <a:cs typeface="Lato"/>
                <a:sym typeface="Lato"/>
              </a:rPr>
              <a:t>Gastos de puesta en marcha</a:t>
            </a:r>
            <a:endParaRPr>
              <a:solidFill>
                <a:schemeClr val="bg1"/>
              </a:solidFill>
              <a:latin typeface="Lato"/>
              <a:ea typeface="Lato"/>
              <a:cs typeface="Lato"/>
              <a:sym typeface="Lato"/>
            </a:endParaRPr>
          </a:p>
          <a:p>
            <a:pPr marL="457200" marR="0" lvl="0" indent="-304800" algn="l" rtl="0">
              <a:lnSpc>
                <a:spcPct val="80000"/>
              </a:lnSpc>
              <a:spcBef>
                <a:spcPts val="0"/>
              </a:spcBef>
              <a:spcAft>
                <a:spcPts val="0"/>
              </a:spcAft>
              <a:buClr>
                <a:srgbClr val="000000"/>
              </a:buClr>
              <a:buSzPts val="2400"/>
              <a:buFont typeface="Noto Sans Symbols"/>
              <a:buNone/>
            </a:pPr>
            <a:endParaRPr>
              <a:solidFill>
                <a:schemeClr val="bg1"/>
              </a:solidFill>
              <a:latin typeface="Calibri"/>
              <a:ea typeface="Calibri"/>
              <a:cs typeface="Calibri"/>
              <a:sym typeface="Calibri"/>
            </a:endParaRPr>
          </a:p>
        </p:txBody>
      </p:sp>
      <p:sp>
        <p:nvSpPr>
          <p:cNvPr id="468" name="Google Shape;468;p25"/>
          <p:cNvSpPr/>
          <p:nvPr/>
        </p:nvSpPr>
        <p:spPr>
          <a:xfrm>
            <a:off x="512329" y="1962003"/>
            <a:ext cx="4743600" cy="486247"/>
          </a:xfrm>
          <a:prstGeom prst="rect">
            <a:avLst/>
          </a:prstGeom>
          <a:noFill/>
          <a:ln w="28575" cap="flat" cmpd="sng">
            <a:solidFill>
              <a:srgbClr val="F7B512"/>
            </a:solidFill>
            <a:prstDash val="solid"/>
            <a:round/>
            <a:headEnd type="none" w="sm" len="sm"/>
            <a:tailEnd type="none" w="sm" len="sm"/>
          </a:ln>
        </p:spPr>
        <p:txBody>
          <a:bodyPr spcFirstLastPara="1" wrap="square" lIns="91425" tIns="45700" rIns="91425" bIns="45700" anchor="t" anchorCtr="0">
            <a:spAutoFit/>
          </a:bodyPr>
          <a:lstStyle/>
          <a:p>
            <a:pPr marL="304800" marR="0" lvl="0" indent="-304800" algn="just" rtl="0">
              <a:lnSpc>
                <a:spcPct val="80000"/>
              </a:lnSpc>
              <a:spcBef>
                <a:spcPts val="0"/>
              </a:spcBef>
              <a:spcAft>
                <a:spcPts val="0"/>
              </a:spcAft>
              <a:buClr>
                <a:schemeClr val="dk1"/>
              </a:buClr>
              <a:buSzPts val="2400"/>
              <a:buFont typeface="Calibri"/>
              <a:buNone/>
            </a:pPr>
            <a:r>
              <a:rPr lang="es-ES" sz="1800" dirty="0">
                <a:solidFill>
                  <a:schemeClr val="dk1"/>
                </a:solidFill>
                <a:latin typeface="Calibri"/>
                <a:ea typeface="Calibri"/>
                <a:cs typeface="Calibri"/>
                <a:sym typeface="Calibri"/>
              </a:rPr>
              <a:t>     </a:t>
            </a:r>
            <a:r>
              <a:rPr lang="es-ES" dirty="0">
                <a:solidFill>
                  <a:srgbClr val="000000"/>
                </a:solidFill>
                <a:latin typeface="Lato"/>
                <a:ea typeface="Lato"/>
                <a:cs typeface="Lato"/>
                <a:sym typeface="Lato"/>
              </a:rPr>
              <a:t>Los </a:t>
            </a:r>
            <a:r>
              <a:rPr lang="es-ES" b="1" dirty="0">
                <a:solidFill>
                  <a:srgbClr val="000000"/>
                </a:solidFill>
                <a:latin typeface="Lato"/>
                <a:ea typeface="Lato"/>
                <a:cs typeface="Lato"/>
                <a:sym typeface="Lato"/>
              </a:rPr>
              <a:t>factores a tener en cuenta</a:t>
            </a:r>
            <a:r>
              <a:rPr lang="es-ES" dirty="0">
                <a:solidFill>
                  <a:srgbClr val="000000"/>
                </a:solidFill>
                <a:latin typeface="Lato"/>
                <a:ea typeface="Lato"/>
                <a:cs typeface="Lato"/>
                <a:sym typeface="Lato"/>
              </a:rPr>
              <a:t> a la hora de seleccionar la forma jurídica de nuestra empresa son:</a:t>
            </a:r>
            <a:endParaRPr dirty="0">
              <a:solidFill>
                <a:srgbClr val="000000"/>
              </a:solidFill>
              <a:latin typeface="Lato"/>
              <a:ea typeface="Lato"/>
              <a:cs typeface="Lato"/>
              <a:sym typeface="Lato"/>
            </a:endParaRPr>
          </a:p>
        </p:txBody>
      </p:sp>
      <p:pic>
        <p:nvPicPr>
          <p:cNvPr id="469" name="Google Shape;469;p25" descr="Resultado de imagen para empresa"/>
          <p:cNvPicPr preferRelativeResize="0"/>
          <p:nvPr/>
        </p:nvPicPr>
        <p:blipFill rotWithShape="1">
          <a:blip r:embed="rId3">
            <a:alphaModFix/>
          </a:blip>
          <a:srcRect/>
          <a:stretch/>
        </p:blipFill>
        <p:spPr>
          <a:xfrm>
            <a:off x="5662962" y="1476344"/>
            <a:ext cx="3712582" cy="2509127"/>
          </a:xfrm>
          <a:prstGeom prst="rect">
            <a:avLst/>
          </a:prstGeom>
          <a:noFill/>
          <a:ln>
            <a:noFill/>
          </a:ln>
        </p:spPr>
      </p:pic>
      <p:cxnSp>
        <p:nvCxnSpPr>
          <p:cNvPr id="10" name="Straight Connector 12">
            <a:extLst>
              <a:ext uri="{FF2B5EF4-FFF2-40B4-BE49-F238E27FC236}">
                <a16:creationId xmlns:a16="http://schemas.microsoft.com/office/drawing/2014/main" id="{B826DD08-1C95-4764-8287-A14BA2DBB6C7}"/>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A79CC50B-84AD-4CF9-BC13-2AD6B2C7358E}"/>
              </a:ext>
            </a:extLst>
          </p:cNvPr>
          <p:cNvSpPr txBox="1"/>
          <p:nvPr/>
        </p:nvSpPr>
        <p:spPr>
          <a:xfrm>
            <a:off x="184415" y="789124"/>
            <a:ext cx="8801929"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8. PLAN JURÍDICO MERCANTIL</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6"/>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27</a:t>
            </a:fld>
            <a:endParaRPr sz="1200">
              <a:solidFill>
                <a:schemeClr val="lt1"/>
              </a:solidFill>
              <a:latin typeface="Trebuchet MS"/>
              <a:ea typeface="Trebuchet MS"/>
              <a:cs typeface="Trebuchet MS"/>
              <a:sym typeface="Trebuchet MS"/>
            </a:endParaRPr>
          </a:p>
        </p:txBody>
      </p:sp>
      <p:sp>
        <p:nvSpPr>
          <p:cNvPr id="477" name="Google Shape;477;p26"/>
          <p:cNvSpPr/>
          <p:nvPr/>
        </p:nvSpPr>
        <p:spPr>
          <a:xfrm>
            <a:off x="372150" y="1830884"/>
            <a:ext cx="4607100" cy="267761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Cuenta de resultados: Pérdidas y Ganancias</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Balances previsionales</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Flujo de caja</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Punto de equilibrio</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Plan de financiación</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Origen y aplicación de fondos</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Rentabilidad económica</a:t>
            </a:r>
            <a:endParaRPr dirty="0">
              <a:solidFill>
                <a:srgbClr val="000000"/>
              </a:solidFill>
              <a:latin typeface="Lato"/>
              <a:ea typeface="Lato"/>
              <a:cs typeface="Lato"/>
              <a:sym typeface="Lato"/>
            </a:endParaRPr>
          </a:p>
          <a:p>
            <a:pPr marL="342900" marR="0" lvl="0" indent="-342900" algn="l" rtl="0">
              <a:lnSpc>
                <a:spcPct val="150000"/>
              </a:lnSpc>
              <a:spcBef>
                <a:spcPts val="0"/>
              </a:spcBef>
              <a:spcAft>
                <a:spcPts val="0"/>
              </a:spcAft>
              <a:buClr>
                <a:srgbClr val="4372A5"/>
              </a:buClr>
              <a:buSzPts val="2000"/>
              <a:buFont typeface="Noto Sans Symbols"/>
              <a:buChar char="▪"/>
            </a:pPr>
            <a:r>
              <a:rPr lang="es-ES" dirty="0">
                <a:solidFill>
                  <a:srgbClr val="000000"/>
                </a:solidFill>
                <a:latin typeface="Lato"/>
                <a:ea typeface="Lato"/>
                <a:cs typeface="Lato"/>
                <a:sym typeface="Lato"/>
              </a:rPr>
              <a:t>Rentabilidad financiera</a:t>
            </a:r>
            <a:endParaRPr dirty="0">
              <a:solidFill>
                <a:srgbClr val="000000"/>
              </a:solidFill>
              <a:latin typeface="Lato"/>
              <a:ea typeface="Lato"/>
              <a:cs typeface="Lato"/>
              <a:sym typeface="Lato"/>
            </a:endParaRPr>
          </a:p>
        </p:txBody>
      </p:sp>
      <p:sp>
        <p:nvSpPr>
          <p:cNvPr id="478" name="Google Shape;478;p26"/>
          <p:cNvSpPr/>
          <p:nvPr/>
        </p:nvSpPr>
        <p:spPr>
          <a:xfrm>
            <a:off x="5005264" y="3558837"/>
            <a:ext cx="39938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4372A5"/>
              </a:buClr>
              <a:buSzPts val="1600"/>
              <a:buFont typeface="Lato"/>
              <a:buNone/>
            </a:pPr>
            <a:r>
              <a:rPr lang="es-ES" i="1" dirty="0">
                <a:solidFill>
                  <a:srgbClr val="4372A5"/>
                </a:solidFill>
                <a:latin typeface="Lato"/>
                <a:ea typeface="Lato"/>
                <a:cs typeface="Lato"/>
                <a:sym typeface="Lato"/>
              </a:rPr>
              <a:t>Se pueden plantear otros escenarios, uno más pesimista y otro más optimista, así como escenarios paralelos según el tipo de empresa o proyectos que tengamos en mente</a:t>
            </a:r>
            <a:r>
              <a:rPr lang="es-ES" i="1" dirty="0">
                <a:solidFill>
                  <a:srgbClr val="4372A5"/>
                </a:solidFill>
                <a:latin typeface="Calibri"/>
                <a:ea typeface="Calibri"/>
                <a:cs typeface="Calibri"/>
                <a:sym typeface="Calibri"/>
              </a:rPr>
              <a:t>.</a:t>
            </a:r>
            <a:endParaRPr i="1" dirty="0">
              <a:solidFill>
                <a:srgbClr val="4372A5"/>
              </a:solidFill>
              <a:latin typeface="Calibri"/>
              <a:ea typeface="Calibri"/>
              <a:cs typeface="Calibri"/>
              <a:sym typeface="Calibri"/>
            </a:endParaRPr>
          </a:p>
        </p:txBody>
      </p:sp>
      <p:pic>
        <p:nvPicPr>
          <p:cNvPr id="479" name="Google Shape;479;p26" descr="Resultado de imagen para planeamiento financiero"/>
          <p:cNvPicPr preferRelativeResize="0"/>
          <p:nvPr/>
        </p:nvPicPr>
        <p:blipFill rotWithShape="1">
          <a:blip r:embed="rId3">
            <a:alphaModFix/>
          </a:blip>
          <a:srcRect/>
          <a:stretch/>
        </p:blipFill>
        <p:spPr>
          <a:xfrm>
            <a:off x="5604039" y="1597126"/>
            <a:ext cx="3144425" cy="1828588"/>
          </a:xfrm>
          <a:prstGeom prst="rect">
            <a:avLst/>
          </a:prstGeom>
          <a:noFill/>
          <a:ln>
            <a:noFill/>
          </a:ln>
        </p:spPr>
      </p:pic>
      <p:sp>
        <p:nvSpPr>
          <p:cNvPr id="480" name="Google Shape;480;p26"/>
          <p:cNvSpPr/>
          <p:nvPr/>
        </p:nvSpPr>
        <p:spPr>
          <a:xfrm>
            <a:off x="251425" y="1899909"/>
            <a:ext cx="4727700" cy="2655157"/>
          </a:xfrm>
          <a:prstGeom prst="roundRect">
            <a:avLst>
              <a:gd name="adj" fmla="val 16667"/>
            </a:avLst>
          </a:prstGeom>
          <a:noFill/>
          <a:ln w="9525" cap="flat" cmpd="sng">
            <a:solidFill>
              <a:srgbClr val="F7B512"/>
            </a:solidFill>
            <a:prstDash val="solid"/>
            <a:round/>
            <a:headEnd type="none" w="sm" len="sm"/>
            <a:tailEnd type="none" w="sm" len="sm"/>
          </a:ln>
        </p:spPr>
        <p:txBody>
          <a:bodyPr spcFirstLastPara="1" wrap="square" lIns="91425" tIns="45700" rIns="91425" bIns="45700" anchor="t" anchorCtr="0">
            <a:noAutofit/>
          </a:bodyPr>
          <a:lstStyle/>
          <a:p>
            <a:pPr marL="1295400" marR="0" lvl="0" indent="-254000" algn="l" rtl="0">
              <a:lnSpc>
                <a:spcPct val="180000"/>
              </a:lnSpc>
              <a:spcBef>
                <a:spcPts val="0"/>
              </a:spcBef>
              <a:spcAft>
                <a:spcPts val="0"/>
              </a:spcAft>
              <a:buClr>
                <a:srgbClr val="99CC00"/>
              </a:buClr>
              <a:buSzPts val="2000"/>
              <a:buFont typeface="Noto Sans Symbols"/>
              <a:buNone/>
            </a:pPr>
            <a:endParaRPr sz="2000" b="0" i="0" u="none" strike="noStrike" cap="none">
              <a:solidFill>
                <a:schemeClr val="dk1"/>
              </a:solidFill>
              <a:latin typeface="Trebuchet MS"/>
              <a:ea typeface="Trebuchet MS"/>
              <a:cs typeface="Trebuchet MS"/>
              <a:sym typeface="Trebuchet MS"/>
            </a:endParaRPr>
          </a:p>
        </p:txBody>
      </p:sp>
      <p:cxnSp>
        <p:nvCxnSpPr>
          <p:cNvPr id="8" name="Straight Connector 12">
            <a:extLst>
              <a:ext uri="{FF2B5EF4-FFF2-40B4-BE49-F238E27FC236}">
                <a16:creationId xmlns:a16="http://schemas.microsoft.com/office/drawing/2014/main" id="{9C95CA16-906D-40D4-9B79-1A9DC4CE70A9}"/>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2B7EAADF-2F77-42E2-BBCE-E6DC8B6BC24D}"/>
              </a:ext>
            </a:extLst>
          </p:cNvPr>
          <p:cNvSpPr txBox="1"/>
          <p:nvPr/>
        </p:nvSpPr>
        <p:spPr>
          <a:xfrm>
            <a:off x="432307" y="790557"/>
            <a:ext cx="7763426"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9. PLAN ECONÓMICO FINANCIERO</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5" name="Google Shape;408;p33">
            <a:extLst>
              <a:ext uri="{FF2B5EF4-FFF2-40B4-BE49-F238E27FC236}">
                <a16:creationId xmlns:a16="http://schemas.microsoft.com/office/drawing/2014/main" id="{FD13AB6E-FB8B-4371-85EB-4DFFBA0DABA7}"/>
              </a:ext>
            </a:extLst>
          </p:cNvPr>
          <p:cNvSpPr txBox="1"/>
          <p:nvPr/>
        </p:nvSpPr>
        <p:spPr>
          <a:xfrm>
            <a:off x="2231685" y="1902848"/>
            <a:ext cx="5046959"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600" b="1" dirty="0">
                <a:solidFill>
                  <a:srgbClr val="53AD32"/>
                </a:solidFill>
                <a:latin typeface="Futura LT Pro Book" panose="020B0802020204020204" pitchFamily="34" charset="0"/>
                <a:ea typeface="Calibri"/>
                <a:cs typeface="Calibri"/>
                <a:sym typeface="Calibri"/>
              </a:rPr>
              <a:t>GRACIAS</a:t>
            </a:r>
            <a:endParaRPr sz="6600" b="1" dirty="0">
              <a:solidFill>
                <a:srgbClr val="53AD32"/>
              </a:solidFill>
              <a:latin typeface="Futura LT Pro Book" panose="020B0802020204020204" pitchFamily="34" charset="0"/>
              <a:ea typeface="Calibri"/>
              <a:cs typeface="Calibri"/>
              <a:sym typeface="Calibri"/>
            </a:endParaRPr>
          </a:p>
        </p:txBody>
      </p:sp>
      <p:pic>
        <p:nvPicPr>
          <p:cNvPr id="6" name="Google Shape;11;p34">
            <a:extLst>
              <a:ext uri="{FF2B5EF4-FFF2-40B4-BE49-F238E27FC236}">
                <a16:creationId xmlns:a16="http://schemas.microsoft.com/office/drawing/2014/main" id="{259A747C-5ADE-4BF3-9C8C-EEBEA1687DB2}"/>
              </a:ext>
            </a:extLst>
          </p:cNvPr>
          <p:cNvPicPr preferRelativeResize="0"/>
          <p:nvPr/>
        </p:nvPicPr>
        <p:blipFill rotWithShape="1">
          <a:blip r:embed="rId3">
            <a:alphaModFix/>
          </a:blip>
          <a:srcRect/>
          <a:stretch/>
        </p:blipFill>
        <p:spPr>
          <a:xfrm>
            <a:off x="390558" y="4075768"/>
            <a:ext cx="2251614" cy="756838"/>
          </a:xfrm>
          <a:prstGeom prst="rect">
            <a:avLst/>
          </a:prstGeom>
          <a:noFill/>
          <a:ln>
            <a:noFill/>
          </a:ln>
        </p:spPr>
      </p:pic>
      <p:pic>
        <p:nvPicPr>
          <p:cNvPr id="7" name="Google Shape;12;p34">
            <a:extLst>
              <a:ext uri="{FF2B5EF4-FFF2-40B4-BE49-F238E27FC236}">
                <a16:creationId xmlns:a16="http://schemas.microsoft.com/office/drawing/2014/main" id="{EC5FA361-9C0F-41D2-96A3-33EE6843EBF5}"/>
              </a:ext>
            </a:extLst>
          </p:cNvPr>
          <p:cNvPicPr preferRelativeResize="0"/>
          <p:nvPr/>
        </p:nvPicPr>
        <p:blipFill rotWithShape="1">
          <a:blip r:embed="rId4">
            <a:alphaModFix/>
          </a:blip>
          <a:srcRect l="29370" t="28761" r="26066" b="25143"/>
          <a:stretch/>
        </p:blipFill>
        <p:spPr>
          <a:xfrm>
            <a:off x="3353165" y="3951323"/>
            <a:ext cx="1746421" cy="1015967"/>
          </a:xfrm>
          <a:prstGeom prst="rect">
            <a:avLst/>
          </a:prstGeom>
          <a:noFill/>
          <a:ln>
            <a:noFill/>
          </a:ln>
        </p:spPr>
      </p:pic>
      <p:pic>
        <p:nvPicPr>
          <p:cNvPr id="8" name="Google Shape;13;p34">
            <a:extLst>
              <a:ext uri="{FF2B5EF4-FFF2-40B4-BE49-F238E27FC236}">
                <a16:creationId xmlns:a16="http://schemas.microsoft.com/office/drawing/2014/main" id="{E71461B2-343C-4489-AA85-3125DFC898FC}"/>
              </a:ext>
            </a:extLst>
          </p:cNvPr>
          <p:cNvPicPr preferRelativeResize="0"/>
          <p:nvPr/>
        </p:nvPicPr>
        <p:blipFill rotWithShape="1">
          <a:blip r:embed="rId5">
            <a:alphaModFix/>
          </a:blip>
          <a:srcRect l="12941" t="38600" r="17257" b="28608"/>
          <a:stretch/>
        </p:blipFill>
        <p:spPr>
          <a:xfrm>
            <a:off x="5811551" y="3972114"/>
            <a:ext cx="3292129" cy="869847"/>
          </a:xfrm>
          <a:prstGeom prst="rect">
            <a:avLst/>
          </a:prstGeom>
          <a:noFill/>
          <a:ln>
            <a:noFill/>
          </a:ln>
        </p:spPr>
      </p:pic>
      <p:sp>
        <p:nvSpPr>
          <p:cNvPr id="9" name="CuadroTexto 8">
            <a:extLst>
              <a:ext uri="{FF2B5EF4-FFF2-40B4-BE49-F238E27FC236}">
                <a16:creationId xmlns:a16="http://schemas.microsoft.com/office/drawing/2014/main" id="{DC1BC13C-67E7-43C8-92FF-1399E0116B11}"/>
              </a:ext>
            </a:extLst>
          </p:cNvPr>
          <p:cNvSpPr txBox="1"/>
          <p:nvPr/>
        </p:nvSpPr>
        <p:spPr>
          <a:xfrm>
            <a:off x="610354" y="3755895"/>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Organizan: </a:t>
            </a:r>
          </a:p>
        </p:txBody>
      </p:sp>
      <p:sp>
        <p:nvSpPr>
          <p:cNvPr id="10" name="CuadroTexto 9">
            <a:extLst>
              <a:ext uri="{FF2B5EF4-FFF2-40B4-BE49-F238E27FC236}">
                <a16:creationId xmlns:a16="http://schemas.microsoft.com/office/drawing/2014/main" id="{504B71FE-BD86-498F-8DF3-A233DCF3CB68}"/>
              </a:ext>
            </a:extLst>
          </p:cNvPr>
          <p:cNvSpPr txBox="1"/>
          <p:nvPr/>
        </p:nvSpPr>
        <p:spPr>
          <a:xfrm>
            <a:off x="6002847" y="3703627"/>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Financia: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3</a:t>
            </a:fld>
            <a:endParaRPr sz="1200">
              <a:solidFill>
                <a:schemeClr val="lt1"/>
              </a:solidFill>
              <a:latin typeface="Trebuchet MS"/>
              <a:ea typeface="Trebuchet MS"/>
              <a:cs typeface="Trebuchet MS"/>
              <a:sym typeface="Trebuchet MS"/>
            </a:endParaRPr>
          </a:p>
        </p:txBody>
      </p:sp>
      <p:sp>
        <p:nvSpPr>
          <p:cNvPr id="194" name="Google Shape;194;p2"/>
          <p:cNvSpPr/>
          <p:nvPr/>
        </p:nvSpPr>
        <p:spPr>
          <a:xfrm>
            <a:off x="298139" y="1889855"/>
            <a:ext cx="4381873" cy="1169511"/>
          </a:xfrm>
          <a:prstGeom prst="rect">
            <a:avLst/>
          </a:prstGeom>
          <a:solidFill>
            <a:srgbClr val="F7B512"/>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444444"/>
              </a:buClr>
              <a:buSzPts val="1600"/>
              <a:buFont typeface="Lato"/>
              <a:buNone/>
            </a:pPr>
            <a:r>
              <a:rPr lang="es-ES" b="0" i="0" u="none" strike="noStrike" cap="none" dirty="0">
                <a:solidFill>
                  <a:srgbClr val="444444"/>
                </a:solidFill>
                <a:latin typeface="Lato"/>
                <a:ea typeface="Lato"/>
                <a:cs typeface="Lato"/>
                <a:sym typeface="Lato"/>
              </a:rPr>
              <a:t>Es un documento en donde se describe y explica un negocio que se va a realizar, sus objetivos, las estrategias que se van a utilizar para alcanzar dichos objetivos, el proceso productivo, la inversión requerida y la rentabilidad esperada.</a:t>
            </a:r>
            <a:endParaRPr b="0" i="0" u="none" strike="noStrike" cap="none" dirty="0">
              <a:solidFill>
                <a:schemeClr val="dk1"/>
              </a:solidFill>
              <a:latin typeface="Lato"/>
              <a:ea typeface="Lato"/>
              <a:cs typeface="Lato"/>
              <a:sym typeface="Lato"/>
            </a:endParaRPr>
          </a:p>
        </p:txBody>
      </p:sp>
      <p:pic>
        <p:nvPicPr>
          <p:cNvPr id="195" name="Google Shape;195;p2" descr="Resultado de imagen para plan de negocio"/>
          <p:cNvPicPr preferRelativeResize="0"/>
          <p:nvPr/>
        </p:nvPicPr>
        <p:blipFill rotWithShape="1">
          <a:blip r:embed="rId3">
            <a:alphaModFix/>
          </a:blip>
          <a:srcRect/>
          <a:stretch/>
        </p:blipFill>
        <p:spPr>
          <a:xfrm>
            <a:off x="5385698" y="1483477"/>
            <a:ext cx="3496124" cy="3456384"/>
          </a:xfrm>
          <a:prstGeom prst="rect">
            <a:avLst/>
          </a:prstGeom>
          <a:noFill/>
          <a:ln>
            <a:noFill/>
          </a:ln>
        </p:spPr>
      </p:pic>
      <p:sp>
        <p:nvSpPr>
          <p:cNvPr id="196" name="Google Shape;196;p2"/>
          <p:cNvSpPr/>
          <p:nvPr/>
        </p:nvSpPr>
        <p:spPr>
          <a:xfrm>
            <a:off x="218013" y="3211669"/>
            <a:ext cx="4904874"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Lato"/>
              <a:buNone/>
            </a:pPr>
            <a:r>
              <a:rPr lang="es-ES" b="1" i="1" u="none" strike="noStrike" cap="none" dirty="0">
                <a:solidFill>
                  <a:schemeClr val="dk1"/>
                </a:solidFill>
                <a:latin typeface="Lato"/>
                <a:ea typeface="Lato"/>
                <a:cs typeface="Lato"/>
                <a:sym typeface="Lato"/>
              </a:rPr>
              <a:t>CONSEJO </a:t>
            </a:r>
            <a:endParaRPr b="1" dirty="0">
              <a:solidFill>
                <a:schemeClr val="dk1"/>
              </a:solidFill>
              <a:latin typeface="Lato"/>
              <a:ea typeface="Lato"/>
              <a:cs typeface="Lato"/>
              <a:sym typeface="Lato"/>
            </a:endParaRPr>
          </a:p>
          <a:p>
            <a:pPr marL="0" marR="0" lvl="0" indent="0" algn="ctr" rtl="0">
              <a:spcBef>
                <a:spcPts val="0"/>
              </a:spcBef>
              <a:spcAft>
                <a:spcPts val="0"/>
              </a:spcAft>
              <a:buClr>
                <a:schemeClr val="dk1"/>
              </a:buClr>
              <a:buSzPts val="1600"/>
              <a:buFont typeface="Trebuchet MS"/>
              <a:buNone/>
            </a:pPr>
            <a:endParaRPr b="0" i="1" u="none" strike="noStrike" cap="none" dirty="0">
              <a:solidFill>
                <a:schemeClr val="dk1"/>
              </a:solidFill>
              <a:latin typeface="Lato"/>
              <a:ea typeface="Lato"/>
              <a:cs typeface="Lato"/>
              <a:sym typeface="Lato"/>
            </a:endParaRPr>
          </a:p>
          <a:p>
            <a:pPr marL="0" marR="0" lvl="0" indent="0" algn="ctr" rtl="0">
              <a:spcBef>
                <a:spcPts val="0"/>
              </a:spcBef>
              <a:spcAft>
                <a:spcPts val="0"/>
              </a:spcAft>
              <a:buClr>
                <a:schemeClr val="dk1"/>
              </a:buClr>
              <a:buSzPts val="1600"/>
              <a:buFont typeface="Lato"/>
              <a:buNone/>
            </a:pPr>
            <a:r>
              <a:rPr lang="es-ES" b="0" i="1" u="none" strike="noStrike" cap="none" dirty="0">
                <a:solidFill>
                  <a:schemeClr val="dk1"/>
                </a:solidFill>
                <a:latin typeface="Lato"/>
                <a:ea typeface="Lato"/>
                <a:cs typeface="Lato"/>
                <a:sym typeface="Lato"/>
              </a:rPr>
              <a:t>Los planes de negocio suelen quedar obsoletos rápidamente, por lo que mi primer consejo es que no sea un documento demasiado extenso, que permita su revisión de manera rápida y sea sencillo aplicar las correcciones necesarias</a:t>
            </a:r>
            <a:endParaRPr dirty="0">
              <a:solidFill>
                <a:schemeClr val="dk1"/>
              </a:solidFill>
              <a:latin typeface="Lato"/>
              <a:ea typeface="Lato"/>
              <a:cs typeface="Lato"/>
              <a:sym typeface="Lato"/>
            </a:endParaRPr>
          </a:p>
        </p:txBody>
      </p:sp>
      <p:cxnSp>
        <p:nvCxnSpPr>
          <p:cNvPr id="7" name="Straight Connector 12">
            <a:extLst>
              <a:ext uri="{FF2B5EF4-FFF2-40B4-BE49-F238E27FC236}">
                <a16:creationId xmlns:a16="http://schemas.microsoft.com/office/drawing/2014/main" id="{1C03D3A1-C9CA-4826-8337-48A453661F5B}"/>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D376C85E-ECAE-439E-9F18-314D3A630858}"/>
              </a:ext>
            </a:extLst>
          </p:cNvPr>
          <p:cNvSpPr txBox="1"/>
          <p:nvPr/>
        </p:nvSpPr>
        <p:spPr>
          <a:xfrm>
            <a:off x="184416" y="789124"/>
            <a:ext cx="7252704"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PLAN DE NEGOCIO : ¿QUÉ ES?</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4</a:t>
            </a:fld>
            <a:endParaRPr sz="1200">
              <a:solidFill>
                <a:schemeClr val="lt1"/>
              </a:solidFill>
              <a:latin typeface="Trebuchet MS"/>
              <a:ea typeface="Trebuchet MS"/>
              <a:cs typeface="Trebuchet MS"/>
              <a:sym typeface="Trebuchet MS"/>
            </a:endParaRPr>
          </a:p>
        </p:txBody>
      </p:sp>
      <p:sp>
        <p:nvSpPr>
          <p:cNvPr id="204" name="Google Shape;204;p3"/>
          <p:cNvSpPr txBox="1"/>
          <p:nvPr/>
        </p:nvSpPr>
        <p:spPr>
          <a:xfrm>
            <a:off x="852659" y="1910998"/>
            <a:ext cx="2431935" cy="622175"/>
          </a:xfrm>
          <a:prstGeom prst="rect">
            <a:avLst/>
          </a:prstGeom>
          <a:solidFill>
            <a:srgbClr val="3FB512"/>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99CC00"/>
              </a:buClr>
              <a:buSzPts val="2500"/>
              <a:buFont typeface="Noto Sans Symbols"/>
              <a:buNone/>
            </a:pPr>
            <a:r>
              <a:rPr lang="es-ES" b="0" i="0" u="none" strike="noStrike" cap="none">
                <a:solidFill>
                  <a:schemeClr val="bg1"/>
                </a:solidFill>
                <a:latin typeface="Lato"/>
                <a:ea typeface="Lato"/>
                <a:cs typeface="Lato"/>
                <a:sym typeface="Lato"/>
              </a:rPr>
              <a:t>Facilita la obtención de financiación bancaria. </a:t>
            </a:r>
            <a:endParaRPr>
              <a:solidFill>
                <a:schemeClr val="bg1"/>
              </a:solidFill>
              <a:latin typeface="Lato"/>
              <a:ea typeface="Lato"/>
              <a:cs typeface="Lato"/>
              <a:sym typeface="Lato"/>
            </a:endParaRPr>
          </a:p>
        </p:txBody>
      </p:sp>
      <p:pic>
        <p:nvPicPr>
          <p:cNvPr id="205" name="Google Shape;205;p3" descr="Resultado de imagen para prestamo comercial"/>
          <p:cNvPicPr preferRelativeResize="0"/>
          <p:nvPr/>
        </p:nvPicPr>
        <p:blipFill rotWithShape="1">
          <a:blip r:embed="rId3">
            <a:alphaModFix/>
          </a:blip>
          <a:srcRect l="33311"/>
          <a:stretch/>
        </p:blipFill>
        <p:spPr>
          <a:xfrm>
            <a:off x="726745" y="2563457"/>
            <a:ext cx="2620351" cy="2300998"/>
          </a:xfrm>
          <a:prstGeom prst="rect">
            <a:avLst/>
          </a:prstGeom>
          <a:noFill/>
          <a:ln>
            <a:noFill/>
          </a:ln>
        </p:spPr>
      </p:pic>
      <p:sp>
        <p:nvSpPr>
          <p:cNvPr id="206" name="Google Shape;206;p3"/>
          <p:cNvSpPr/>
          <p:nvPr/>
        </p:nvSpPr>
        <p:spPr>
          <a:xfrm>
            <a:off x="4511324" y="3360644"/>
            <a:ext cx="4023077" cy="1561873"/>
          </a:xfrm>
          <a:prstGeom prst="rect">
            <a:avLst/>
          </a:prstGeom>
          <a:solidFill>
            <a:srgbClr val="F7B512"/>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9CC00"/>
              </a:buClr>
              <a:buSzPts val="2500"/>
              <a:buFont typeface="Noto Sans Symbols"/>
              <a:buNone/>
            </a:pPr>
            <a:r>
              <a:rPr lang="es-ES" b="0" i="0" u="none" strike="noStrike" cap="none" dirty="0">
                <a:solidFill>
                  <a:schemeClr val="bg1"/>
                </a:solidFill>
                <a:latin typeface="Lato"/>
                <a:ea typeface="Lato"/>
                <a:cs typeface="Lato"/>
                <a:sym typeface="Lato"/>
              </a:rPr>
              <a:t>Ayuda a reflexionar a los promotores(as) de la idea de negocio, sobre todos los aspectos que deberán cuidar cuando la empresa esté en marcha. Desde el plan comercial, al plan de fabricación, pasando por proveedores y tesorería… </a:t>
            </a:r>
            <a:endParaRPr b="0" i="0" u="none" strike="noStrike" cap="none" dirty="0">
              <a:solidFill>
                <a:schemeClr val="bg1"/>
              </a:solidFill>
              <a:latin typeface="Lato"/>
              <a:ea typeface="Lato"/>
              <a:cs typeface="Lato"/>
              <a:sym typeface="Lato"/>
            </a:endParaRPr>
          </a:p>
        </p:txBody>
      </p:sp>
      <p:pic>
        <p:nvPicPr>
          <p:cNvPr id="207" name="Google Shape;207;p3" descr="Resultado de imagen para reflexionar en la empresa"/>
          <p:cNvPicPr preferRelativeResize="0"/>
          <p:nvPr/>
        </p:nvPicPr>
        <p:blipFill rotWithShape="1">
          <a:blip r:embed="rId4">
            <a:alphaModFix/>
          </a:blip>
          <a:srcRect/>
          <a:stretch/>
        </p:blipFill>
        <p:spPr>
          <a:xfrm>
            <a:off x="5319361" y="1584530"/>
            <a:ext cx="2407001" cy="1615564"/>
          </a:xfrm>
          <a:prstGeom prst="rect">
            <a:avLst/>
          </a:prstGeom>
          <a:noFill/>
          <a:ln>
            <a:noFill/>
          </a:ln>
        </p:spPr>
      </p:pic>
      <p:cxnSp>
        <p:nvCxnSpPr>
          <p:cNvPr id="8" name="Straight Connector 12">
            <a:extLst>
              <a:ext uri="{FF2B5EF4-FFF2-40B4-BE49-F238E27FC236}">
                <a16:creationId xmlns:a16="http://schemas.microsoft.com/office/drawing/2014/main" id="{2EE93206-A47D-4C90-B855-2462D406890F}"/>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8E4E7129-E80E-4EB4-B141-46D5B6219B03}"/>
              </a:ext>
            </a:extLst>
          </p:cNvPr>
          <p:cNvSpPr txBox="1"/>
          <p:nvPr/>
        </p:nvSpPr>
        <p:spPr>
          <a:xfrm>
            <a:off x="184416" y="789124"/>
            <a:ext cx="8715744"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EMPRESA : ¿PARA QUÉ SIRVE? </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5</a:t>
            </a:fld>
            <a:endParaRPr sz="1200">
              <a:solidFill>
                <a:schemeClr val="lt1"/>
              </a:solidFill>
              <a:latin typeface="Trebuchet MS"/>
              <a:ea typeface="Trebuchet MS"/>
              <a:cs typeface="Trebuchet MS"/>
              <a:sym typeface="Trebuchet MS"/>
            </a:endParaRPr>
          </a:p>
        </p:txBody>
      </p:sp>
      <p:sp>
        <p:nvSpPr>
          <p:cNvPr id="215" name="Google Shape;215;p4"/>
          <p:cNvSpPr/>
          <p:nvPr/>
        </p:nvSpPr>
        <p:spPr>
          <a:xfrm>
            <a:off x="539551" y="1802617"/>
            <a:ext cx="3649445" cy="579414"/>
          </a:xfrm>
          <a:prstGeom prst="rect">
            <a:avLst/>
          </a:prstGeom>
          <a:solidFill>
            <a:srgbClr val="F7B512"/>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9CC00"/>
              </a:buClr>
              <a:buSzPts val="2500"/>
              <a:buFont typeface="Noto Sans Symbols"/>
              <a:buNone/>
            </a:pPr>
            <a:r>
              <a:rPr lang="es-ES" b="0" i="0" u="none" strike="noStrike" cap="none">
                <a:solidFill>
                  <a:schemeClr val="bg1"/>
                </a:solidFill>
                <a:latin typeface="Lato"/>
                <a:ea typeface="Lato"/>
                <a:cs typeface="Lato"/>
                <a:sym typeface="Lato"/>
              </a:rPr>
              <a:t>Necesitas captar nuevos socios(as) o colaboradores(as).</a:t>
            </a:r>
            <a:endParaRPr b="0" i="0" u="none" strike="noStrike" cap="none">
              <a:solidFill>
                <a:schemeClr val="bg1"/>
              </a:solidFill>
              <a:latin typeface="Lato"/>
              <a:ea typeface="Lato"/>
              <a:cs typeface="Lato"/>
              <a:sym typeface="Lato"/>
            </a:endParaRPr>
          </a:p>
        </p:txBody>
      </p:sp>
      <p:sp>
        <p:nvSpPr>
          <p:cNvPr id="216" name="Google Shape;216;p4"/>
          <p:cNvSpPr/>
          <p:nvPr/>
        </p:nvSpPr>
        <p:spPr>
          <a:xfrm>
            <a:off x="532799" y="2594534"/>
            <a:ext cx="3649445" cy="1160149"/>
          </a:xfrm>
          <a:prstGeom prst="rect">
            <a:avLst/>
          </a:prstGeom>
          <a:solidFill>
            <a:srgbClr val="3FB512"/>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9CC00"/>
              </a:buClr>
              <a:buSzPts val="2500"/>
              <a:buFont typeface="Noto Sans Symbols"/>
              <a:buNone/>
            </a:pPr>
            <a:r>
              <a:rPr lang="es-ES" b="0" i="0" u="none" strike="noStrike" cap="none">
                <a:solidFill>
                  <a:schemeClr val="bg1"/>
                </a:solidFill>
                <a:latin typeface="Lato"/>
                <a:ea typeface="Lato"/>
                <a:cs typeface="Lato"/>
                <a:sym typeface="Lato"/>
              </a:rPr>
              <a:t>Necesitas definir las etapas por las que quieres que pase tu empresa. Sería la visión que tienes de tu nueva línea de negocio para el futuro</a:t>
            </a:r>
            <a:endParaRPr b="0" i="0" u="none" strike="noStrike" cap="none">
              <a:solidFill>
                <a:schemeClr val="bg1"/>
              </a:solidFill>
              <a:latin typeface="Lato"/>
              <a:ea typeface="Lato"/>
              <a:cs typeface="Lato"/>
              <a:sym typeface="Lato"/>
            </a:endParaRPr>
          </a:p>
        </p:txBody>
      </p:sp>
      <p:sp>
        <p:nvSpPr>
          <p:cNvPr id="217" name="Google Shape;217;p4"/>
          <p:cNvSpPr/>
          <p:nvPr/>
        </p:nvSpPr>
        <p:spPr>
          <a:xfrm>
            <a:off x="543197" y="3962955"/>
            <a:ext cx="3649445" cy="731736"/>
          </a:xfrm>
          <a:prstGeom prst="rect">
            <a:avLst/>
          </a:prstGeom>
          <a:solidFill>
            <a:srgbClr val="0093D6"/>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99CC00"/>
              </a:buClr>
              <a:buSzPts val="2500"/>
              <a:buFont typeface="Noto Sans Symbols"/>
              <a:buNone/>
            </a:pPr>
            <a:r>
              <a:rPr lang="es-ES" b="0" i="0" u="none" strike="noStrike" cap="none">
                <a:solidFill>
                  <a:schemeClr val="bg1"/>
                </a:solidFill>
                <a:latin typeface="Lato"/>
                <a:ea typeface="Lato"/>
                <a:cs typeface="Lato"/>
                <a:sym typeface="Lato"/>
              </a:rPr>
              <a:t>Puede facilitar la negociación con proveedores.</a:t>
            </a:r>
            <a:endParaRPr b="0" i="0" u="none" strike="noStrike" cap="none">
              <a:solidFill>
                <a:schemeClr val="bg1"/>
              </a:solidFill>
              <a:latin typeface="Lato"/>
              <a:ea typeface="Lato"/>
              <a:cs typeface="Lato"/>
              <a:sym typeface="Lato"/>
            </a:endParaRPr>
          </a:p>
        </p:txBody>
      </p:sp>
      <p:pic>
        <p:nvPicPr>
          <p:cNvPr id="218" name="Google Shape;218;p4" descr="Resultado de imagen para atraer clientes"/>
          <p:cNvPicPr preferRelativeResize="0"/>
          <p:nvPr/>
        </p:nvPicPr>
        <p:blipFill rotWithShape="1">
          <a:blip r:embed="rId3">
            <a:alphaModFix/>
          </a:blip>
          <a:srcRect/>
          <a:stretch/>
        </p:blipFill>
        <p:spPr>
          <a:xfrm>
            <a:off x="5276417" y="1520677"/>
            <a:ext cx="3328032" cy="3168450"/>
          </a:xfrm>
          <a:prstGeom prst="rect">
            <a:avLst/>
          </a:prstGeom>
          <a:noFill/>
          <a:ln>
            <a:noFill/>
          </a:ln>
        </p:spPr>
      </p:pic>
      <p:cxnSp>
        <p:nvCxnSpPr>
          <p:cNvPr id="8" name="Straight Connector 12">
            <a:extLst>
              <a:ext uri="{FF2B5EF4-FFF2-40B4-BE49-F238E27FC236}">
                <a16:creationId xmlns:a16="http://schemas.microsoft.com/office/drawing/2014/main" id="{0294EA8B-4A05-47CC-A73E-24468A700F56}"/>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23D02E98-A567-4F8E-85FA-56C35EADCB52}"/>
              </a:ext>
            </a:extLst>
          </p:cNvPr>
          <p:cNvSpPr txBox="1"/>
          <p:nvPr/>
        </p:nvSpPr>
        <p:spPr>
          <a:xfrm>
            <a:off x="184416" y="789124"/>
            <a:ext cx="8616684"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PLAN DE EMPRESA : ¿PARA QUÉ SIRVE?</a:t>
            </a:r>
            <a:endParaRPr lang="es-PE" sz="3200" dirty="0">
              <a:solidFill>
                <a:srgbClr val="006CB5"/>
              </a:solidFill>
              <a:latin typeface="Futura LT Pro Book" panose="020B08020202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6</a:t>
            </a:fld>
            <a:endParaRPr sz="1200">
              <a:solidFill>
                <a:schemeClr val="lt1"/>
              </a:solidFill>
              <a:latin typeface="Trebuchet MS"/>
              <a:ea typeface="Trebuchet MS"/>
              <a:cs typeface="Trebuchet MS"/>
              <a:sym typeface="Trebuchet MS"/>
            </a:endParaRPr>
          </a:p>
        </p:txBody>
      </p:sp>
      <p:sp>
        <p:nvSpPr>
          <p:cNvPr id="226" name="Google Shape;226;p5"/>
          <p:cNvSpPr/>
          <p:nvPr/>
        </p:nvSpPr>
        <p:spPr>
          <a:xfrm>
            <a:off x="179512" y="1813763"/>
            <a:ext cx="4074408" cy="876071"/>
          </a:xfrm>
          <a:prstGeom prst="rect">
            <a:avLst/>
          </a:prstGeom>
          <a:solidFill>
            <a:srgbClr val="3FB512"/>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99CC00"/>
              </a:buClr>
              <a:buSzPts val="2500"/>
              <a:buFont typeface="Noto Sans Symbols"/>
              <a:buNone/>
            </a:pPr>
            <a:r>
              <a:rPr lang="es-ES" b="0" i="0" u="none" strike="noStrike" cap="none" dirty="0">
                <a:solidFill>
                  <a:schemeClr val="bg1"/>
                </a:solidFill>
                <a:latin typeface="Lato"/>
                <a:ea typeface="Lato"/>
                <a:cs typeface="Lato"/>
                <a:sym typeface="Lato"/>
              </a:rPr>
              <a:t>Puede ser un punto de partida, pero no se cumplirá en el 90% de los casos, a no ser que hayas hecho muy bien los deberes.</a:t>
            </a:r>
            <a:endParaRPr b="0" i="0" u="none" strike="noStrike" cap="none" dirty="0">
              <a:solidFill>
                <a:schemeClr val="bg1"/>
              </a:solidFill>
              <a:latin typeface="Lato"/>
              <a:ea typeface="Lato"/>
              <a:cs typeface="Lato"/>
              <a:sym typeface="Lato"/>
            </a:endParaRPr>
          </a:p>
        </p:txBody>
      </p:sp>
      <p:sp>
        <p:nvSpPr>
          <p:cNvPr id="227" name="Google Shape;227;p5"/>
          <p:cNvSpPr/>
          <p:nvPr/>
        </p:nvSpPr>
        <p:spPr>
          <a:xfrm>
            <a:off x="4566015" y="3939363"/>
            <a:ext cx="4392488" cy="663118"/>
          </a:xfrm>
          <a:prstGeom prst="rect">
            <a:avLst/>
          </a:prstGeom>
          <a:solidFill>
            <a:srgbClr val="F7B512"/>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99CC00"/>
              </a:buClr>
              <a:buSzPts val="2500"/>
              <a:buFont typeface="Noto Sans Symbols"/>
              <a:buNone/>
            </a:pPr>
            <a:r>
              <a:rPr lang="es-ES" b="0" i="0" u="none" strike="noStrike" cap="none">
                <a:solidFill>
                  <a:schemeClr val="bg1"/>
                </a:solidFill>
                <a:latin typeface="Lato"/>
                <a:ea typeface="Lato"/>
                <a:cs typeface="Lato"/>
                <a:sym typeface="Lato"/>
              </a:rPr>
              <a:t>Te permitirá medir resultados y tomar decisiones, que impliquen variar la estrategia que tenías definida.</a:t>
            </a:r>
            <a:endParaRPr b="0" i="0" u="none" strike="noStrike" cap="none">
              <a:solidFill>
                <a:schemeClr val="bg1"/>
              </a:solidFill>
              <a:latin typeface="Lato"/>
              <a:ea typeface="Lato"/>
              <a:cs typeface="Lato"/>
              <a:sym typeface="Lato"/>
            </a:endParaRPr>
          </a:p>
        </p:txBody>
      </p:sp>
      <p:pic>
        <p:nvPicPr>
          <p:cNvPr id="228" name="Google Shape;228;p5" descr="Resultado de imagen para cambiar de estrategia"/>
          <p:cNvPicPr preferRelativeResize="0"/>
          <p:nvPr/>
        </p:nvPicPr>
        <p:blipFill rotWithShape="1">
          <a:blip r:embed="rId3">
            <a:alphaModFix/>
          </a:blip>
          <a:srcRect/>
          <a:stretch/>
        </p:blipFill>
        <p:spPr>
          <a:xfrm>
            <a:off x="5652120" y="1592783"/>
            <a:ext cx="2664296" cy="2099823"/>
          </a:xfrm>
          <a:prstGeom prst="rect">
            <a:avLst/>
          </a:prstGeom>
          <a:noFill/>
          <a:ln>
            <a:noFill/>
          </a:ln>
        </p:spPr>
      </p:pic>
      <p:pic>
        <p:nvPicPr>
          <p:cNvPr id="229" name="Google Shape;229;p5" descr="Resultado de imagen para cambiar de estrategia"/>
          <p:cNvPicPr preferRelativeResize="0"/>
          <p:nvPr/>
        </p:nvPicPr>
        <p:blipFill rotWithShape="1">
          <a:blip r:embed="rId4">
            <a:alphaModFix/>
          </a:blip>
          <a:srcRect l="11482" t="15988" r="17626" b="26956"/>
          <a:stretch/>
        </p:blipFill>
        <p:spPr>
          <a:xfrm>
            <a:off x="179512" y="2912203"/>
            <a:ext cx="3616504" cy="1779998"/>
          </a:xfrm>
          <a:prstGeom prst="rect">
            <a:avLst/>
          </a:prstGeom>
          <a:noFill/>
          <a:ln>
            <a:noFill/>
          </a:ln>
        </p:spPr>
      </p:pic>
      <p:cxnSp>
        <p:nvCxnSpPr>
          <p:cNvPr id="12" name="Straight Connector 12">
            <a:extLst>
              <a:ext uri="{FF2B5EF4-FFF2-40B4-BE49-F238E27FC236}">
                <a16:creationId xmlns:a16="http://schemas.microsoft.com/office/drawing/2014/main" id="{87F277E9-56E6-45C3-BAF8-0418C0ED60C1}"/>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BDF67E9C-1311-4114-A66D-41B32A9A0AF2}"/>
              </a:ext>
            </a:extLst>
          </p:cNvPr>
          <p:cNvSpPr txBox="1"/>
          <p:nvPr/>
        </p:nvSpPr>
        <p:spPr>
          <a:xfrm>
            <a:off x="184416" y="789124"/>
            <a:ext cx="8715744"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EMPRESA : ¿PARA QUÉ SIRVE? </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7</a:t>
            </a:fld>
            <a:endParaRPr sz="1200">
              <a:solidFill>
                <a:schemeClr val="lt1"/>
              </a:solidFill>
              <a:latin typeface="Trebuchet MS"/>
              <a:ea typeface="Trebuchet MS"/>
              <a:cs typeface="Trebuchet MS"/>
              <a:sym typeface="Trebuchet MS"/>
            </a:endParaRPr>
          </a:p>
        </p:txBody>
      </p:sp>
      <p:sp>
        <p:nvSpPr>
          <p:cNvPr id="236" name="Google Shape;236;p6"/>
          <p:cNvSpPr txBox="1">
            <a:spLocks noGrp="1"/>
          </p:cNvSpPr>
          <p:nvPr>
            <p:ph type="title"/>
          </p:nvPr>
        </p:nvSpPr>
        <p:spPr>
          <a:xfrm>
            <a:off x="1115616" y="1736799"/>
            <a:ext cx="856337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C000"/>
              </a:buClr>
              <a:buSzPts val="5400"/>
              <a:buFont typeface="Calibri"/>
              <a:buNone/>
            </a:pPr>
            <a:r>
              <a:rPr lang="es-ES" b="1" dirty="0">
                <a:solidFill>
                  <a:srgbClr val="006CB5"/>
                </a:solidFill>
                <a:latin typeface="Futura LT Pro Book" panose="020B0802020204020204" pitchFamily="34" charset="0"/>
                <a:ea typeface="Lato"/>
                <a:cs typeface="Lato"/>
                <a:sym typeface="Lato"/>
              </a:rPr>
              <a:t>PLAN DE NEGOCIO VS CANVAS</a:t>
            </a:r>
            <a:endParaRPr dirty="0">
              <a:solidFill>
                <a:srgbClr val="006CB5"/>
              </a:solidFill>
              <a:latin typeface="Futura LT Pro Book" panose="020B0802020204020204" pitchFamily="34" charset="0"/>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8</a:t>
            </a:fld>
            <a:endParaRPr sz="1200">
              <a:solidFill>
                <a:schemeClr val="lt1"/>
              </a:solidFill>
              <a:latin typeface="Trebuchet MS"/>
              <a:ea typeface="Trebuchet MS"/>
              <a:cs typeface="Trebuchet MS"/>
              <a:sym typeface="Trebuchet MS"/>
            </a:endParaRPr>
          </a:p>
        </p:txBody>
      </p:sp>
      <p:sp>
        <p:nvSpPr>
          <p:cNvPr id="243" name="Google Shape;243;p7"/>
          <p:cNvSpPr txBox="1"/>
          <p:nvPr/>
        </p:nvSpPr>
        <p:spPr>
          <a:xfrm>
            <a:off x="251520" y="1691333"/>
            <a:ext cx="3960440" cy="584768"/>
          </a:xfrm>
          <a:prstGeom prst="rect">
            <a:avLst/>
          </a:prstGeom>
          <a:solidFill>
            <a:srgbClr val="3FB512"/>
          </a:solid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400"/>
              <a:buFont typeface="Noto Sans Symbols"/>
              <a:buNone/>
            </a:pPr>
            <a:r>
              <a:rPr lang="es-ES" dirty="0">
                <a:solidFill>
                  <a:schemeClr val="bg1"/>
                </a:solidFill>
                <a:latin typeface="Lato"/>
                <a:ea typeface="Lato"/>
                <a:cs typeface="Lato"/>
                <a:sym typeface="Lato"/>
              </a:rPr>
              <a:t>El </a:t>
            </a:r>
            <a:r>
              <a:rPr lang="es-ES" b="1" dirty="0" err="1">
                <a:solidFill>
                  <a:schemeClr val="bg1"/>
                </a:solidFill>
                <a:latin typeface="Lato"/>
                <a:ea typeface="Lato"/>
                <a:cs typeface="Lato"/>
                <a:sym typeface="Lato"/>
              </a:rPr>
              <a:t>Canvas</a:t>
            </a:r>
            <a:r>
              <a:rPr lang="es-ES" dirty="0">
                <a:solidFill>
                  <a:schemeClr val="bg1"/>
                </a:solidFill>
                <a:latin typeface="Lato"/>
                <a:ea typeface="Lato"/>
                <a:cs typeface="Lato"/>
                <a:sym typeface="Lato"/>
              </a:rPr>
              <a:t> del modelo de negocio es bueno para las fases tempranas del emprendimiento.</a:t>
            </a:r>
            <a:endParaRPr dirty="0">
              <a:solidFill>
                <a:schemeClr val="bg1"/>
              </a:solidFill>
              <a:latin typeface="Lato"/>
              <a:ea typeface="Lato"/>
              <a:cs typeface="Lato"/>
              <a:sym typeface="Lato"/>
            </a:endParaRPr>
          </a:p>
        </p:txBody>
      </p:sp>
      <p:sp>
        <p:nvSpPr>
          <p:cNvPr id="244" name="Google Shape;244;p7"/>
          <p:cNvSpPr/>
          <p:nvPr/>
        </p:nvSpPr>
        <p:spPr>
          <a:xfrm>
            <a:off x="4926540" y="4065634"/>
            <a:ext cx="3901548" cy="738623"/>
          </a:xfrm>
          <a:prstGeom prst="rect">
            <a:avLst/>
          </a:prstGeom>
          <a:solidFill>
            <a:srgbClr val="F7B512"/>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1600"/>
              <a:buFont typeface="Lato"/>
              <a:buNone/>
            </a:pPr>
            <a:r>
              <a:rPr lang="es-ES" b="0" i="0" u="none" strike="noStrike" cap="none" dirty="0">
                <a:solidFill>
                  <a:schemeClr val="bg1"/>
                </a:solidFill>
                <a:latin typeface="Lato"/>
                <a:ea typeface="Lato"/>
                <a:cs typeface="Lato"/>
                <a:sym typeface="Lato"/>
              </a:rPr>
              <a:t>El </a:t>
            </a:r>
            <a:r>
              <a:rPr lang="es-ES" b="1" i="0" u="none" strike="noStrike" cap="none" dirty="0">
                <a:solidFill>
                  <a:schemeClr val="bg1"/>
                </a:solidFill>
                <a:latin typeface="Lato"/>
                <a:ea typeface="Lato"/>
                <a:cs typeface="Lato"/>
                <a:sym typeface="Lato"/>
              </a:rPr>
              <a:t>Plan de Negocio  </a:t>
            </a:r>
            <a:r>
              <a:rPr lang="es-ES" b="0" i="0" u="none" strike="noStrike" cap="none" dirty="0">
                <a:solidFill>
                  <a:schemeClr val="bg1"/>
                </a:solidFill>
                <a:latin typeface="Lato"/>
                <a:ea typeface="Lato"/>
                <a:cs typeface="Lato"/>
                <a:sym typeface="Lato"/>
              </a:rPr>
              <a:t>es bueno cuando se tiene más claro el modelo del negocio</a:t>
            </a:r>
            <a:r>
              <a:rPr lang="es-ES" b="1" i="0" u="none" strike="noStrike" cap="none" dirty="0">
                <a:solidFill>
                  <a:schemeClr val="bg1"/>
                </a:solidFill>
                <a:latin typeface="Lato"/>
                <a:ea typeface="Lato"/>
                <a:cs typeface="Lato"/>
                <a:sym typeface="Lato"/>
              </a:rPr>
              <a:t>  </a:t>
            </a:r>
            <a:r>
              <a:rPr lang="es-ES" b="0" i="0" u="none" strike="noStrike" cap="none" dirty="0">
                <a:solidFill>
                  <a:schemeClr val="bg1"/>
                </a:solidFill>
                <a:latin typeface="Lato"/>
                <a:ea typeface="Lato"/>
                <a:cs typeface="Lato"/>
                <a:sym typeface="Lato"/>
              </a:rPr>
              <a:t>del emprendedor tras su fase inicial.</a:t>
            </a:r>
            <a:endParaRPr b="0" i="0" u="none" strike="noStrike" cap="none" dirty="0">
              <a:solidFill>
                <a:schemeClr val="bg1"/>
              </a:solidFill>
              <a:latin typeface="Lato"/>
              <a:ea typeface="Lato"/>
              <a:cs typeface="Lato"/>
              <a:sym typeface="Lato"/>
            </a:endParaRPr>
          </a:p>
        </p:txBody>
      </p:sp>
      <p:pic>
        <p:nvPicPr>
          <p:cNvPr id="245" name="Google Shape;245;p7" descr="Resultado de imagen para canvas"/>
          <p:cNvPicPr preferRelativeResize="0"/>
          <p:nvPr/>
        </p:nvPicPr>
        <p:blipFill rotWithShape="1">
          <a:blip r:embed="rId3">
            <a:alphaModFix/>
          </a:blip>
          <a:srcRect/>
          <a:stretch/>
        </p:blipFill>
        <p:spPr>
          <a:xfrm>
            <a:off x="251520" y="2384871"/>
            <a:ext cx="3960440" cy="2520280"/>
          </a:xfrm>
          <a:prstGeom prst="rect">
            <a:avLst/>
          </a:prstGeom>
          <a:noFill/>
          <a:ln>
            <a:noFill/>
          </a:ln>
        </p:spPr>
      </p:pic>
      <p:pic>
        <p:nvPicPr>
          <p:cNvPr id="246" name="Google Shape;246;p7" descr="Resultado de imagen para plan de negocio"/>
          <p:cNvPicPr preferRelativeResize="0"/>
          <p:nvPr/>
        </p:nvPicPr>
        <p:blipFill rotWithShape="1">
          <a:blip r:embed="rId4">
            <a:alphaModFix/>
          </a:blip>
          <a:srcRect l="16089" t="7265" r="13337" b="12286"/>
          <a:stretch/>
        </p:blipFill>
        <p:spPr>
          <a:xfrm>
            <a:off x="4926540" y="1607513"/>
            <a:ext cx="3901548" cy="2385389"/>
          </a:xfrm>
          <a:prstGeom prst="rect">
            <a:avLst/>
          </a:prstGeom>
          <a:noFill/>
          <a:ln>
            <a:noFill/>
          </a:ln>
        </p:spPr>
      </p:pic>
      <p:cxnSp>
        <p:nvCxnSpPr>
          <p:cNvPr id="10" name="Straight Connector 12">
            <a:extLst>
              <a:ext uri="{FF2B5EF4-FFF2-40B4-BE49-F238E27FC236}">
                <a16:creationId xmlns:a16="http://schemas.microsoft.com/office/drawing/2014/main" id="{7FC43A72-D597-42A8-AEE2-4387F6FBAFC4}"/>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580979E2-C59E-4278-8E99-631AE59B9B58}"/>
              </a:ext>
            </a:extLst>
          </p:cNvPr>
          <p:cNvSpPr txBox="1"/>
          <p:nvPr/>
        </p:nvSpPr>
        <p:spPr>
          <a:xfrm>
            <a:off x="184416" y="789124"/>
            <a:ext cx="7984224" cy="584775"/>
          </a:xfrm>
          <a:prstGeom prst="rect">
            <a:avLst/>
          </a:prstGeom>
          <a:noFill/>
        </p:spPr>
        <p:txBody>
          <a:bodyPr wrap="square" rtlCol="0">
            <a:spAutoFit/>
          </a:bodyPr>
          <a:lstStyle/>
          <a:p>
            <a:r>
              <a:rPr lang="es-ES" sz="3200" dirty="0">
                <a:solidFill>
                  <a:srgbClr val="53AD32"/>
                </a:solidFill>
                <a:latin typeface="Futura LT Pro Book" panose="020B0802020204020204" pitchFamily="34" charset="0"/>
                <a:ea typeface="Lato"/>
                <a:cs typeface="Lato"/>
                <a:sym typeface="Lato"/>
              </a:rPr>
              <a:t>PLAN DE NEGOCIO VS CANVAS</a:t>
            </a:r>
            <a:endParaRPr lang="es-PE" sz="3200" dirty="0">
              <a:solidFill>
                <a:srgbClr val="53AD32"/>
              </a:solidFill>
              <a:latin typeface="Futura LT Pro Book" panose="020B08020202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sldNum" idx="12"/>
          </p:nvPr>
        </p:nvSpPr>
        <p:spPr>
          <a:xfrm>
            <a:off x="8534401" y="5729287"/>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9</a:t>
            </a:fld>
            <a:endParaRPr sz="1200">
              <a:solidFill>
                <a:schemeClr val="lt1"/>
              </a:solidFill>
              <a:latin typeface="Trebuchet MS"/>
              <a:ea typeface="Trebuchet MS"/>
              <a:cs typeface="Trebuchet MS"/>
              <a:sym typeface="Trebuchet MS"/>
            </a:endParaRPr>
          </a:p>
        </p:txBody>
      </p:sp>
      <p:pic>
        <p:nvPicPr>
          <p:cNvPr id="254" name="Google Shape;254;p8"/>
          <p:cNvPicPr preferRelativeResize="0"/>
          <p:nvPr/>
        </p:nvPicPr>
        <p:blipFill rotWithShape="1">
          <a:blip r:embed="rId3">
            <a:alphaModFix/>
          </a:blip>
          <a:srcRect/>
          <a:stretch/>
        </p:blipFill>
        <p:spPr>
          <a:xfrm>
            <a:off x="1043608" y="1246663"/>
            <a:ext cx="7202761" cy="3753024"/>
          </a:xfrm>
          <a:prstGeom prst="rect">
            <a:avLst/>
          </a:prstGeom>
          <a:noFill/>
          <a:ln>
            <a:noFill/>
          </a:ln>
        </p:spPr>
      </p:pic>
      <p:cxnSp>
        <p:nvCxnSpPr>
          <p:cNvPr id="9" name="Straight Connector 12">
            <a:extLst>
              <a:ext uri="{FF2B5EF4-FFF2-40B4-BE49-F238E27FC236}">
                <a16:creationId xmlns:a16="http://schemas.microsoft.com/office/drawing/2014/main" id="{329BAEE1-91BA-47C0-AB5A-814F2CD0DC88}"/>
              </a:ext>
            </a:extLst>
          </p:cNvPr>
          <p:cNvCxnSpPr>
            <a:cxnSpLocks/>
          </p:cNvCxnSpPr>
          <p:nvPr/>
        </p:nvCxnSpPr>
        <p:spPr>
          <a:xfrm>
            <a:off x="0" y="11043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0" name="CuadroTexto 9">
            <a:extLst>
              <a:ext uri="{FF2B5EF4-FFF2-40B4-BE49-F238E27FC236}">
                <a16:creationId xmlns:a16="http://schemas.microsoft.com/office/drawing/2014/main" id="{367FF55E-02B1-4EF2-AC44-13A87D8549F8}"/>
              </a:ext>
            </a:extLst>
          </p:cNvPr>
          <p:cNvSpPr txBox="1"/>
          <p:nvPr/>
        </p:nvSpPr>
        <p:spPr>
          <a:xfrm>
            <a:off x="184416" y="446224"/>
            <a:ext cx="7984224" cy="584775"/>
          </a:xfrm>
          <a:prstGeom prst="rect">
            <a:avLst/>
          </a:prstGeom>
          <a:noFill/>
        </p:spPr>
        <p:txBody>
          <a:bodyPr wrap="square" rtlCol="0">
            <a:spAutoFit/>
          </a:bodyPr>
          <a:lstStyle/>
          <a:p>
            <a:r>
              <a:rPr lang="es-ES" sz="3200" dirty="0">
                <a:solidFill>
                  <a:srgbClr val="006CB5"/>
                </a:solidFill>
                <a:latin typeface="Futura LT Pro Book" panose="020B0802020204020204" pitchFamily="34" charset="0"/>
                <a:ea typeface="Lato"/>
                <a:cs typeface="Lato"/>
                <a:sym typeface="Lato"/>
              </a:rPr>
              <a:t>PLAN DE NEGOCIO VS CANVAS</a:t>
            </a:r>
            <a:endParaRPr lang="es-PE" sz="3200" dirty="0">
              <a:solidFill>
                <a:srgbClr val="006CB5"/>
              </a:solidFill>
              <a:latin typeface="Futura LT Pro Book" panose="020B0802020204020204" pitchFamily="34" charset="0"/>
            </a:endParaRPr>
          </a:p>
        </p:txBody>
      </p:sp>
    </p:spTree>
  </p:cSld>
  <p:clrMapOvr>
    <a:masterClrMapping/>
  </p:clrMapOvr>
</p:sld>
</file>

<file path=ppt/theme/theme1.xml><?xml version="1.0" encoding="utf-8"?>
<a:theme xmlns:a="http://schemas.openxmlformats.org/drawingml/2006/main" name="Pres_ACF_ESP">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_ACF_ESP">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_ACF_ESP">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1386</Words>
  <Application>Microsoft Office PowerPoint</Application>
  <PresentationFormat>Personalizado</PresentationFormat>
  <Paragraphs>197</Paragraphs>
  <Slides>28</Slides>
  <Notes>28</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28</vt:i4>
      </vt:variant>
    </vt:vector>
  </HeadingPairs>
  <TitlesOfParts>
    <vt:vector size="42" baseType="lpstr">
      <vt:lpstr>Trebuchet MS</vt:lpstr>
      <vt:lpstr>Calibri</vt:lpstr>
      <vt:lpstr>Futura LT Pro Book</vt:lpstr>
      <vt:lpstr>Poppins Black</vt:lpstr>
      <vt:lpstr>Lato</vt:lpstr>
      <vt:lpstr>Arial</vt:lpstr>
      <vt:lpstr>Verdana</vt:lpstr>
      <vt:lpstr>Times New Roman</vt:lpstr>
      <vt:lpstr>Lato Hairline</vt:lpstr>
      <vt:lpstr>Noto Sans Symbols</vt:lpstr>
      <vt:lpstr>Wingdings</vt:lpstr>
      <vt:lpstr>Pres_ACF_ESP</vt:lpstr>
      <vt:lpstr>2_Pres_ACF_ESP</vt:lpstr>
      <vt:lpstr>1_Pres_ACF_ESP</vt:lpstr>
      <vt:lpstr>Presentación de PowerPoint</vt:lpstr>
      <vt:lpstr>Presentación de PowerPoint</vt:lpstr>
      <vt:lpstr>Presentación de PowerPoint</vt:lpstr>
      <vt:lpstr>Presentación de PowerPoint</vt:lpstr>
      <vt:lpstr>Presentación de PowerPoint</vt:lpstr>
      <vt:lpstr>Presentación de PowerPoint</vt:lpstr>
      <vt:lpstr>PLAN DE NEGOCIO VS CANVAS</vt:lpstr>
      <vt:lpstr>Presentación de PowerPoint</vt:lpstr>
      <vt:lpstr>Presentación de PowerPoint</vt:lpstr>
      <vt:lpstr>Presentación de PowerPoint</vt:lpstr>
      <vt:lpstr>ANTES DE EMPEZAR CON EL PLAN DE NEGOCIO</vt:lpstr>
      <vt:lpstr>Presentación de PowerPoint</vt:lpstr>
      <vt:lpstr>Presentación de PowerPoint</vt:lpstr>
      <vt:lpstr>Presentación de PowerPoint</vt:lpstr>
      <vt:lpstr>Presentación de PowerPoint</vt:lpstr>
      <vt:lpstr>Presentación de PowerPoint</vt:lpstr>
      <vt:lpstr>Presentación de PowerPoint</vt:lpstr>
      <vt:lpstr>ESTRUCTURA DEL PLAN DE NEGOCIO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TERZA RIMA</dc:creator>
  <cp:lastModifiedBy>RODOLFO ALVA CORDOVA</cp:lastModifiedBy>
  <cp:revision>6</cp:revision>
  <dcterms:created xsi:type="dcterms:W3CDTF">2006-02-13T17:18:03Z</dcterms:created>
  <dcterms:modified xsi:type="dcterms:W3CDTF">2021-05-13T05:42:33Z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0x0101008C95E031424AFF4DA062AF16F9294AE5</vt:lpwstr>
  </property>
  <property fmtid="{D5CDD505-2E9C-101B-9397-08002B2CF9AE}" pid="3" name="_dlc_DocIdItemGuid">
    <vt:lpwstr>e1b68982-a8f2-433a-8440-e807944a3aae</vt:lpwstr>
  </property>
</Properties>
</file>