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9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Lst>
  <p:sldSz cx="9144000" cy="5145088"/>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1"/>
    <a:srgbClr val="006CB5"/>
    <a:srgbClr val="FF8534"/>
    <a:srgbClr val="53AD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0" y="954"/>
      </p:cViewPr>
      <p:guideLst>
        <p:guide orient="horz" pos="162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2944813" cy="495300"/>
          </a:xfrm>
          <a:prstGeom prst="rect">
            <a:avLst/>
          </a:prstGeom>
          <a:noFill/>
          <a:ln>
            <a:noFill/>
          </a:ln>
        </p:spPr>
        <p:txBody>
          <a:bodyPr spcFirstLastPara="1" wrap="square" lIns="95525" tIns="47750" rIns="95525" bIns="47750" anchor="t" anchorCtr="0"/>
          <a:lstStyle>
            <a:lvl1pPr marR="0" lvl="0" algn="l"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4" name="Google Shape;4;n"/>
          <p:cNvSpPr txBox="1">
            <a:spLocks noGrp="1"/>
          </p:cNvSpPr>
          <p:nvPr>
            <p:ph type="dt" idx="10"/>
          </p:nvPr>
        </p:nvSpPr>
        <p:spPr>
          <a:xfrm>
            <a:off x="3852863" y="1"/>
            <a:ext cx="2944812" cy="495300"/>
          </a:xfrm>
          <a:prstGeom prst="rect">
            <a:avLst/>
          </a:prstGeom>
          <a:noFill/>
          <a:ln>
            <a:noFill/>
          </a:ln>
        </p:spPr>
        <p:txBody>
          <a:bodyPr spcFirstLastPara="1" wrap="square" lIns="95525" tIns="47750" rIns="95525" bIns="47750" anchor="t" anchorCtr="0"/>
          <a:lstStyle>
            <a:lvl1pPr marR="0" lvl="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5" name="Google Shape;5;n"/>
          <p:cNvSpPr>
            <a:spLocks noGrp="1" noRot="1" noChangeAspect="1"/>
          </p:cNvSpPr>
          <p:nvPr>
            <p:ph type="sldImg" idx="3"/>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31339"/>
            <a:ext cx="2944813" cy="495300"/>
          </a:xfrm>
          <a:prstGeom prst="rect">
            <a:avLst/>
          </a:prstGeom>
          <a:noFill/>
          <a:ln>
            <a:noFill/>
          </a:ln>
        </p:spPr>
        <p:txBody>
          <a:bodyPr spcFirstLastPara="1" wrap="square" lIns="95525" tIns="47750" rIns="95525" bIns="47750" anchor="b" anchorCtr="0"/>
          <a:lstStyle>
            <a:lvl1pPr marR="0" lvl="0" algn="l"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8" name="Google Shape;8;n"/>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marR="0" lvl="0" indent="0" algn="r" rtl="0">
              <a:spcBef>
                <a:spcPts val="0"/>
              </a:spcBef>
              <a:spcAft>
                <a:spcPts val="0"/>
              </a:spcAft>
              <a:buNone/>
            </a:pPr>
            <a:fld id="{00000000-1234-1234-1234-123412341234}" type="slidenum">
              <a:rPr lang="es-ES" sz="1400" b="0" i="0" u="none" strike="noStrike" cap="none">
                <a:solidFill>
                  <a:schemeClr val="dk1"/>
                </a:solidFill>
                <a:latin typeface="Times New Roman"/>
                <a:ea typeface="Times New Roman"/>
                <a:cs typeface="Times New Roman"/>
                <a:sym typeface="Times New Roman"/>
              </a:rPr>
              <a:t>‹Nº›</a:t>
            </a:fld>
            <a:endParaRPr sz="14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9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fobae.com/america/mundo/2018/03/19/las-10-empresas-mas-innovadoras-del-mundo-en-201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entulogo.com/uber-la-innovacion-de-una-startup-que-abrio-nuevos-camino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996da68c9_0_0: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996da68c9_0_0:notes"/>
          <p:cNvSpPr txBox="1">
            <a:spLocks noGrp="1"/>
          </p:cNvSpPr>
          <p:nvPr>
            <p:ph type="body" idx="1"/>
          </p:nvPr>
        </p:nvSpPr>
        <p:spPr>
          <a:xfrm>
            <a:off x="906463" y="4716464"/>
            <a:ext cx="4984800" cy="4465500"/>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88" name="Google Shape;88;g5996da68c9_0_0:notes"/>
          <p:cNvSpPr txBox="1">
            <a:spLocks noGrp="1"/>
          </p:cNvSpPr>
          <p:nvPr>
            <p:ph type="sldNum" idx="12"/>
          </p:nvPr>
        </p:nvSpPr>
        <p:spPr>
          <a:xfrm>
            <a:off x="3852863" y="9431339"/>
            <a:ext cx="2944800" cy="495300"/>
          </a:xfrm>
          <a:prstGeom prst="rect">
            <a:avLst/>
          </a:prstGeom>
        </p:spPr>
        <p:txBody>
          <a:bodyPr spcFirstLastPara="1" wrap="square" lIns="95525" tIns="47750" rIns="95525" bIns="4775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p10: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Dividimos el modelo en lo que hacemos desde nuestra empresa hacia fuera (externo) y tiene que ver con el </a:t>
            </a:r>
            <a:endParaRPr/>
          </a:p>
        </p:txBody>
      </p:sp>
      <p:sp>
        <p:nvSpPr>
          <p:cNvPr id="184" name="Google Shape;184;p10: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11: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s-ES" sz="1200"/>
              <a:t>La propuesta de VALOR: Mínimo tiempo de espera, pagos según Km recorrido, visibilidad de la ruta</a:t>
            </a:r>
            <a:br>
              <a:rPr lang="es-ES" sz="1200"/>
            </a:br>
            <a:r>
              <a:rPr lang="es-ES" sz="1200"/>
              <a:t>Conductores: Horario flexible, pagos fáciles.</a:t>
            </a:r>
            <a:endParaRPr/>
          </a:p>
          <a:p>
            <a:pPr marL="0" lvl="0" indent="0" algn="l" rtl="0">
              <a:spcBef>
                <a:spcPts val="360"/>
              </a:spcBef>
              <a:spcAft>
                <a:spcPts val="0"/>
              </a:spcAft>
              <a:buNone/>
            </a:pPr>
            <a:endParaRPr/>
          </a:p>
        </p:txBody>
      </p:sp>
      <p:sp>
        <p:nvSpPr>
          <p:cNvPr id="194" name="Google Shape;194;p11: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12: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04" name="Google Shape;204;p12: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1" name="Google Shape;211;p13: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12" name="Google Shape;212;p13: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4: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0" name="Google Shape;220;p14: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21" name="Google Shape;221;p14: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15: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30" name="Google Shape;230;p15: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16: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39" name="Google Shape;239;p16: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7" name="Google Shape;247;p17: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48" name="Google Shape;248;p17: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6" name="Google Shape;256;p18: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57" name="Google Shape;257;p18: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5" name="Google Shape;265;p19: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266" name="Google Shape;266;p19: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906463" y="4716464"/>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94" name="Google Shape;94;p2: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0:notes"/>
          <p:cNvSpPr txBox="1">
            <a:spLocks noGrp="1"/>
          </p:cNvSpPr>
          <p:nvPr>
            <p:ph type="body" idx="1"/>
          </p:nvPr>
        </p:nvSpPr>
        <p:spPr>
          <a:xfrm>
            <a:off x="906463" y="4716464"/>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274" name="Google Shape;274;p20: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7" name="Google Shape;307;p21: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s-ES" sz="1200"/>
              <a:t>Una organización debe realizar un análisis sobre cuáles segmentos servir y cuáles ignorar. Una vez definidos, el modelo de negocios debe ser diseñado en torno a un entendimiento de sus necesidades específicas.</a:t>
            </a:r>
            <a:endParaRPr/>
          </a:p>
          <a:p>
            <a:pPr marL="0" lvl="0" indent="0" algn="l" rtl="0">
              <a:spcBef>
                <a:spcPts val="360"/>
              </a:spcBef>
              <a:spcAft>
                <a:spcPts val="0"/>
              </a:spcAft>
              <a:buNone/>
            </a:pPr>
            <a:endParaRPr/>
          </a:p>
        </p:txBody>
      </p:sp>
      <p:sp>
        <p:nvSpPr>
          <p:cNvPr id="308" name="Google Shape;308;p21: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2:notes"/>
          <p:cNvSpPr txBox="1">
            <a:spLocks noGrp="1"/>
          </p:cNvSpPr>
          <p:nvPr>
            <p:ph type="body" idx="1"/>
          </p:nvPr>
        </p:nvSpPr>
        <p:spPr>
          <a:xfrm>
            <a:off x="906463" y="4716464"/>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323" name="Google Shape;323;p22: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0" name="Google Shape;330;p23: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El perfil del cliente: Ir trabajándolo con lluvia de ideas y cartillas que se irán pegando  a lo largo de la explicación.</a:t>
            </a:r>
            <a:endParaRPr/>
          </a:p>
          <a:p>
            <a:pPr marL="0" lvl="0" indent="0" algn="ctr" rtl="0">
              <a:spcBef>
                <a:spcPts val="0"/>
              </a:spcBef>
              <a:spcAft>
                <a:spcPts val="0"/>
              </a:spcAft>
              <a:buNone/>
            </a:pPr>
            <a:r>
              <a:rPr lang="es-ES" b="1">
                <a:solidFill>
                  <a:srgbClr val="7676DE"/>
                </a:solidFill>
              </a:rPr>
              <a:t>Alegrías </a:t>
            </a:r>
            <a:endParaRPr/>
          </a:p>
          <a:p>
            <a:pPr marL="0" lvl="0" indent="0" algn="l" rtl="0">
              <a:spcBef>
                <a:spcPts val="0"/>
              </a:spcBef>
              <a:spcAft>
                <a:spcPts val="0"/>
              </a:spcAft>
              <a:buNone/>
            </a:pPr>
            <a:r>
              <a:rPr lang="es-ES" sz="1200" b="1">
                <a:solidFill>
                  <a:schemeClr val="dk1"/>
                </a:solidFill>
                <a:latin typeface="Trebuchet MS"/>
                <a:ea typeface="Trebuchet MS"/>
                <a:cs typeface="Trebuchet MS"/>
                <a:sym typeface="Trebuchet MS"/>
              </a:rPr>
              <a:t>Las ganancias son los resultados y beneficios que los clientes  esperan obtener. Algunas ganancias son necesarias, otras son esperadas, otras deseables y otras  inesperadas porque sorprenden o exceden expectativas.</a:t>
            </a:r>
            <a:endParaRPr/>
          </a:p>
          <a:p>
            <a:pPr marL="0" lvl="0" indent="0" algn="ctr" rtl="0">
              <a:spcBef>
                <a:spcPts val="0"/>
              </a:spcBef>
              <a:spcAft>
                <a:spcPts val="0"/>
              </a:spcAft>
              <a:buClr>
                <a:srgbClr val="7676DE"/>
              </a:buClr>
              <a:buSzPts val="1200"/>
              <a:buFont typeface="Times New Roman"/>
              <a:buNone/>
            </a:pPr>
            <a:r>
              <a:rPr lang="es-ES" b="1">
                <a:solidFill>
                  <a:srgbClr val="7676DE"/>
                </a:solidFill>
              </a:rPr>
              <a:t>Tareas cliente</a:t>
            </a:r>
            <a:endParaRPr/>
          </a:p>
          <a:p>
            <a:pPr marL="0" lvl="0" indent="0" algn="ctr" rtl="0">
              <a:spcBef>
                <a:spcPts val="0"/>
              </a:spcBef>
              <a:spcAft>
                <a:spcPts val="0"/>
              </a:spcAft>
              <a:buClr>
                <a:schemeClr val="dk1"/>
              </a:buClr>
              <a:buSzPts val="1200"/>
              <a:buFont typeface="Times New Roman"/>
              <a:buNone/>
            </a:pPr>
            <a:r>
              <a:rPr lang="es-ES" sz="1200" b="1">
                <a:solidFill>
                  <a:schemeClr val="dk1"/>
                </a:solidFill>
              </a:rPr>
              <a:t>Describen aquellas actividades que el cliente que intentan resolver en su vida personal y laboral</a:t>
            </a:r>
            <a:endParaRPr/>
          </a:p>
          <a:p>
            <a:pPr marL="0" lvl="0" indent="0" algn="ctr" rtl="0">
              <a:spcBef>
                <a:spcPts val="0"/>
              </a:spcBef>
              <a:spcAft>
                <a:spcPts val="0"/>
              </a:spcAft>
              <a:buNone/>
            </a:pPr>
            <a:r>
              <a:rPr lang="es-ES" b="1">
                <a:solidFill>
                  <a:srgbClr val="7676DE"/>
                </a:solidFill>
              </a:rPr>
              <a:t>Frustraciones</a:t>
            </a:r>
            <a:endParaRPr sz="1400" b="1">
              <a:solidFill>
                <a:srgbClr val="7676DE"/>
              </a:solidFill>
            </a:endParaRPr>
          </a:p>
          <a:p>
            <a:pPr marL="0" lvl="0" indent="0" algn="ctr" rtl="0">
              <a:spcBef>
                <a:spcPts val="0"/>
              </a:spcBef>
              <a:spcAft>
                <a:spcPts val="0"/>
              </a:spcAft>
              <a:buNone/>
            </a:pPr>
            <a:r>
              <a:rPr lang="es-ES" sz="1200" b="1">
                <a:solidFill>
                  <a:schemeClr val="dk1"/>
                </a:solidFill>
              </a:rPr>
              <a:t>Los dolores son aquellos factores que incomodan e irritan al cliente antes, durante y después de haber intentado cumplir  con una tarea o aquellos factores que le impiden cumplirla.</a:t>
            </a:r>
            <a:endParaRPr/>
          </a:p>
          <a:p>
            <a:pPr marL="0" lvl="0" indent="0" algn="ctr" rtl="0">
              <a:spcBef>
                <a:spcPts val="0"/>
              </a:spcBef>
              <a:spcAft>
                <a:spcPts val="0"/>
              </a:spcAft>
              <a:buClr>
                <a:schemeClr val="dk1"/>
              </a:buClr>
              <a:buSzPts val="1200"/>
              <a:buFont typeface="Times New Roman"/>
              <a:buNone/>
            </a:pPr>
            <a:endParaRPr sz="1200" b="1">
              <a:solidFill>
                <a:schemeClr val="dk1"/>
              </a:solidFill>
            </a:endParaRPr>
          </a:p>
          <a:p>
            <a:pPr marL="0" lvl="0" indent="0" algn="l" rtl="0">
              <a:spcBef>
                <a:spcPts val="360"/>
              </a:spcBef>
              <a:spcAft>
                <a:spcPts val="0"/>
              </a:spcAft>
              <a:buNone/>
            </a:pPr>
            <a:endParaRPr/>
          </a:p>
        </p:txBody>
      </p:sp>
      <p:sp>
        <p:nvSpPr>
          <p:cNvPr id="331" name="Google Shape;331;p23: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4: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5" name="Google Shape;355;p24: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La propuesta de valor es la razón, es el por qué los clientes prefieren una empresa sobre otra, satisface la necesidad del cliente al que apunta. Es un conjunto de beneficios que una organización ofrece a sus consumidores. Algunas propuestas pueden ser innovadoras y presentan una idea nueva o disruptiva. Otras, similares a las existentes, pero con nuevos atributos.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356" name="Google Shape;356;p24: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p25: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La propuesta de valor.</a:t>
            </a:r>
            <a:endParaRPr/>
          </a:p>
          <a:p>
            <a:pPr marL="0" lvl="0" indent="0" algn="l" rtl="0">
              <a:spcBef>
                <a:spcPts val="360"/>
              </a:spcBef>
              <a:spcAft>
                <a:spcPts val="0"/>
              </a:spcAft>
              <a:buNone/>
            </a:pPr>
            <a:endParaRPr/>
          </a:p>
          <a:p>
            <a:pPr marL="0" lvl="0" indent="0" algn="l" rtl="0">
              <a:spcBef>
                <a:spcPts val="360"/>
              </a:spcBef>
              <a:spcAft>
                <a:spcPts val="0"/>
              </a:spcAft>
              <a:buNone/>
            </a:pPr>
            <a:r>
              <a:rPr lang="es-ES"/>
              <a:t>Os recuerdo a todos que debéis entregarme la vuestra hoy.</a:t>
            </a:r>
            <a:endParaRPr/>
          </a:p>
          <a:p>
            <a:pPr marL="0" marR="0" lvl="0" indent="0" algn="l" rtl="0">
              <a:lnSpc>
                <a:spcPct val="100000"/>
              </a:lnSpc>
              <a:spcBef>
                <a:spcPts val="360"/>
              </a:spcBef>
              <a:spcAft>
                <a:spcPts val="0"/>
              </a:spcAft>
              <a:buClr>
                <a:srgbClr val="7676DE"/>
              </a:buClr>
              <a:buSzPts val="1200"/>
              <a:buFont typeface="Times New Roman"/>
              <a:buNone/>
            </a:pPr>
            <a:r>
              <a:rPr lang="es-ES" sz="1200">
                <a:solidFill>
                  <a:srgbClr val="7676DE"/>
                </a:solidFill>
              </a:rPr>
              <a:t>Productos y servicios</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r>
              <a:rPr lang="es-ES" sz="1200" b="1">
                <a:solidFill>
                  <a:srgbClr val="7676DE"/>
                </a:solidFill>
              </a:rPr>
              <a:t>Creadores de alegrías: </a:t>
            </a:r>
            <a:r>
              <a:rPr lang="es-ES" sz="1200">
                <a:solidFill>
                  <a:schemeClr val="dk1"/>
                </a:solidFill>
              </a:rPr>
              <a:t>¿Cómo crean sus  productos y servicios  beneficios que</a:t>
            </a:r>
            <a:endParaRPr/>
          </a:p>
          <a:p>
            <a:pPr marL="0" lvl="0" indent="0" algn="ctr" rtl="0">
              <a:spcBef>
                <a:spcPts val="360"/>
              </a:spcBef>
              <a:spcAft>
                <a:spcPts val="0"/>
              </a:spcAft>
              <a:buNone/>
            </a:pPr>
            <a:r>
              <a:rPr lang="es-ES" sz="1200">
                <a:solidFill>
                  <a:schemeClr val="dk1"/>
                </a:solidFill>
              </a:rPr>
              <a:t>el cliente espera, desea o  inclusive que podrían  llegar a sorprenderlo de  manera favorable? Se hace más rápido, más fácil, mejor calidad, evitas riesgos, mejor accesibilidad, </a:t>
            </a:r>
            <a:endParaRPr/>
          </a:p>
          <a:p>
            <a:pPr marL="0" lvl="0" indent="0" algn="ctr" rtl="0">
              <a:spcBef>
                <a:spcPts val="360"/>
              </a:spcBef>
              <a:spcAft>
                <a:spcPts val="0"/>
              </a:spcAft>
              <a:buNone/>
            </a:pPr>
            <a:r>
              <a:rPr lang="es-ES" sz="1200">
                <a:solidFill>
                  <a:schemeClr val="dk1"/>
                </a:solidFill>
              </a:rPr>
              <a:t>            mejor diseño, mejor precio</a:t>
            </a:r>
            <a:endParaRPr sz="1200" b="1">
              <a:solidFill>
                <a:srgbClr val="7676DE"/>
              </a:solidFill>
            </a:endParaRPr>
          </a:p>
          <a:p>
            <a:pPr marL="0" marR="0" lvl="0" indent="0" algn="l" rtl="0">
              <a:lnSpc>
                <a:spcPct val="100000"/>
              </a:lnSpc>
              <a:spcBef>
                <a:spcPts val="360"/>
              </a:spcBef>
              <a:spcAft>
                <a:spcPts val="0"/>
              </a:spcAft>
              <a:buClr>
                <a:schemeClr val="dk1"/>
              </a:buClr>
              <a:buSzPts val="1200"/>
              <a:buFont typeface="Times New Roman"/>
              <a:buNone/>
            </a:pPr>
            <a:endParaRPr sz="1200" b="1">
              <a:solidFill>
                <a:srgbClr val="7676DE"/>
              </a:solidFill>
            </a:endParaRPr>
          </a:p>
          <a:p>
            <a:pPr marL="0" marR="0" lvl="0" indent="0" algn="l" rtl="0">
              <a:lnSpc>
                <a:spcPct val="100000"/>
              </a:lnSpc>
              <a:spcBef>
                <a:spcPts val="360"/>
              </a:spcBef>
              <a:spcAft>
                <a:spcPts val="0"/>
              </a:spcAft>
              <a:buClr>
                <a:srgbClr val="7676DE"/>
              </a:buClr>
              <a:buSzPts val="1200"/>
              <a:buFont typeface="Times New Roman"/>
              <a:buNone/>
            </a:pPr>
            <a:r>
              <a:rPr lang="es-ES" sz="1200" b="1">
                <a:solidFill>
                  <a:srgbClr val="7676DE"/>
                </a:solidFill>
              </a:rPr>
              <a:t>Aliviadores de frustraciones: </a:t>
            </a:r>
            <a:r>
              <a:rPr lang="es-ES"/>
              <a:t>¿Cómo reducen/mitigan o  eliminan frustraciones, tales  como emociones  negativas, temores, costos  o situaciones no  deseadas, riesgos, tiempo, trabajo esfuerzos, molestias, dolores, preocupaciones etc.?</a:t>
            </a:r>
            <a:endParaRPr/>
          </a:p>
          <a:p>
            <a:pPr marL="0" marR="0" lvl="0" indent="0" algn="l" rtl="0">
              <a:lnSpc>
                <a:spcPct val="100000"/>
              </a:lnSpc>
              <a:spcBef>
                <a:spcPts val="360"/>
              </a:spcBef>
              <a:spcAft>
                <a:spcPts val="0"/>
              </a:spcAft>
              <a:buClr>
                <a:schemeClr val="dk1"/>
              </a:buClr>
              <a:buSzPts val="1200"/>
              <a:buFont typeface="Times New Roman"/>
              <a:buNone/>
            </a:pPr>
            <a:endParaRPr sz="1200" b="1">
              <a:solidFill>
                <a:srgbClr val="7676DE"/>
              </a:solidFill>
            </a:endParaRPr>
          </a:p>
          <a:p>
            <a:pPr marL="0" lvl="0" indent="0" algn="l" rtl="0">
              <a:spcBef>
                <a:spcPts val="360"/>
              </a:spcBef>
              <a:spcAft>
                <a:spcPts val="0"/>
              </a:spcAft>
              <a:buNone/>
            </a:pPr>
            <a:endParaRPr/>
          </a:p>
        </p:txBody>
      </p:sp>
      <p:sp>
        <p:nvSpPr>
          <p:cNvPr id="372" name="Google Shape;372;p25: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6: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9" name="Google Shape;389;p26: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Una vez que logarmaos el encaje de nuestra propuesta de valor con el </a:t>
            </a:r>
            <a:endParaRPr/>
          </a:p>
        </p:txBody>
      </p:sp>
      <p:sp>
        <p:nvSpPr>
          <p:cNvPr id="390" name="Google Shape;390;p26: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7: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8" name="Google Shape;398;p27: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sz="1200">
                <a:latin typeface="Bookman Old Style"/>
                <a:ea typeface="Bookman Old Style"/>
                <a:cs typeface="Bookman Old Style"/>
                <a:sym typeface="Bookman Old Style"/>
              </a:rPr>
              <a:t>La empresa debe clarificar el tipo de relación que la empresa quiere establecer con su segmento de clientes. Las relaciones pueden ser desde personalizadas a automatizadas. Las relaciones pueden ser motivadas por: adquirir nuevos clientes, retener clientes o incrementar ventas.</a:t>
            </a:r>
            <a:endParaRPr/>
          </a:p>
          <a:p>
            <a:pPr marL="0" lvl="0" indent="0" algn="l" rtl="0">
              <a:spcBef>
                <a:spcPts val="600"/>
              </a:spcBef>
              <a:spcAft>
                <a:spcPts val="0"/>
              </a:spcAft>
              <a:buNone/>
            </a:pPr>
            <a:endParaRPr sz="1200">
              <a:latin typeface="Bookman Old Style"/>
              <a:ea typeface="Bookman Old Style"/>
              <a:cs typeface="Bookman Old Style"/>
              <a:sym typeface="Bookman Old Style"/>
            </a:endParaRPr>
          </a:p>
          <a:p>
            <a:pPr marL="0" lvl="0" indent="0" algn="l" rtl="0">
              <a:spcBef>
                <a:spcPts val="360"/>
              </a:spcBef>
              <a:spcAft>
                <a:spcPts val="0"/>
              </a:spcAft>
              <a:buNone/>
            </a:pPr>
            <a:endParaRPr/>
          </a:p>
        </p:txBody>
      </p:sp>
      <p:sp>
        <p:nvSpPr>
          <p:cNvPr id="399" name="Google Shape;399;p27: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2" name="Google Shape;412;p28: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Comentar con el grupo, SI HAY TIEMPO, diferentes estrategias que podríamos realizar para cada objetivo. Poner ejemplos de casos realizados en empresas.</a:t>
            </a:r>
            <a:endParaRPr/>
          </a:p>
        </p:txBody>
      </p:sp>
      <p:sp>
        <p:nvSpPr>
          <p:cNvPr id="413" name="Google Shape;413;p28: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9" name="Google Shape;419;p29: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El embudo de conversión de la venta nos indica que con el marketing y la publicidad podemos hacer llegar muchos potenciales clientes, que en las diferentes etapas de la decisión hasta la finalización de la compra se irán saliendo y no nos generarán venta. El objetivo es que este embudo se vaya pareciendo cada vez más a un cilindro.</a:t>
            </a:r>
            <a:endParaRPr/>
          </a:p>
        </p:txBody>
      </p:sp>
      <p:sp>
        <p:nvSpPr>
          <p:cNvPr id="420" name="Google Shape;420;p29: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3: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u="sng">
                <a:solidFill>
                  <a:srgbClr val="000000"/>
                </a:solidFill>
                <a:hlinkClick r:id="rId3"/>
              </a:rPr>
              <a:t>https://www.infobae.com/america/mundo/2018/03/19/las-10-empresas-mas-innovadoras-del-mundo-en-2018</a:t>
            </a:r>
            <a:r>
              <a:rPr lang="es-ES" u="sng">
                <a:solidFill>
                  <a:schemeClr val="hlink"/>
                </a:solidFill>
                <a:hlinkClick r:id="rId3"/>
              </a:rPr>
              <a:t>/</a:t>
            </a:r>
            <a:br>
              <a:rPr lang="es-ES"/>
            </a:br>
            <a:r>
              <a:rPr lang="es-ES" u="sng">
                <a:solidFill>
                  <a:schemeClr val="hlink"/>
                </a:solidFill>
                <a:hlinkClick r:id="rId4"/>
              </a:rPr>
              <a:t>https://tentulogo.com/uber-la-innovacion-de-una-startup-que-abrio-nuevos-caminos/</a:t>
            </a:r>
            <a:endParaRPr/>
          </a:p>
        </p:txBody>
      </p:sp>
      <p:sp>
        <p:nvSpPr>
          <p:cNvPr id="103" name="Google Shape;103;p3: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0:notes"/>
          <p:cNvSpPr txBox="1">
            <a:spLocks noGrp="1"/>
          </p:cNvSpPr>
          <p:nvPr>
            <p:ph type="body" idx="1"/>
          </p:nvPr>
        </p:nvSpPr>
        <p:spPr>
          <a:xfrm>
            <a:off x="906463" y="4716464"/>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429" name="Google Shape;429;p30: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txBox="1">
            <a:spLocks noGrp="1"/>
          </p:cNvSpPr>
          <p:nvPr>
            <p:ph type="body" idx="1"/>
          </p:nvPr>
        </p:nvSpPr>
        <p:spPr>
          <a:xfrm>
            <a:off x="906463" y="4716464"/>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436" name="Google Shape;436;p31: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2: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3" name="Google Shape;443;p32: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sz="1200">
                <a:latin typeface="Bookman Old Style"/>
                <a:ea typeface="Bookman Old Style"/>
                <a:cs typeface="Bookman Old Style"/>
                <a:sym typeface="Bookman Old Style"/>
              </a:rPr>
              <a:t>Los canales de comunicación, distribución y ventas  son la interfase con los clientes. Son puntos de contacto que juegan un rol importante en la experiencia del cliente. </a:t>
            </a:r>
            <a:endParaRPr/>
          </a:p>
          <a:p>
            <a:pPr marL="0" lvl="0" indent="0" algn="l" rtl="0">
              <a:spcBef>
                <a:spcPts val="600"/>
              </a:spcBef>
              <a:spcAft>
                <a:spcPts val="0"/>
              </a:spcAft>
              <a:buNone/>
            </a:pPr>
            <a:endParaRPr sz="1200">
              <a:latin typeface="Bookman Old Style"/>
              <a:ea typeface="Bookman Old Style"/>
              <a:cs typeface="Bookman Old Style"/>
              <a:sym typeface="Bookman Old Style"/>
            </a:endParaRPr>
          </a:p>
          <a:p>
            <a:pPr marL="0" lvl="0" indent="0" algn="l" rtl="0">
              <a:spcBef>
                <a:spcPts val="360"/>
              </a:spcBef>
              <a:spcAft>
                <a:spcPts val="0"/>
              </a:spcAft>
              <a:buNone/>
            </a:pPr>
            <a:endParaRPr/>
          </a:p>
        </p:txBody>
      </p:sp>
      <p:sp>
        <p:nvSpPr>
          <p:cNvPr id="444" name="Google Shape;444;p32: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3: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7" name="Google Shape;457;p33: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sz="1200">
                <a:latin typeface="Bookman Old Style"/>
                <a:ea typeface="Bookman Old Style"/>
                <a:cs typeface="Bookman Old Style"/>
                <a:sym typeface="Bookman Old Style"/>
              </a:rPr>
              <a:t>Una compañía debería preguntarse por qué propuesta de valor los clientes están dispuestos a pagar. Contestando esta pregunta, se detectan los distintos flujos de ingresos. </a:t>
            </a:r>
            <a:endParaRPr/>
          </a:p>
          <a:p>
            <a:pPr marL="0" lvl="0" indent="0" algn="l" rtl="0">
              <a:spcBef>
                <a:spcPts val="600"/>
              </a:spcBef>
              <a:spcAft>
                <a:spcPts val="0"/>
              </a:spcAft>
              <a:buNone/>
            </a:pPr>
            <a:r>
              <a:rPr lang="es-ES" sz="1200">
                <a:latin typeface="Bookman Old Style"/>
                <a:ea typeface="Bookman Old Style"/>
                <a:cs typeface="Bookman Old Style"/>
                <a:sym typeface="Bookman Old Style"/>
              </a:rPr>
              <a:t>Los flujos pueden tener diferentes mecanismos de precios, dependencia de mercado, volumen, etc.</a:t>
            </a:r>
            <a:endParaRPr/>
          </a:p>
          <a:p>
            <a:pPr marL="0" lvl="0" indent="0" algn="l" rtl="0">
              <a:spcBef>
                <a:spcPts val="360"/>
              </a:spcBef>
              <a:spcAft>
                <a:spcPts val="0"/>
              </a:spcAft>
              <a:buNone/>
            </a:pPr>
            <a:endParaRPr/>
          </a:p>
        </p:txBody>
      </p:sp>
      <p:sp>
        <p:nvSpPr>
          <p:cNvPr id="458" name="Google Shape;458;p33: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4: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2" name="Google Shape;472;p34: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marR="0" lvl="0" indent="0" algn="l" rtl="0">
              <a:lnSpc>
                <a:spcPct val="100000"/>
              </a:lnSpc>
              <a:spcBef>
                <a:spcPts val="0"/>
              </a:spcBef>
              <a:spcAft>
                <a:spcPts val="0"/>
              </a:spcAft>
              <a:buClr>
                <a:schemeClr val="dk1"/>
              </a:buClr>
              <a:buSzPts val="1200"/>
              <a:buFont typeface="Bookman Old Style"/>
              <a:buNone/>
            </a:pPr>
            <a:r>
              <a:rPr lang="es-ES" sz="1200">
                <a:latin typeface="Bookman Old Style"/>
                <a:ea typeface="Bookman Old Style"/>
                <a:cs typeface="Bookman Old Style"/>
                <a:sym typeface="Bookman Old Style"/>
              </a:rPr>
              <a:t>Toda empresa requiere de recursos que le permitan crear y ofrecer una propuesta de valor, alcanzar sus mercados, mantener sus relaciones con los clientes y generar ingresos. Se requieren diferentes recursos  para distintos modelos de negocios.  Ellos pueden ser físicos, financieros, intelectuales o humanos y pueden ser propios, arrendados o adquiridos de socios.</a:t>
            </a:r>
            <a:endParaRPr/>
          </a:p>
          <a:p>
            <a:pPr marL="0" lvl="0" indent="0" algn="l" rtl="0">
              <a:spcBef>
                <a:spcPts val="360"/>
              </a:spcBef>
              <a:spcAft>
                <a:spcPts val="0"/>
              </a:spcAft>
              <a:buNone/>
            </a:pPr>
            <a:endParaRPr/>
          </a:p>
        </p:txBody>
      </p:sp>
      <p:sp>
        <p:nvSpPr>
          <p:cNvPr id="473" name="Google Shape;473;p34: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5: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5" name="Google Shape;485;p35: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marR="0" lvl="0" indent="0" algn="l" rtl="0">
              <a:lnSpc>
                <a:spcPct val="100000"/>
              </a:lnSpc>
              <a:spcBef>
                <a:spcPts val="0"/>
              </a:spcBef>
              <a:spcAft>
                <a:spcPts val="0"/>
              </a:spcAft>
              <a:buClr>
                <a:schemeClr val="dk1"/>
              </a:buClr>
              <a:buSzPts val="1200"/>
              <a:buFont typeface="Bookman Old Style"/>
              <a:buNone/>
            </a:pPr>
            <a:r>
              <a:rPr lang="es-ES" sz="1200">
                <a:latin typeface="Bookman Old Style"/>
                <a:ea typeface="Bookman Old Style"/>
                <a:cs typeface="Bookman Old Style"/>
                <a:sym typeface="Bookman Old Style"/>
              </a:rPr>
              <a:t>Son las actividades necesarias para crear y ofrecer la propuesta de valor a los clientes, alcanzar ciertos mercados, mantener relaciones con clientes y generar ingresos. </a:t>
            </a:r>
            <a:endParaRPr/>
          </a:p>
          <a:p>
            <a:pPr marL="0" lvl="0" indent="0" algn="l" rtl="0">
              <a:spcBef>
                <a:spcPts val="360"/>
              </a:spcBef>
              <a:spcAft>
                <a:spcPts val="0"/>
              </a:spcAft>
              <a:buNone/>
            </a:pPr>
            <a:endParaRPr/>
          </a:p>
        </p:txBody>
      </p:sp>
      <p:sp>
        <p:nvSpPr>
          <p:cNvPr id="486" name="Google Shape;486;p35: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6: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8" name="Google Shape;498;p36: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sz="1200">
                <a:latin typeface="Bookman Old Style"/>
                <a:ea typeface="Bookman Old Style"/>
                <a:cs typeface="Bookman Old Style"/>
                <a:sym typeface="Bookman Old Style"/>
              </a:rPr>
              <a:t>Las compañías crean alianzas y partnerships para optimizar sus modelos de negocios, reducir riesgos o adquirir recursos.  Se pueden generar alianzas estratégicas entre no competidores, alianzas estratégicas con competidores, joint ventures para nuevos negocios, alianzas con proveedores, socios, etc.</a:t>
            </a:r>
            <a:endParaRPr/>
          </a:p>
        </p:txBody>
      </p:sp>
      <p:sp>
        <p:nvSpPr>
          <p:cNvPr id="499" name="Google Shape;499;p36: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7: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1" name="Google Shape;511;p37: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marR="0" lvl="0" indent="0" algn="l" rtl="0">
              <a:lnSpc>
                <a:spcPct val="100000"/>
              </a:lnSpc>
              <a:spcBef>
                <a:spcPts val="0"/>
              </a:spcBef>
              <a:spcAft>
                <a:spcPts val="0"/>
              </a:spcAft>
              <a:buClr>
                <a:schemeClr val="dk1"/>
              </a:buClr>
              <a:buSzPts val="1200"/>
              <a:buFont typeface="Bookman Old Style"/>
              <a:buNone/>
            </a:pPr>
            <a:r>
              <a:rPr lang="es-ES" sz="1200">
                <a:latin typeface="Bookman Old Style"/>
                <a:ea typeface="Bookman Old Style"/>
                <a:cs typeface="Bookman Old Style"/>
                <a:sym typeface="Bookman Old Style"/>
              </a:rPr>
              <a:t>Se describen los costos más relevantes que deben solventar para operar bajo un modelo de negocios en particular. Crear y entregar valor, mantener relaciones con los clientes, y generar ingresos llevan un costo asociado. </a:t>
            </a:r>
            <a:endParaRPr/>
          </a:p>
          <a:p>
            <a:pPr marL="0" lvl="0" indent="0" algn="l" rtl="0">
              <a:spcBef>
                <a:spcPts val="360"/>
              </a:spcBef>
              <a:spcAft>
                <a:spcPts val="0"/>
              </a:spcAft>
              <a:buNone/>
            </a:pPr>
            <a:endParaRPr/>
          </a:p>
        </p:txBody>
      </p:sp>
      <p:sp>
        <p:nvSpPr>
          <p:cNvPr id="512" name="Google Shape;512;p37: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8: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5" name="Google Shape;525;p38: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526" name="Google Shape;526;p38: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9: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5" name="Google Shape;535;p39: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Cada lienzo será analizado de forma particularizada en las sesiones individuales próximas.</a:t>
            </a:r>
            <a:endParaRPr/>
          </a:p>
        </p:txBody>
      </p:sp>
      <p:sp>
        <p:nvSpPr>
          <p:cNvPr id="536" name="Google Shape;536;p39: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4: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https://gestion.pe/economia/cuatro-cinco-pymes-son-informales-suficiente-reducir-igv-147423</a:t>
            </a:r>
            <a:endParaRPr/>
          </a:p>
        </p:txBody>
      </p:sp>
      <p:sp>
        <p:nvSpPr>
          <p:cNvPr id="121" name="Google Shape;121;p4: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0: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4" name="Google Shape;544;p40: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r>
              <a:rPr lang="es-ES"/>
              <a:t>Cada lienzo será analizado de forma particularizada en las sesiones individuales próximas.</a:t>
            </a:r>
            <a:endParaRPr/>
          </a:p>
        </p:txBody>
      </p:sp>
      <p:sp>
        <p:nvSpPr>
          <p:cNvPr id="545" name="Google Shape;545;p40: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5: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6" name="Google Shape;136;p6: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7: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144" name="Google Shape;144;p7: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906463" y="4716464"/>
            <a:ext cx="4984750" cy="4465637"/>
          </a:xfrm>
          <a:prstGeom prst="rect">
            <a:avLst/>
          </a:prstGeom>
        </p:spPr>
        <p:txBody>
          <a:bodyPr spcFirstLastPara="1" wrap="square" lIns="95525" tIns="47750" rIns="95525" bIns="47750" anchor="t" anchorCtr="0">
            <a:noAutofit/>
          </a:bodyPr>
          <a:lstStyle/>
          <a:p>
            <a:pPr marL="0" lvl="0" indent="0" algn="l" rtl="0">
              <a:spcBef>
                <a:spcPts val="360"/>
              </a:spcBef>
              <a:spcAft>
                <a:spcPts val="0"/>
              </a:spcAft>
              <a:buNone/>
            </a:pPr>
            <a:endParaRPr/>
          </a:p>
        </p:txBody>
      </p:sp>
      <p:sp>
        <p:nvSpPr>
          <p:cNvPr id="157" name="Google Shape;157;p8: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93663" y="744538"/>
            <a:ext cx="6613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9:notes"/>
          <p:cNvSpPr txBox="1">
            <a:spLocks noGrp="1"/>
          </p:cNvSpPr>
          <p:nvPr>
            <p:ph type="body" idx="1"/>
          </p:nvPr>
        </p:nvSpPr>
        <p:spPr>
          <a:xfrm>
            <a:off x="906463" y="4716464"/>
            <a:ext cx="4984750" cy="4465637"/>
          </a:xfrm>
          <a:prstGeom prst="rect">
            <a:avLst/>
          </a:prstGeom>
          <a:noFill/>
          <a:ln>
            <a:noFill/>
          </a:ln>
        </p:spPr>
        <p:txBody>
          <a:bodyPr spcFirstLastPara="1" wrap="square" lIns="95525" tIns="47750" rIns="95525" bIns="47750" anchor="t" anchorCtr="0">
            <a:noAutofit/>
          </a:bodyPr>
          <a:lstStyle/>
          <a:p>
            <a:pPr marL="0" lvl="0" indent="0" algn="l" rtl="0">
              <a:spcBef>
                <a:spcPts val="0"/>
              </a:spcBef>
              <a:spcAft>
                <a:spcPts val="0"/>
              </a:spcAft>
              <a:buNone/>
            </a:pPr>
            <a:endParaRPr/>
          </a:p>
        </p:txBody>
      </p:sp>
      <p:sp>
        <p:nvSpPr>
          <p:cNvPr id="176" name="Google Shape;176;p9:notes"/>
          <p:cNvSpPr txBox="1">
            <a:spLocks noGrp="1"/>
          </p:cNvSpPr>
          <p:nvPr>
            <p:ph type="sldNum" idx="12"/>
          </p:nvPr>
        </p:nvSpPr>
        <p:spPr>
          <a:xfrm>
            <a:off x="3852863" y="9431339"/>
            <a:ext cx="2944812" cy="495300"/>
          </a:xfrm>
          <a:prstGeom prst="rect">
            <a:avLst/>
          </a:prstGeom>
          <a:noFill/>
          <a:ln>
            <a:noFill/>
          </a:ln>
        </p:spPr>
        <p:txBody>
          <a:bodyPr spcFirstLastPara="1" wrap="square" lIns="95525" tIns="47750" rIns="95525" bIns="4775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5"/>
        <p:cNvGrpSpPr/>
        <p:nvPr/>
      </p:nvGrpSpPr>
      <p:grpSpPr>
        <a:xfrm>
          <a:off x="0" y="0"/>
          <a:ext cx="0" cy="0"/>
          <a:chOff x="0" y="0"/>
          <a:chExt cx="0" cy="0"/>
        </a:xfrm>
      </p:grpSpPr>
      <p:sp>
        <p:nvSpPr>
          <p:cNvPr id="16" name="Google Shape;16;p42"/>
          <p:cNvSpPr/>
          <p:nvPr/>
        </p:nvSpPr>
        <p:spPr>
          <a:xfrm>
            <a:off x="685800" y="743179"/>
            <a:ext cx="5181600" cy="1429191"/>
          </a:xfrm>
          <a:prstGeom prst="roundRect">
            <a:avLst>
              <a:gd name="adj" fmla="val 50000"/>
            </a:avLst>
          </a:prstGeom>
          <a:solidFill>
            <a:schemeClr val="lt1"/>
          </a:solidFill>
          <a:ln>
            <a:noFill/>
          </a:ln>
        </p:spPr>
        <p:txBody>
          <a:bodyPr spcFirstLastPara="1" wrap="square" lIns="55729" tIns="27857" rIns="55729" bIns="27857" anchor="ctr" anchorCtr="0">
            <a:noAutofit/>
          </a:bodyPr>
          <a:lstStyle/>
          <a:p>
            <a:pPr marL="0" marR="0" lvl="0" indent="0" algn="ctr" rtl="0">
              <a:spcBef>
                <a:spcPts val="0"/>
              </a:spcBef>
              <a:spcAft>
                <a:spcPts val="0"/>
              </a:spcAft>
              <a:buNone/>
            </a:pPr>
            <a:endParaRPr sz="1463" b="0" i="0" u="none" strike="noStrike" cap="none">
              <a:solidFill>
                <a:schemeClr val="dk1"/>
              </a:solidFill>
              <a:latin typeface="Times New Roman"/>
              <a:ea typeface="Times New Roman"/>
              <a:cs typeface="Times New Roman"/>
              <a:sym typeface="Times New Roman"/>
            </a:endParaRPr>
          </a:p>
        </p:txBody>
      </p:sp>
      <p:sp>
        <p:nvSpPr>
          <p:cNvPr id="17" name="Google Shape;17;p42"/>
          <p:cNvSpPr txBox="1">
            <a:spLocks noGrp="1"/>
          </p:cNvSpPr>
          <p:nvPr>
            <p:ph type="ctrTitle"/>
          </p:nvPr>
        </p:nvSpPr>
        <p:spPr>
          <a:xfrm>
            <a:off x="611188" y="1269602"/>
            <a:ext cx="7772400" cy="1102859"/>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lstStyle>
            <a:lvl1pPr lvl="0" algn="ctr">
              <a:lnSpc>
                <a:spcPct val="90000"/>
              </a:lnSpc>
              <a:spcBef>
                <a:spcPts val="0"/>
              </a:spcBef>
              <a:spcAft>
                <a:spcPts val="0"/>
              </a:spcAft>
              <a:buSzPts val="1400"/>
              <a:buNone/>
              <a:defRPr sz="2682">
                <a:solidFill>
                  <a:schemeClr val="lt2"/>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 name="Google Shape;18;p42"/>
          <p:cNvSpPr txBox="1">
            <a:spLocks noGrp="1"/>
          </p:cNvSpPr>
          <p:nvPr>
            <p:ph type="subTitle" idx="1"/>
          </p:nvPr>
        </p:nvSpPr>
        <p:spPr>
          <a:xfrm>
            <a:off x="1296988" y="2572546"/>
            <a:ext cx="6400800" cy="1738106"/>
          </a:xfrm>
          <a:prstGeom prst="rect">
            <a:avLst/>
          </a:prstGeom>
          <a:noFill/>
          <a:ln>
            <a:noFill/>
          </a:ln>
        </p:spPr>
        <p:txBody>
          <a:bodyPr spcFirstLastPara="1" wrap="square" lIns="91425" tIns="45700" rIns="91425" bIns="45700" anchor="t" anchorCtr="0"/>
          <a:lstStyle>
            <a:lvl1pPr lvl="0" algn="ctr">
              <a:spcBef>
                <a:spcPts val="293"/>
              </a:spcBef>
              <a:spcAft>
                <a:spcPts val="0"/>
              </a:spcAft>
              <a:buSzPts val="2400"/>
              <a:buFont typeface="Noto Sans Symbols"/>
              <a:buNone/>
              <a:defRPr sz="1463">
                <a:solidFill>
                  <a:srgbClr val="000000"/>
                </a:solidFill>
                <a:latin typeface="Poppins"/>
                <a:ea typeface="Poppins"/>
                <a:cs typeface="Poppins"/>
                <a:sym typeface="Poppins"/>
              </a:defRPr>
            </a:lvl1pPr>
            <a:lvl2pPr lvl="1" algn="l">
              <a:spcBef>
                <a:spcPts val="220"/>
              </a:spcBef>
              <a:spcAft>
                <a:spcPts val="0"/>
              </a:spcAft>
              <a:buSzPts val="1800"/>
              <a:buChar char="•"/>
              <a:defRPr/>
            </a:lvl2pPr>
            <a:lvl3pPr lvl="2" algn="l">
              <a:spcBef>
                <a:spcPts val="220"/>
              </a:spcBef>
              <a:spcAft>
                <a:spcPts val="0"/>
              </a:spcAft>
              <a:buSzPts val="1800"/>
              <a:buChar char="–"/>
              <a:defRPr/>
            </a:lvl3pPr>
            <a:lvl4pPr lvl="3" algn="l">
              <a:spcBef>
                <a:spcPts val="220"/>
              </a:spcBef>
              <a:spcAft>
                <a:spcPts val="0"/>
              </a:spcAft>
              <a:buSzPts val="1800"/>
              <a:buChar char="."/>
              <a:defRPr/>
            </a:lvl4pPr>
            <a:lvl5pPr lvl="4" algn="l">
              <a:spcBef>
                <a:spcPts val="220"/>
              </a:spcBef>
              <a:spcAft>
                <a:spcPts val="0"/>
              </a:spcAft>
              <a:buSzPts val="1800"/>
              <a:buChar char="­"/>
              <a:defRPr/>
            </a:lvl5pPr>
            <a:lvl6pPr lvl="5" algn="l">
              <a:spcBef>
                <a:spcPts val="220"/>
              </a:spcBef>
              <a:spcAft>
                <a:spcPts val="0"/>
              </a:spcAft>
              <a:buSzPts val="1800"/>
              <a:buChar char="­"/>
              <a:defRPr/>
            </a:lvl6pPr>
            <a:lvl7pPr lvl="6" algn="l">
              <a:spcBef>
                <a:spcPts val="220"/>
              </a:spcBef>
              <a:spcAft>
                <a:spcPts val="0"/>
              </a:spcAft>
              <a:buSzPts val="1800"/>
              <a:buChar char="­"/>
              <a:defRPr/>
            </a:lvl7pPr>
            <a:lvl8pPr lvl="7" algn="l">
              <a:spcBef>
                <a:spcPts val="220"/>
              </a:spcBef>
              <a:spcAft>
                <a:spcPts val="0"/>
              </a:spcAft>
              <a:buSzPts val="1800"/>
              <a:buChar char="­"/>
              <a:defRPr/>
            </a:lvl8pPr>
            <a:lvl9pPr lvl="8" algn="l">
              <a:spcBef>
                <a:spcPts val="22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3"/>
        <p:cNvGrpSpPr/>
        <p:nvPr/>
      </p:nvGrpSpPr>
      <p:grpSpPr>
        <a:xfrm>
          <a:off x="0" y="0"/>
          <a:ext cx="0" cy="0"/>
          <a:chOff x="0" y="0"/>
          <a:chExt cx="0" cy="0"/>
        </a:xfrm>
      </p:grpSpPr>
      <p:sp>
        <p:nvSpPr>
          <p:cNvPr id="54" name="Google Shape;54;p51"/>
          <p:cNvSpPr txBox="1">
            <a:spLocks noGrp="1"/>
          </p:cNvSpPr>
          <p:nvPr>
            <p:ph type="title"/>
          </p:nvPr>
        </p:nvSpPr>
        <p:spPr>
          <a:xfrm>
            <a:off x="457202" y="539144"/>
            <a:ext cx="8207375" cy="75628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51"/>
          <p:cNvSpPr txBox="1">
            <a:spLocks noGrp="1"/>
          </p:cNvSpPr>
          <p:nvPr>
            <p:ph type="body" idx="1"/>
          </p:nvPr>
        </p:nvSpPr>
        <p:spPr>
          <a:xfrm rot="5400000">
            <a:off x="2874242" y="-1001722"/>
            <a:ext cx="3395520" cy="8229600"/>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56"/>
        <p:cNvGrpSpPr/>
        <p:nvPr/>
      </p:nvGrpSpPr>
      <p:grpSpPr>
        <a:xfrm>
          <a:off x="0" y="0"/>
          <a:ext cx="0" cy="0"/>
          <a:chOff x="0" y="0"/>
          <a:chExt cx="0" cy="0"/>
        </a:xfrm>
      </p:grpSpPr>
      <p:sp>
        <p:nvSpPr>
          <p:cNvPr id="57" name="Google Shape;57;p52"/>
          <p:cNvSpPr txBox="1">
            <a:spLocks noGrp="1"/>
          </p:cNvSpPr>
          <p:nvPr>
            <p:ph type="title"/>
          </p:nvPr>
        </p:nvSpPr>
        <p:spPr>
          <a:xfrm rot="5400000">
            <a:off x="5511932" y="1774673"/>
            <a:ext cx="4292337" cy="205740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8" name="Google Shape;58;p52"/>
          <p:cNvSpPr txBox="1">
            <a:spLocks noGrp="1"/>
          </p:cNvSpPr>
          <p:nvPr>
            <p:ph type="body" idx="1"/>
          </p:nvPr>
        </p:nvSpPr>
        <p:spPr>
          <a:xfrm rot="5400000">
            <a:off x="1320932" y="-206527"/>
            <a:ext cx="4292337" cy="6019800"/>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
        <p:nvSpPr>
          <p:cNvPr id="59" name="Google Shape;59;p52"/>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ido" type="objOnly">
  <p:cSld name="OBJECT_ONLY">
    <p:spTree>
      <p:nvGrpSpPr>
        <p:cNvPr id="1" name="Shape 60"/>
        <p:cNvGrpSpPr/>
        <p:nvPr/>
      </p:nvGrpSpPr>
      <p:grpSpPr>
        <a:xfrm>
          <a:off x="0" y="0"/>
          <a:ext cx="0" cy="0"/>
          <a:chOff x="0" y="0"/>
          <a:chExt cx="0" cy="0"/>
        </a:xfrm>
      </p:grpSpPr>
      <p:sp>
        <p:nvSpPr>
          <p:cNvPr id="61" name="Google Shape;61;p53"/>
          <p:cNvSpPr txBox="1">
            <a:spLocks noGrp="1"/>
          </p:cNvSpPr>
          <p:nvPr>
            <p:ph type="body" idx="1"/>
          </p:nvPr>
        </p:nvSpPr>
        <p:spPr>
          <a:xfrm>
            <a:off x="457200" y="519683"/>
            <a:ext cx="8229600" cy="4292337"/>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
        <p:nvSpPr>
          <p:cNvPr id="62" name="Google Shape;62;p53"/>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texto y 2 objetos" type="txAndTwoObj">
  <p:cSld name="TEXT_AND_TWO_OBJECTS">
    <p:spTree>
      <p:nvGrpSpPr>
        <p:cNvPr id="1" name="Shape 63"/>
        <p:cNvGrpSpPr/>
        <p:nvPr/>
      </p:nvGrpSpPr>
      <p:grpSpPr>
        <a:xfrm>
          <a:off x="0" y="0"/>
          <a:ext cx="0" cy="0"/>
          <a:chOff x="0" y="0"/>
          <a:chExt cx="0" cy="0"/>
        </a:xfrm>
      </p:grpSpPr>
      <p:sp>
        <p:nvSpPr>
          <p:cNvPr id="64" name="Google Shape;64;p54"/>
          <p:cNvSpPr txBox="1">
            <a:spLocks noGrp="1"/>
          </p:cNvSpPr>
          <p:nvPr>
            <p:ph type="title"/>
          </p:nvPr>
        </p:nvSpPr>
        <p:spPr>
          <a:xfrm>
            <a:off x="479427" y="543809"/>
            <a:ext cx="8207375" cy="75628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b="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5" name="Google Shape;65;p54"/>
          <p:cNvSpPr txBox="1">
            <a:spLocks noGrp="1"/>
          </p:cNvSpPr>
          <p:nvPr>
            <p:ph type="body" idx="1"/>
          </p:nvPr>
        </p:nvSpPr>
        <p:spPr>
          <a:xfrm>
            <a:off x="457200" y="1330026"/>
            <a:ext cx="4038600" cy="3395520"/>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
        <p:nvSpPr>
          <p:cNvPr id="66" name="Google Shape;66;p54"/>
          <p:cNvSpPr txBox="1">
            <a:spLocks noGrp="1"/>
          </p:cNvSpPr>
          <p:nvPr>
            <p:ph type="body" idx="2"/>
          </p:nvPr>
        </p:nvSpPr>
        <p:spPr>
          <a:xfrm>
            <a:off x="4648200" y="1330023"/>
            <a:ext cx="4038600" cy="1639997"/>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
        <p:nvSpPr>
          <p:cNvPr id="67" name="Google Shape;67;p54"/>
          <p:cNvSpPr txBox="1">
            <a:spLocks noGrp="1"/>
          </p:cNvSpPr>
          <p:nvPr>
            <p:ph type="body" idx="3"/>
          </p:nvPr>
        </p:nvSpPr>
        <p:spPr>
          <a:xfrm>
            <a:off x="4648200" y="3084361"/>
            <a:ext cx="4038600" cy="1641188"/>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
        <p:nvSpPr>
          <p:cNvPr id="68" name="Google Shape;68;p54"/>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with Black Signature">
  <p:cSld name="Title Slide with Black Signature">
    <p:spTree>
      <p:nvGrpSpPr>
        <p:cNvPr id="1" name="Shape 69"/>
        <p:cNvGrpSpPr/>
        <p:nvPr/>
      </p:nvGrpSpPr>
      <p:grpSpPr>
        <a:xfrm>
          <a:off x="0" y="0"/>
          <a:ext cx="0" cy="0"/>
          <a:chOff x="0" y="0"/>
          <a:chExt cx="0" cy="0"/>
        </a:xfrm>
      </p:grpSpPr>
      <p:sp>
        <p:nvSpPr>
          <p:cNvPr id="70" name="Google Shape;70;p55"/>
          <p:cNvSpPr txBox="1">
            <a:spLocks noGrp="1"/>
          </p:cNvSpPr>
          <p:nvPr>
            <p:ph type="body" idx="1"/>
          </p:nvPr>
        </p:nvSpPr>
        <p:spPr>
          <a:xfrm>
            <a:off x="458791" y="1377486"/>
            <a:ext cx="4751387" cy="1252232"/>
          </a:xfrm>
          <a:prstGeom prst="rect">
            <a:avLst/>
          </a:prstGeom>
          <a:noFill/>
          <a:ln>
            <a:noFill/>
          </a:ln>
        </p:spPr>
        <p:txBody>
          <a:bodyPr spcFirstLastPara="1" wrap="square" lIns="91425" tIns="45700" rIns="91425" bIns="45700" anchor="t" anchorCtr="0"/>
          <a:lstStyle>
            <a:lvl1pPr marL="278681" lvl="0" indent="-139341" algn="l">
              <a:lnSpc>
                <a:spcPct val="108333"/>
              </a:lnSpc>
              <a:spcBef>
                <a:spcPts val="0"/>
              </a:spcBef>
              <a:spcAft>
                <a:spcPts val="0"/>
              </a:spcAft>
              <a:buSzPts val="3600"/>
              <a:buNone/>
              <a:defRPr sz="2194">
                <a:solidFill>
                  <a:schemeClr val="dk1"/>
                </a:solidFill>
              </a:defRPr>
            </a:lvl1pPr>
            <a:lvl2pPr marL="557361" lvl="1" indent="-139341" algn="l">
              <a:lnSpc>
                <a:spcPct val="100000"/>
              </a:lnSpc>
              <a:spcBef>
                <a:spcPts val="232"/>
              </a:spcBef>
              <a:spcAft>
                <a:spcPts val="0"/>
              </a:spcAft>
              <a:buSzPts val="1900"/>
              <a:buFont typeface="Trebuchet MS"/>
              <a:buNone/>
              <a:defRPr sz="1158">
                <a:solidFill>
                  <a:schemeClr val="lt1"/>
                </a:solidFill>
              </a:defRPr>
            </a:lvl2pPr>
            <a:lvl3pPr marL="836042" lvl="2" indent="-139341" algn="l">
              <a:spcBef>
                <a:spcPts val="244"/>
              </a:spcBef>
              <a:spcAft>
                <a:spcPts val="0"/>
              </a:spcAft>
              <a:buSzPts val="2000"/>
              <a:buNone/>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Diseño personalizado">
  <p:cSld name="3_Diseño personalizado">
    <p:spTree>
      <p:nvGrpSpPr>
        <p:cNvPr id="1" name="Shape 71"/>
        <p:cNvGrpSpPr/>
        <p:nvPr/>
      </p:nvGrpSpPr>
      <p:grpSpPr>
        <a:xfrm>
          <a:off x="0" y="0"/>
          <a:ext cx="0" cy="0"/>
          <a:chOff x="0" y="0"/>
          <a:chExt cx="0" cy="0"/>
        </a:xfrm>
      </p:grpSpPr>
      <p:sp>
        <p:nvSpPr>
          <p:cNvPr id="72" name="Google Shape;72;p56"/>
          <p:cNvSpPr txBox="1">
            <a:spLocks noGrp="1"/>
          </p:cNvSpPr>
          <p:nvPr>
            <p:ph type="title"/>
          </p:nvPr>
        </p:nvSpPr>
        <p:spPr>
          <a:xfrm>
            <a:off x="468314" y="411637"/>
            <a:ext cx="8207375" cy="75628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b="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a:off x="468314" y="411637"/>
            <a:ext cx="8207375" cy="75628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57"/>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9"/>
        <p:cNvGrpSpPr/>
        <p:nvPr/>
      </p:nvGrpSpPr>
      <p:grpSpPr>
        <a:xfrm>
          <a:off x="0" y="0"/>
          <a:ext cx="0" cy="0"/>
          <a:chOff x="0" y="0"/>
          <a:chExt cx="0" cy="0"/>
        </a:xfrm>
      </p:grpSpPr>
      <p:sp>
        <p:nvSpPr>
          <p:cNvPr id="21" name="Google Shape;21;p43"/>
          <p:cNvSpPr txBox="1">
            <a:spLocks noGrp="1"/>
          </p:cNvSpPr>
          <p:nvPr>
            <p:ph type="title"/>
          </p:nvPr>
        </p:nvSpPr>
        <p:spPr>
          <a:xfrm>
            <a:off x="3" y="671614"/>
            <a:ext cx="9143999" cy="432181"/>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2" name="Google Shape;22;p43"/>
          <p:cNvSpPr txBox="1">
            <a:spLocks noGrp="1"/>
          </p:cNvSpPr>
          <p:nvPr>
            <p:ph type="body" idx="1"/>
          </p:nvPr>
        </p:nvSpPr>
        <p:spPr>
          <a:xfrm>
            <a:off x="343396" y="1250201"/>
            <a:ext cx="8494712" cy="3576247"/>
          </a:xfrm>
          <a:prstGeom prst="rect">
            <a:avLst/>
          </a:prstGeom>
          <a:noFill/>
          <a:ln>
            <a:noFill/>
          </a:ln>
        </p:spPr>
        <p:txBody>
          <a:bodyPr spcFirstLastPara="1" wrap="square" lIns="91425" tIns="45700" rIns="91425" bIns="45700" anchor="t" anchorCtr="0"/>
          <a:lstStyle>
            <a:lvl1pPr marL="278681" lvl="0" indent="-209010" algn="l">
              <a:spcBef>
                <a:spcPts val="220"/>
              </a:spcBef>
              <a:spcAft>
                <a:spcPts val="0"/>
              </a:spcAft>
              <a:buSzPts val="1800"/>
              <a:buChar char="▪"/>
              <a:defRPr/>
            </a:lvl1pPr>
            <a:lvl2pPr marL="557361" lvl="1" indent="-209010" algn="l">
              <a:spcBef>
                <a:spcPts val="220"/>
              </a:spcBef>
              <a:spcAft>
                <a:spcPts val="0"/>
              </a:spcAft>
              <a:buSzPts val="1800"/>
              <a:buChar char="•"/>
              <a:defRPr/>
            </a:lvl2pPr>
            <a:lvl3pPr marL="836042" lvl="2" indent="-209010" algn="l">
              <a:spcBef>
                <a:spcPts val="220"/>
              </a:spcBef>
              <a:spcAft>
                <a:spcPts val="0"/>
              </a:spcAft>
              <a:buSzPts val="1800"/>
              <a:buChar char="–"/>
              <a:defRPr/>
            </a:lvl3pPr>
            <a:lvl4pPr marL="1114722" lvl="3" indent="-209010" algn="l">
              <a:spcBef>
                <a:spcPts val="220"/>
              </a:spcBef>
              <a:spcAft>
                <a:spcPts val="0"/>
              </a:spcAft>
              <a:buSzPts val="1800"/>
              <a:buChar char="."/>
              <a:defRPr/>
            </a:lvl4pPr>
            <a:lvl5pPr marL="1393403" lvl="4" indent="-209010" algn="l">
              <a:spcBef>
                <a:spcPts val="220"/>
              </a:spcBef>
              <a:spcAft>
                <a:spcPts val="0"/>
              </a:spcAft>
              <a:buSzPts val="1800"/>
              <a:buChar char="­"/>
              <a:defRPr/>
            </a:lvl5pPr>
            <a:lvl6pPr marL="1672083" lvl="5" indent="-209010" algn="l">
              <a:spcBef>
                <a:spcPts val="220"/>
              </a:spcBef>
              <a:spcAft>
                <a:spcPts val="0"/>
              </a:spcAft>
              <a:buSzPts val="1800"/>
              <a:buChar char="­"/>
              <a:defRPr/>
            </a:lvl6pPr>
            <a:lvl7pPr marL="1950764" lvl="6" indent="-209010" algn="l">
              <a:spcBef>
                <a:spcPts val="220"/>
              </a:spcBef>
              <a:spcAft>
                <a:spcPts val="0"/>
              </a:spcAft>
              <a:buSzPts val="1800"/>
              <a:buChar char="­"/>
              <a:defRPr/>
            </a:lvl7pPr>
            <a:lvl8pPr marL="2229444" lvl="7" indent="-209010" algn="l">
              <a:spcBef>
                <a:spcPts val="220"/>
              </a:spcBef>
              <a:spcAft>
                <a:spcPts val="0"/>
              </a:spcAft>
              <a:buSzPts val="1800"/>
              <a:buChar char="­"/>
              <a:defRPr/>
            </a:lvl8pPr>
            <a:lvl9pPr marL="2508125" lvl="8" indent="-209010" algn="l">
              <a:spcBef>
                <a:spcPts val="22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5"/>
          <p:cNvSpPr txBox="1">
            <a:spLocks noGrp="1"/>
          </p:cNvSpPr>
          <p:nvPr>
            <p:ph type="title"/>
          </p:nvPr>
        </p:nvSpPr>
        <p:spPr>
          <a:xfrm>
            <a:off x="722313" y="3306202"/>
            <a:ext cx="7772400" cy="1021872"/>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SzPts val="1400"/>
              <a:buNone/>
              <a:defRPr sz="2438" b="1" cap="none"/>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45"/>
          <p:cNvSpPr txBox="1">
            <a:spLocks noGrp="1"/>
          </p:cNvSpPr>
          <p:nvPr>
            <p:ph type="body" idx="1"/>
          </p:nvPr>
        </p:nvSpPr>
        <p:spPr>
          <a:xfrm>
            <a:off x="722313" y="2180708"/>
            <a:ext cx="7772400" cy="1125488"/>
          </a:xfrm>
          <a:prstGeom prst="rect">
            <a:avLst/>
          </a:prstGeom>
          <a:noFill/>
          <a:ln>
            <a:noFill/>
          </a:ln>
        </p:spPr>
        <p:txBody>
          <a:bodyPr spcFirstLastPara="1" wrap="square" lIns="91425" tIns="45700" rIns="91425" bIns="45700" anchor="b" anchorCtr="0"/>
          <a:lstStyle>
            <a:lvl1pPr marL="278681" lvl="0" indent="-139341" algn="l">
              <a:spcBef>
                <a:spcPts val="244"/>
              </a:spcBef>
              <a:spcAft>
                <a:spcPts val="0"/>
              </a:spcAft>
              <a:buSzPts val="2000"/>
              <a:buNone/>
              <a:defRPr sz="1219"/>
            </a:lvl1pPr>
            <a:lvl2pPr marL="557361" lvl="1" indent="-139341" algn="l">
              <a:spcBef>
                <a:spcPts val="220"/>
              </a:spcBef>
              <a:spcAft>
                <a:spcPts val="0"/>
              </a:spcAft>
              <a:buSzPts val="1800"/>
              <a:buFont typeface="Trebuchet MS"/>
              <a:buNone/>
              <a:defRPr sz="1098"/>
            </a:lvl2pPr>
            <a:lvl3pPr marL="836042" lvl="2" indent="-139341" algn="l">
              <a:spcBef>
                <a:spcPts val="195"/>
              </a:spcBef>
              <a:spcAft>
                <a:spcPts val="0"/>
              </a:spcAft>
              <a:buSzPts val="1600"/>
              <a:buNone/>
              <a:defRPr sz="975"/>
            </a:lvl3pPr>
            <a:lvl4pPr marL="1114722" lvl="3" indent="-139341" algn="l">
              <a:spcBef>
                <a:spcPts val="171"/>
              </a:spcBef>
              <a:spcAft>
                <a:spcPts val="0"/>
              </a:spcAft>
              <a:buSzPts val="1400"/>
              <a:buNone/>
              <a:defRPr sz="854"/>
            </a:lvl4pPr>
            <a:lvl5pPr marL="1393403" lvl="4" indent="-139341" algn="l">
              <a:spcBef>
                <a:spcPts val="171"/>
              </a:spcBef>
              <a:spcAft>
                <a:spcPts val="0"/>
              </a:spcAft>
              <a:buSzPts val="1400"/>
              <a:buNone/>
              <a:defRPr sz="854"/>
            </a:lvl5pPr>
            <a:lvl6pPr marL="1672083" lvl="5" indent="-139341" algn="l">
              <a:spcBef>
                <a:spcPts val="171"/>
              </a:spcBef>
              <a:spcAft>
                <a:spcPts val="0"/>
              </a:spcAft>
              <a:buSzPts val="1400"/>
              <a:buNone/>
              <a:defRPr sz="854"/>
            </a:lvl6pPr>
            <a:lvl7pPr marL="1950764" lvl="6" indent="-139341" algn="l">
              <a:spcBef>
                <a:spcPts val="171"/>
              </a:spcBef>
              <a:spcAft>
                <a:spcPts val="0"/>
              </a:spcAft>
              <a:buSzPts val="1400"/>
              <a:buNone/>
              <a:defRPr sz="854"/>
            </a:lvl7pPr>
            <a:lvl8pPr marL="2229444" lvl="7" indent="-139341" algn="l">
              <a:spcBef>
                <a:spcPts val="171"/>
              </a:spcBef>
              <a:spcAft>
                <a:spcPts val="0"/>
              </a:spcAft>
              <a:buSzPts val="1400"/>
              <a:buNone/>
              <a:defRPr sz="854"/>
            </a:lvl8pPr>
            <a:lvl9pPr marL="2508125" lvl="8" indent="-139341" algn="l">
              <a:spcBef>
                <a:spcPts val="171"/>
              </a:spcBef>
              <a:spcAft>
                <a:spcPts val="0"/>
              </a:spcAft>
              <a:buSzPts val="1400"/>
              <a:buNone/>
              <a:defRPr sz="854"/>
            </a:lvl9pPr>
          </a:lstStyle>
          <a:p>
            <a:endParaRPr/>
          </a:p>
        </p:txBody>
      </p:sp>
      <p:sp>
        <p:nvSpPr>
          <p:cNvPr id="27" name="Google Shape;27;p45"/>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8"/>
        <p:cNvGrpSpPr/>
        <p:nvPr/>
      </p:nvGrpSpPr>
      <p:grpSpPr>
        <a:xfrm>
          <a:off x="0" y="0"/>
          <a:ext cx="0" cy="0"/>
          <a:chOff x="0" y="0"/>
          <a:chExt cx="0" cy="0"/>
        </a:xfrm>
      </p:grpSpPr>
      <p:sp>
        <p:nvSpPr>
          <p:cNvPr id="29" name="Google Shape;29;p46"/>
          <p:cNvSpPr txBox="1">
            <a:spLocks noGrp="1"/>
          </p:cNvSpPr>
          <p:nvPr>
            <p:ph type="title"/>
          </p:nvPr>
        </p:nvSpPr>
        <p:spPr>
          <a:xfrm>
            <a:off x="468314" y="692610"/>
            <a:ext cx="8207375" cy="75628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46"/>
          <p:cNvSpPr txBox="1">
            <a:spLocks noGrp="1"/>
          </p:cNvSpPr>
          <p:nvPr>
            <p:ph type="body" idx="1"/>
          </p:nvPr>
        </p:nvSpPr>
        <p:spPr>
          <a:xfrm>
            <a:off x="457198" y="1589434"/>
            <a:ext cx="4038600" cy="3395520"/>
          </a:xfrm>
          <a:prstGeom prst="rect">
            <a:avLst/>
          </a:prstGeom>
          <a:noFill/>
          <a:ln>
            <a:noFill/>
          </a:ln>
        </p:spPr>
        <p:txBody>
          <a:bodyPr spcFirstLastPara="1" wrap="square" lIns="91425" tIns="45700" rIns="91425" bIns="45700" anchor="t" anchorCtr="0"/>
          <a:lstStyle>
            <a:lvl1pPr marL="278681" lvl="0" indent="-247716" algn="l">
              <a:spcBef>
                <a:spcPts val="341"/>
              </a:spcBef>
              <a:spcAft>
                <a:spcPts val="0"/>
              </a:spcAft>
              <a:buSzPts val="2800"/>
              <a:buChar char="▪"/>
              <a:defRPr sz="1707"/>
            </a:lvl1pPr>
            <a:lvl2pPr marL="557361" lvl="1" indent="-232234" algn="l">
              <a:spcBef>
                <a:spcPts val="293"/>
              </a:spcBef>
              <a:spcAft>
                <a:spcPts val="0"/>
              </a:spcAft>
              <a:buSzPts val="2400"/>
              <a:buFont typeface="Trebuchet MS"/>
              <a:buChar char="•"/>
              <a:defRPr sz="1463"/>
            </a:lvl2pPr>
            <a:lvl3pPr marL="836042" lvl="2" indent="-216752" algn="l">
              <a:spcBef>
                <a:spcPts val="244"/>
              </a:spcBef>
              <a:spcAft>
                <a:spcPts val="0"/>
              </a:spcAft>
              <a:buSzPts val="2000"/>
              <a:buChar char="–"/>
              <a:defRPr sz="1219"/>
            </a:lvl3pPr>
            <a:lvl4pPr marL="1114722" lvl="3" indent="-209010" algn="l">
              <a:spcBef>
                <a:spcPts val="220"/>
              </a:spcBef>
              <a:spcAft>
                <a:spcPts val="0"/>
              </a:spcAft>
              <a:buSzPts val="1800"/>
              <a:buChar char="."/>
              <a:defRPr sz="1098"/>
            </a:lvl4pPr>
            <a:lvl5pPr marL="1393403" lvl="4" indent="-209010" algn="l">
              <a:spcBef>
                <a:spcPts val="220"/>
              </a:spcBef>
              <a:spcAft>
                <a:spcPts val="0"/>
              </a:spcAft>
              <a:buSzPts val="1800"/>
              <a:buChar char="­"/>
              <a:defRPr sz="1098"/>
            </a:lvl5pPr>
            <a:lvl6pPr marL="1672083" lvl="5" indent="-209010" algn="l">
              <a:spcBef>
                <a:spcPts val="220"/>
              </a:spcBef>
              <a:spcAft>
                <a:spcPts val="0"/>
              </a:spcAft>
              <a:buSzPts val="1800"/>
              <a:buChar char="­"/>
              <a:defRPr sz="1098"/>
            </a:lvl6pPr>
            <a:lvl7pPr marL="1950764" lvl="6" indent="-209010" algn="l">
              <a:spcBef>
                <a:spcPts val="220"/>
              </a:spcBef>
              <a:spcAft>
                <a:spcPts val="0"/>
              </a:spcAft>
              <a:buSzPts val="1800"/>
              <a:buChar char="­"/>
              <a:defRPr sz="1098"/>
            </a:lvl7pPr>
            <a:lvl8pPr marL="2229444" lvl="7" indent="-209010" algn="l">
              <a:spcBef>
                <a:spcPts val="220"/>
              </a:spcBef>
              <a:spcAft>
                <a:spcPts val="0"/>
              </a:spcAft>
              <a:buSzPts val="1800"/>
              <a:buChar char="­"/>
              <a:defRPr sz="1098"/>
            </a:lvl8pPr>
            <a:lvl9pPr marL="2508125" lvl="8" indent="-209010" algn="l">
              <a:spcBef>
                <a:spcPts val="220"/>
              </a:spcBef>
              <a:spcAft>
                <a:spcPts val="0"/>
              </a:spcAft>
              <a:buSzPts val="1800"/>
              <a:buChar char="­"/>
              <a:defRPr sz="1098"/>
            </a:lvl9pPr>
          </a:lstStyle>
          <a:p>
            <a:endParaRPr/>
          </a:p>
        </p:txBody>
      </p:sp>
      <p:sp>
        <p:nvSpPr>
          <p:cNvPr id="31" name="Google Shape;31;p46"/>
          <p:cNvSpPr txBox="1">
            <a:spLocks noGrp="1"/>
          </p:cNvSpPr>
          <p:nvPr>
            <p:ph type="body" idx="2"/>
          </p:nvPr>
        </p:nvSpPr>
        <p:spPr>
          <a:xfrm>
            <a:off x="4648198" y="1589434"/>
            <a:ext cx="4038600" cy="3395520"/>
          </a:xfrm>
          <a:prstGeom prst="rect">
            <a:avLst/>
          </a:prstGeom>
          <a:noFill/>
          <a:ln>
            <a:noFill/>
          </a:ln>
        </p:spPr>
        <p:txBody>
          <a:bodyPr spcFirstLastPara="1" wrap="square" lIns="91425" tIns="45700" rIns="91425" bIns="45700" anchor="t" anchorCtr="0"/>
          <a:lstStyle>
            <a:lvl1pPr marL="278681" lvl="0" indent="-247716" algn="l">
              <a:spcBef>
                <a:spcPts val="341"/>
              </a:spcBef>
              <a:spcAft>
                <a:spcPts val="0"/>
              </a:spcAft>
              <a:buSzPts val="2800"/>
              <a:buChar char="▪"/>
              <a:defRPr sz="1707"/>
            </a:lvl1pPr>
            <a:lvl2pPr marL="557361" lvl="1" indent="-232234" algn="l">
              <a:spcBef>
                <a:spcPts val="293"/>
              </a:spcBef>
              <a:spcAft>
                <a:spcPts val="0"/>
              </a:spcAft>
              <a:buSzPts val="2400"/>
              <a:buFont typeface="Trebuchet MS"/>
              <a:buChar char="•"/>
              <a:defRPr sz="1463"/>
            </a:lvl2pPr>
            <a:lvl3pPr marL="836042" lvl="2" indent="-216752" algn="l">
              <a:spcBef>
                <a:spcPts val="244"/>
              </a:spcBef>
              <a:spcAft>
                <a:spcPts val="0"/>
              </a:spcAft>
              <a:buSzPts val="2000"/>
              <a:buChar char="–"/>
              <a:defRPr sz="1219"/>
            </a:lvl3pPr>
            <a:lvl4pPr marL="1114722" lvl="3" indent="-209010" algn="l">
              <a:spcBef>
                <a:spcPts val="220"/>
              </a:spcBef>
              <a:spcAft>
                <a:spcPts val="0"/>
              </a:spcAft>
              <a:buSzPts val="1800"/>
              <a:buChar char="."/>
              <a:defRPr sz="1098"/>
            </a:lvl4pPr>
            <a:lvl5pPr marL="1393403" lvl="4" indent="-209010" algn="l">
              <a:spcBef>
                <a:spcPts val="220"/>
              </a:spcBef>
              <a:spcAft>
                <a:spcPts val="0"/>
              </a:spcAft>
              <a:buSzPts val="1800"/>
              <a:buChar char="­"/>
              <a:defRPr sz="1098"/>
            </a:lvl5pPr>
            <a:lvl6pPr marL="1672083" lvl="5" indent="-209010" algn="l">
              <a:spcBef>
                <a:spcPts val="220"/>
              </a:spcBef>
              <a:spcAft>
                <a:spcPts val="0"/>
              </a:spcAft>
              <a:buSzPts val="1800"/>
              <a:buChar char="­"/>
              <a:defRPr sz="1098"/>
            </a:lvl6pPr>
            <a:lvl7pPr marL="1950764" lvl="6" indent="-209010" algn="l">
              <a:spcBef>
                <a:spcPts val="220"/>
              </a:spcBef>
              <a:spcAft>
                <a:spcPts val="0"/>
              </a:spcAft>
              <a:buSzPts val="1800"/>
              <a:buChar char="­"/>
              <a:defRPr sz="1098"/>
            </a:lvl7pPr>
            <a:lvl8pPr marL="2229444" lvl="7" indent="-209010" algn="l">
              <a:spcBef>
                <a:spcPts val="220"/>
              </a:spcBef>
              <a:spcAft>
                <a:spcPts val="0"/>
              </a:spcAft>
              <a:buSzPts val="1800"/>
              <a:buChar char="­"/>
              <a:defRPr sz="1098"/>
            </a:lvl8pPr>
            <a:lvl9pPr marL="2508125" lvl="8" indent="-209010" algn="l">
              <a:spcBef>
                <a:spcPts val="220"/>
              </a:spcBef>
              <a:spcAft>
                <a:spcPts val="0"/>
              </a:spcAft>
              <a:buSzPts val="1800"/>
              <a:buChar char="­"/>
              <a:defRPr sz="1098"/>
            </a:lvl9pPr>
          </a:lstStyle>
          <a:p>
            <a:endParaRPr/>
          </a:p>
        </p:txBody>
      </p:sp>
      <p:sp>
        <p:nvSpPr>
          <p:cNvPr id="32" name="Google Shape;32;p46"/>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3"/>
        <p:cNvGrpSpPr/>
        <p:nvPr/>
      </p:nvGrpSpPr>
      <p:grpSpPr>
        <a:xfrm>
          <a:off x="0" y="0"/>
          <a:ext cx="0" cy="0"/>
          <a:chOff x="0" y="0"/>
          <a:chExt cx="0" cy="0"/>
        </a:xfrm>
      </p:grpSpPr>
      <p:sp>
        <p:nvSpPr>
          <p:cNvPr id="34" name="Google Shape;34;p47"/>
          <p:cNvSpPr txBox="1">
            <a:spLocks noGrp="1"/>
          </p:cNvSpPr>
          <p:nvPr>
            <p:ph type="title"/>
          </p:nvPr>
        </p:nvSpPr>
        <p:spPr>
          <a:xfrm>
            <a:off x="456164" y="519682"/>
            <a:ext cx="8231675" cy="857515"/>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47"/>
          <p:cNvSpPr txBox="1">
            <a:spLocks noGrp="1"/>
          </p:cNvSpPr>
          <p:nvPr>
            <p:ph type="body" idx="1"/>
          </p:nvPr>
        </p:nvSpPr>
        <p:spPr>
          <a:xfrm>
            <a:off x="457219" y="1465330"/>
            <a:ext cx="4041207" cy="479970"/>
          </a:xfrm>
          <a:prstGeom prst="rect">
            <a:avLst/>
          </a:prstGeom>
          <a:noFill/>
          <a:ln>
            <a:noFill/>
          </a:ln>
        </p:spPr>
        <p:txBody>
          <a:bodyPr spcFirstLastPara="1" wrap="square" lIns="91425" tIns="45700" rIns="91425" bIns="45700" anchor="b" anchorCtr="0"/>
          <a:lstStyle>
            <a:lvl1pPr marL="278681" lvl="0" indent="-139341" algn="l">
              <a:spcBef>
                <a:spcPts val="293"/>
              </a:spcBef>
              <a:spcAft>
                <a:spcPts val="0"/>
              </a:spcAft>
              <a:buSzPts val="2400"/>
              <a:buNone/>
              <a:defRPr sz="1463" b="1"/>
            </a:lvl1pPr>
            <a:lvl2pPr marL="557361" lvl="1" indent="-139341" algn="l">
              <a:spcBef>
                <a:spcPts val="244"/>
              </a:spcBef>
              <a:spcAft>
                <a:spcPts val="0"/>
              </a:spcAft>
              <a:buSzPts val="2000"/>
              <a:buFont typeface="Trebuchet MS"/>
              <a:buNone/>
              <a:defRPr sz="1219" b="1"/>
            </a:lvl2pPr>
            <a:lvl3pPr marL="836042" lvl="2" indent="-139341" algn="l">
              <a:spcBef>
                <a:spcPts val="220"/>
              </a:spcBef>
              <a:spcAft>
                <a:spcPts val="0"/>
              </a:spcAft>
              <a:buSzPts val="1800"/>
              <a:buNone/>
              <a:defRPr sz="1098" b="1"/>
            </a:lvl3pPr>
            <a:lvl4pPr marL="1114722" lvl="3" indent="-139341" algn="l">
              <a:spcBef>
                <a:spcPts val="195"/>
              </a:spcBef>
              <a:spcAft>
                <a:spcPts val="0"/>
              </a:spcAft>
              <a:buSzPts val="1600"/>
              <a:buNone/>
              <a:defRPr sz="975" b="1"/>
            </a:lvl4pPr>
            <a:lvl5pPr marL="1393403" lvl="4" indent="-139341" algn="l">
              <a:spcBef>
                <a:spcPts val="195"/>
              </a:spcBef>
              <a:spcAft>
                <a:spcPts val="0"/>
              </a:spcAft>
              <a:buSzPts val="1600"/>
              <a:buNone/>
              <a:defRPr sz="975" b="1"/>
            </a:lvl5pPr>
            <a:lvl6pPr marL="1672083" lvl="5" indent="-139341" algn="l">
              <a:spcBef>
                <a:spcPts val="195"/>
              </a:spcBef>
              <a:spcAft>
                <a:spcPts val="0"/>
              </a:spcAft>
              <a:buSzPts val="1600"/>
              <a:buNone/>
              <a:defRPr sz="975" b="1"/>
            </a:lvl6pPr>
            <a:lvl7pPr marL="1950764" lvl="6" indent="-139341" algn="l">
              <a:spcBef>
                <a:spcPts val="195"/>
              </a:spcBef>
              <a:spcAft>
                <a:spcPts val="0"/>
              </a:spcAft>
              <a:buSzPts val="1600"/>
              <a:buNone/>
              <a:defRPr sz="975" b="1"/>
            </a:lvl7pPr>
            <a:lvl8pPr marL="2229444" lvl="7" indent="-139341" algn="l">
              <a:spcBef>
                <a:spcPts val="195"/>
              </a:spcBef>
              <a:spcAft>
                <a:spcPts val="0"/>
              </a:spcAft>
              <a:buSzPts val="1600"/>
              <a:buNone/>
              <a:defRPr sz="975" b="1"/>
            </a:lvl8pPr>
            <a:lvl9pPr marL="2508125" lvl="8" indent="-139341" algn="l">
              <a:spcBef>
                <a:spcPts val="195"/>
              </a:spcBef>
              <a:spcAft>
                <a:spcPts val="0"/>
              </a:spcAft>
              <a:buSzPts val="1600"/>
              <a:buNone/>
              <a:defRPr sz="975" b="1"/>
            </a:lvl9pPr>
          </a:lstStyle>
          <a:p>
            <a:endParaRPr/>
          </a:p>
        </p:txBody>
      </p:sp>
      <p:sp>
        <p:nvSpPr>
          <p:cNvPr id="36" name="Google Shape;36;p47"/>
          <p:cNvSpPr txBox="1">
            <a:spLocks noGrp="1"/>
          </p:cNvSpPr>
          <p:nvPr>
            <p:ph type="body" idx="2"/>
          </p:nvPr>
        </p:nvSpPr>
        <p:spPr>
          <a:xfrm>
            <a:off x="457219" y="1945300"/>
            <a:ext cx="4041207" cy="2964381"/>
          </a:xfrm>
          <a:prstGeom prst="rect">
            <a:avLst/>
          </a:prstGeom>
          <a:noFill/>
          <a:ln>
            <a:noFill/>
          </a:ln>
        </p:spPr>
        <p:txBody>
          <a:bodyPr spcFirstLastPara="1" wrap="square" lIns="91425" tIns="45700" rIns="91425" bIns="45700" anchor="t" anchorCtr="0"/>
          <a:lstStyle>
            <a:lvl1pPr marL="278681" lvl="0" indent="-232234" algn="l">
              <a:spcBef>
                <a:spcPts val="293"/>
              </a:spcBef>
              <a:spcAft>
                <a:spcPts val="0"/>
              </a:spcAft>
              <a:buSzPts val="2400"/>
              <a:buChar char="▪"/>
              <a:defRPr sz="1463"/>
            </a:lvl1pPr>
            <a:lvl2pPr marL="557361" lvl="1" indent="-216752" algn="l">
              <a:spcBef>
                <a:spcPts val="244"/>
              </a:spcBef>
              <a:spcAft>
                <a:spcPts val="0"/>
              </a:spcAft>
              <a:buSzPts val="2000"/>
              <a:buFont typeface="Trebuchet MS"/>
              <a:buChar char="•"/>
              <a:defRPr sz="1219"/>
            </a:lvl2pPr>
            <a:lvl3pPr marL="836042" lvl="2" indent="-209010" algn="l">
              <a:spcBef>
                <a:spcPts val="220"/>
              </a:spcBef>
              <a:spcAft>
                <a:spcPts val="0"/>
              </a:spcAft>
              <a:buSzPts val="1800"/>
              <a:buChar char="–"/>
              <a:defRPr sz="1098"/>
            </a:lvl3pPr>
            <a:lvl4pPr marL="1114722" lvl="3" indent="-201270" algn="l">
              <a:spcBef>
                <a:spcPts val="195"/>
              </a:spcBef>
              <a:spcAft>
                <a:spcPts val="0"/>
              </a:spcAft>
              <a:buSzPts val="1600"/>
              <a:buChar char="."/>
              <a:defRPr sz="975"/>
            </a:lvl4pPr>
            <a:lvl5pPr marL="1393403" lvl="4" indent="-201270" algn="l">
              <a:spcBef>
                <a:spcPts val="195"/>
              </a:spcBef>
              <a:spcAft>
                <a:spcPts val="0"/>
              </a:spcAft>
              <a:buSzPts val="1600"/>
              <a:buChar char="­"/>
              <a:defRPr sz="975"/>
            </a:lvl5pPr>
            <a:lvl6pPr marL="1672083" lvl="5" indent="-201270" algn="l">
              <a:spcBef>
                <a:spcPts val="195"/>
              </a:spcBef>
              <a:spcAft>
                <a:spcPts val="0"/>
              </a:spcAft>
              <a:buSzPts val="1600"/>
              <a:buChar char="­"/>
              <a:defRPr sz="975"/>
            </a:lvl6pPr>
            <a:lvl7pPr marL="1950764" lvl="6" indent="-201270" algn="l">
              <a:spcBef>
                <a:spcPts val="195"/>
              </a:spcBef>
              <a:spcAft>
                <a:spcPts val="0"/>
              </a:spcAft>
              <a:buSzPts val="1600"/>
              <a:buChar char="­"/>
              <a:defRPr sz="975"/>
            </a:lvl7pPr>
            <a:lvl8pPr marL="2229444" lvl="7" indent="-201270" algn="l">
              <a:spcBef>
                <a:spcPts val="195"/>
              </a:spcBef>
              <a:spcAft>
                <a:spcPts val="0"/>
              </a:spcAft>
              <a:buSzPts val="1600"/>
              <a:buChar char="­"/>
              <a:defRPr sz="975"/>
            </a:lvl8pPr>
            <a:lvl9pPr marL="2508125" lvl="8" indent="-201270" algn="l">
              <a:spcBef>
                <a:spcPts val="195"/>
              </a:spcBef>
              <a:spcAft>
                <a:spcPts val="0"/>
              </a:spcAft>
              <a:buSzPts val="1600"/>
              <a:buChar char="­"/>
              <a:defRPr sz="975"/>
            </a:lvl9pPr>
          </a:lstStyle>
          <a:p>
            <a:endParaRPr/>
          </a:p>
        </p:txBody>
      </p:sp>
      <p:sp>
        <p:nvSpPr>
          <p:cNvPr id="37" name="Google Shape;37;p47"/>
          <p:cNvSpPr txBox="1">
            <a:spLocks noGrp="1"/>
          </p:cNvSpPr>
          <p:nvPr>
            <p:ph type="body" idx="3"/>
          </p:nvPr>
        </p:nvSpPr>
        <p:spPr>
          <a:xfrm>
            <a:off x="4645046" y="1465330"/>
            <a:ext cx="4042794" cy="479970"/>
          </a:xfrm>
          <a:prstGeom prst="rect">
            <a:avLst/>
          </a:prstGeom>
          <a:noFill/>
          <a:ln>
            <a:noFill/>
          </a:ln>
        </p:spPr>
        <p:txBody>
          <a:bodyPr spcFirstLastPara="1" wrap="square" lIns="91425" tIns="45700" rIns="91425" bIns="45700" anchor="b" anchorCtr="0"/>
          <a:lstStyle>
            <a:lvl1pPr marL="278681" lvl="0" indent="-139341" algn="l">
              <a:spcBef>
                <a:spcPts val="293"/>
              </a:spcBef>
              <a:spcAft>
                <a:spcPts val="0"/>
              </a:spcAft>
              <a:buSzPts val="2400"/>
              <a:buNone/>
              <a:defRPr sz="1463" b="1"/>
            </a:lvl1pPr>
            <a:lvl2pPr marL="557361" lvl="1" indent="-139341" algn="l">
              <a:spcBef>
                <a:spcPts val="244"/>
              </a:spcBef>
              <a:spcAft>
                <a:spcPts val="0"/>
              </a:spcAft>
              <a:buSzPts val="2000"/>
              <a:buFont typeface="Trebuchet MS"/>
              <a:buNone/>
              <a:defRPr sz="1219" b="1"/>
            </a:lvl2pPr>
            <a:lvl3pPr marL="836042" lvl="2" indent="-139341" algn="l">
              <a:spcBef>
                <a:spcPts val="220"/>
              </a:spcBef>
              <a:spcAft>
                <a:spcPts val="0"/>
              </a:spcAft>
              <a:buSzPts val="1800"/>
              <a:buNone/>
              <a:defRPr sz="1098" b="1"/>
            </a:lvl3pPr>
            <a:lvl4pPr marL="1114722" lvl="3" indent="-139341" algn="l">
              <a:spcBef>
                <a:spcPts val="195"/>
              </a:spcBef>
              <a:spcAft>
                <a:spcPts val="0"/>
              </a:spcAft>
              <a:buSzPts val="1600"/>
              <a:buNone/>
              <a:defRPr sz="975" b="1"/>
            </a:lvl4pPr>
            <a:lvl5pPr marL="1393403" lvl="4" indent="-139341" algn="l">
              <a:spcBef>
                <a:spcPts val="195"/>
              </a:spcBef>
              <a:spcAft>
                <a:spcPts val="0"/>
              </a:spcAft>
              <a:buSzPts val="1600"/>
              <a:buNone/>
              <a:defRPr sz="975" b="1"/>
            </a:lvl5pPr>
            <a:lvl6pPr marL="1672083" lvl="5" indent="-139341" algn="l">
              <a:spcBef>
                <a:spcPts val="195"/>
              </a:spcBef>
              <a:spcAft>
                <a:spcPts val="0"/>
              </a:spcAft>
              <a:buSzPts val="1600"/>
              <a:buNone/>
              <a:defRPr sz="975" b="1"/>
            </a:lvl6pPr>
            <a:lvl7pPr marL="1950764" lvl="6" indent="-139341" algn="l">
              <a:spcBef>
                <a:spcPts val="195"/>
              </a:spcBef>
              <a:spcAft>
                <a:spcPts val="0"/>
              </a:spcAft>
              <a:buSzPts val="1600"/>
              <a:buNone/>
              <a:defRPr sz="975" b="1"/>
            </a:lvl7pPr>
            <a:lvl8pPr marL="2229444" lvl="7" indent="-139341" algn="l">
              <a:spcBef>
                <a:spcPts val="195"/>
              </a:spcBef>
              <a:spcAft>
                <a:spcPts val="0"/>
              </a:spcAft>
              <a:buSzPts val="1600"/>
              <a:buNone/>
              <a:defRPr sz="975" b="1"/>
            </a:lvl8pPr>
            <a:lvl9pPr marL="2508125" lvl="8" indent="-139341" algn="l">
              <a:spcBef>
                <a:spcPts val="195"/>
              </a:spcBef>
              <a:spcAft>
                <a:spcPts val="0"/>
              </a:spcAft>
              <a:buSzPts val="1600"/>
              <a:buNone/>
              <a:defRPr sz="975" b="1"/>
            </a:lvl9pPr>
          </a:lstStyle>
          <a:p>
            <a:endParaRPr/>
          </a:p>
        </p:txBody>
      </p:sp>
      <p:sp>
        <p:nvSpPr>
          <p:cNvPr id="38" name="Google Shape;38;p47"/>
          <p:cNvSpPr txBox="1">
            <a:spLocks noGrp="1"/>
          </p:cNvSpPr>
          <p:nvPr>
            <p:ph type="body" idx="4"/>
          </p:nvPr>
        </p:nvSpPr>
        <p:spPr>
          <a:xfrm>
            <a:off x="4645046" y="1945300"/>
            <a:ext cx="4042794" cy="2964381"/>
          </a:xfrm>
          <a:prstGeom prst="rect">
            <a:avLst/>
          </a:prstGeom>
          <a:noFill/>
          <a:ln>
            <a:noFill/>
          </a:ln>
        </p:spPr>
        <p:txBody>
          <a:bodyPr spcFirstLastPara="1" wrap="square" lIns="91425" tIns="45700" rIns="91425" bIns="45700" anchor="t" anchorCtr="0"/>
          <a:lstStyle>
            <a:lvl1pPr marL="278681" lvl="0" indent="-232234" algn="l">
              <a:spcBef>
                <a:spcPts val="293"/>
              </a:spcBef>
              <a:spcAft>
                <a:spcPts val="0"/>
              </a:spcAft>
              <a:buSzPts val="2400"/>
              <a:buChar char="▪"/>
              <a:defRPr sz="1463"/>
            </a:lvl1pPr>
            <a:lvl2pPr marL="557361" lvl="1" indent="-216752" algn="l">
              <a:spcBef>
                <a:spcPts val="244"/>
              </a:spcBef>
              <a:spcAft>
                <a:spcPts val="0"/>
              </a:spcAft>
              <a:buSzPts val="2000"/>
              <a:buFont typeface="Trebuchet MS"/>
              <a:buChar char="•"/>
              <a:defRPr sz="1219"/>
            </a:lvl2pPr>
            <a:lvl3pPr marL="836042" lvl="2" indent="-209010" algn="l">
              <a:spcBef>
                <a:spcPts val="220"/>
              </a:spcBef>
              <a:spcAft>
                <a:spcPts val="0"/>
              </a:spcAft>
              <a:buSzPts val="1800"/>
              <a:buChar char="–"/>
              <a:defRPr sz="1098"/>
            </a:lvl3pPr>
            <a:lvl4pPr marL="1114722" lvl="3" indent="-201270" algn="l">
              <a:spcBef>
                <a:spcPts val="195"/>
              </a:spcBef>
              <a:spcAft>
                <a:spcPts val="0"/>
              </a:spcAft>
              <a:buSzPts val="1600"/>
              <a:buChar char="."/>
              <a:defRPr sz="975"/>
            </a:lvl4pPr>
            <a:lvl5pPr marL="1393403" lvl="4" indent="-201270" algn="l">
              <a:spcBef>
                <a:spcPts val="195"/>
              </a:spcBef>
              <a:spcAft>
                <a:spcPts val="0"/>
              </a:spcAft>
              <a:buSzPts val="1600"/>
              <a:buChar char="­"/>
              <a:defRPr sz="975"/>
            </a:lvl5pPr>
            <a:lvl6pPr marL="1672083" lvl="5" indent="-201270" algn="l">
              <a:spcBef>
                <a:spcPts val="195"/>
              </a:spcBef>
              <a:spcAft>
                <a:spcPts val="0"/>
              </a:spcAft>
              <a:buSzPts val="1600"/>
              <a:buChar char="­"/>
              <a:defRPr sz="975"/>
            </a:lvl6pPr>
            <a:lvl7pPr marL="1950764" lvl="6" indent="-201270" algn="l">
              <a:spcBef>
                <a:spcPts val="195"/>
              </a:spcBef>
              <a:spcAft>
                <a:spcPts val="0"/>
              </a:spcAft>
              <a:buSzPts val="1600"/>
              <a:buChar char="­"/>
              <a:defRPr sz="975"/>
            </a:lvl7pPr>
            <a:lvl8pPr marL="2229444" lvl="7" indent="-201270" algn="l">
              <a:spcBef>
                <a:spcPts val="195"/>
              </a:spcBef>
              <a:spcAft>
                <a:spcPts val="0"/>
              </a:spcAft>
              <a:buSzPts val="1600"/>
              <a:buChar char="­"/>
              <a:defRPr sz="975"/>
            </a:lvl8pPr>
            <a:lvl9pPr marL="2508125" lvl="8" indent="-201270" algn="l">
              <a:spcBef>
                <a:spcPts val="195"/>
              </a:spcBef>
              <a:spcAft>
                <a:spcPts val="0"/>
              </a:spcAft>
              <a:buSzPts val="1600"/>
              <a:buChar char="­"/>
              <a:defRPr sz="975"/>
            </a:lvl9pPr>
          </a:lstStyle>
          <a:p>
            <a:endParaRPr/>
          </a:p>
        </p:txBody>
      </p:sp>
      <p:sp>
        <p:nvSpPr>
          <p:cNvPr id="39" name="Google Shape;39;p47"/>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0"/>
        <p:cNvGrpSpPr/>
        <p:nvPr/>
      </p:nvGrpSpPr>
      <p:grpSpPr>
        <a:xfrm>
          <a:off x="0" y="0"/>
          <a:ext cx="0" cy="0"/>
          <a:chOff x="0" y="0"/>
          <a:chExt cx="0" cy="0"/>
        </a:xfrm>
      </p:grpSpPr>
      <p:sp>
        <p:nvSpPr>
          <p:cNvPr id="41" name="Google Shape;41;p48"/>
          <p:cNvSpPr txBox="1">
            <a:spLocks noGrp="1"/>
          </p:cNvSpPr>
          <p:nvPr>
            <p:ph type="title"/>
          </p:nvPr>
        </p:nvSpPr>
        <p:spPr>
          <a:xfrm>
            <a:off x="468314" y="519682"/>
            <a:ext cx="8207375" cy="756280"/>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SzPts val="1400"/>
              <a:buNone/>
              <a:defRPr sz="1707"/>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2" name="Google Shape;42;p48"/>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3"/>
        <p:cNvGrpSpPr/>
        <p:nvPr/>
      </p:nvGrpSpPr>
      <p:grpSpPr>
        <a:xfrm>
          <a:off x="0" y="0"/>
          <a:ext cx="0" cy="0"/>
          <a:chOff x="0" y="0"/>
          <a:chExt cx="0" cy="0"/>
        </a:xfrm>
      </p:grpSpPr>
      <p:sp>
        <p:nvSpPr>
          <p:cNvPr id="44" name="Google Shape;44;p49"/>
          <p:cNvSpPr txBox="1">
            <a:spLocks noGrp="1"/>
          </p:cNvSpPr>
          <p:nvPr>
            <p:ph type="title"/>
          </p:nvPr>
        </p:nvSpPr>
        <p:spPr>
          <a:xfrm>
            <a:off x="446038" y="582392"/>
            <a:ext cx="3008313" cy="87180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1219"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5" name="Google Shape;45;p49"/>
          <p:cNvSpPr txBox="1">
            <a:spLocks noGrp="1"/>
          </p:cNvSpPr>
          <p:nvPr>
            <p:ph type="body" idx="1"/>
          </p:nvPr>
        </p:nvSpPr>
        <p:spPr>
          <a:xfrm>
            <a:off x="3563890" y="582396"/>
            <a:ext cx="5111750" cy="4391190"/>
          </a:xfrm>
          <a:prstGeom prst="rect">
            <a:avLst/>
          </a:prstGeom>
          <a:noFill/>
          <a:ln>
            <a:noFill/>
          </a:ln>
        </p:spPr>
        <p:txBody>
          <a:bodyPr spcFirstLastPara="1" wrap="square" lIns="91425" tIns="45700" rIns="91425" bIns="45700" anchor="t" anchorCtr="0"/>
          <a:lstStyle>
            <a:lvl1pPr marL="278681" lvl="0" indent="-263199" algn="l">
              <a:spcBef>
                <a:spcPts val="390"/>
              </a:spcBef>
              <a:spcAft>
                <a:spcPts val="0"/>
              </a:spcAft>
              <a:buSzPts val="3200"/>
              <a:buChar char="▪"/>
              <a:defRPr sz="1951"/>
            </a:lvl1pPr>
            <a:lvl2pPr marL="557361" lvl="1" indent="-247716" algn="l">
              <a:spcBef>
                <a:spcPts val="341"/>
              </a:spcBef>
              <a:spcAft>
                <a:spcPts val="0"/>
              </a:spcAft>
              <a:buSzPts val="2800"/>
              <a:buFont typeface="Trebuchet MS"/>
              <a:buChar char="•"/>
              <a:defRPr sz="1707"/>
            </a:lvl2pPr>
            <a:lvl3pPr marL="836042" lvl="2" indent="-232234" algn="l">
              <a:spcBef>
                <a:spcPts val="293"/>
              </a:spcBef>
              <a:spcAft>
                <a:spcPts val="0"/>
              </a:spcAft>
              <a:buSzPts val="2400"/>
              <a:buChar char="–"/>
              <a:defRPr sz="1463"/>
            </a:lvl3pPr>
            <a:lvl4pPr marL="1114722" lvl="3" indent="-216752" algn="l">
              <a:spcBef>
                <a:spcPts val="244"/>
              </a:spcBef>
              <a:spcAft>
                <a:spcPts val="0"/>
              </a:spcAft>
              <a:buSzPts val="2000"/>
              <a:buChar char="."/>
              <a:defRPr sz="1219"/>
            </a:lvl4pPr>
            <a:lvl5pPr marL="1393403" lvl="4" indent="-216752" algn="l">
              <a:spcBef>
                <a:spcPts val="244"/>
              </a:spcBef>
              <a:spcAft>
                <a:spcPts val="0"/>
              </a:spcAft>
              <a:buSzPts val="2000"/>
              <a:buChar char="­"/>
              <a:defRPr sz="1219"/>
            </a:lvl5pPr>
            <a:lvl6pPr marL="1672083" lvl="5" indent="-216752" algn="l">
              <a:spcBef>
                <a:spcPts val="244"/>
              </a:spcBef>
              <a:spcAft>
                <a:spcPts val="0"/>
              </a:spcAft>
              <a:buSzPts val="2000"/>
              <a:buChar char="­"/>
              <a:defRPr sz="1219"/>
            </a:lvl6pPr>
            <a:lvl7pPr marL="1950764" lvl="6" indent="-216752" algn="l">
              <a:spcBef>
                <a:spcPts val="244"/>
              </a:spcBef>
              <a:spcAft>
                <a:spcPts val="0"/>
              </a:spcAft>
              <a:buSzPts val="2000"/>
              <a:buChar char="­"/>
              <a:defRPr sz="1219"/>
            </a:lvl7pPr>
            <a:lvl8pPr marL="2229444" lvl="7" indent="-216752" algn="l">
              <a:spcBef>
                <a:spcPts val="244"/>
              </a:spcBef>
              <a:spcAft>
                <a:spcPts val="0"/>
              </a:spcAft>
              <a:buSzPts val="2000"/>
              <a:buChar char="­"/>
              <a:defRPr sz="1219"/>
            </a:lvl8pPr>
            <a:lvl9pPr marL="2508125" lvl="8" indent="-216752" algn="l">
              <a:spcBef>
                <a:spcPts val="244"/>
              </a:spcBef>
              <a:spcAft>
                <a:spcPts val="0"/>
              </a:spcAft>
              <a:buSzPts val="2000"/>
              <a:buChar char="­"/>
              <a:defRPr sz="1219"/>
            </a:lvl9pPr>
          </a:lstStyle>
          <a:p>
            <a:endParaRPr/>
          </a:p>
        </p:txBody>
      </p:sp>
      <p:sp>
        <p:nvSpPr>
          <p:cNvPr id="46" name="Google Shape;46;p49"/>
          <p:cNvSpPr txBox="1">
            <a:spLocks noGrp="1"/>
          </p:cNvSpPr>
          <p:nvPr>
            <p:ph type="body" idx="2"/>
          </p:nvPr>
        </p:nvSpPr>
        <p:spPr>
          <a:xfrm>
            <a:off x="446038" y="1454204"/>
            <a:ext cx="3008313" cy="3519383"/>
          </a:xfrm>
          <a:prstGeom prst="rect">
            <a:avLst/>
          </a:prstGeom>
          <a:noFill/>
          <a:ln>
            <a:noFill/>
          </a:ln>
        </p:spPr>
        <p:txBody>
          <a:bodyPr spcFirstLastPara="1" wrap="square" lIns="91425" tIns="45700" rIns="91425" bIns="45700" anchor="t" anchorCtr="0"/>
          <a:lstStyle>
            <a:lvl1pPr marL="278681" lvl="0" indent="-139341" algn="l">
              <a:spcBef>
                <a:spcPts val="171"/>
              </a:spcBef>
              <a:spcAft>
                <a:spcPts val="0"/>
              </a:spcAft>
              <a:buSzPts val="1400"/>
              <a:buNone/>
              <a:defRPr sz="854"/>
            </a:lvl1pPr>
            <a:lvl2pPr marL="557361" lvl="1" indent="-139341" algn="l">
              <a:spcBef>
                <a:spcPts val="146"/>
              </a:spcBef>
              <a:spcAft>
                <a:spcPts val="0"/>
              </a:spcAft>
              <a:buSzPts val="1200"/>
              <a:buFont typeface="Trebuchet MS"/>
              <a:buNone/>
              <a:defRPr sz="731"/>
            </a:lvl2pPr>
            <a:lvl3pPr marL="836042" lvl="2" indent="-139341" algn="l">
              <a:spcBef>
                <a:spcPts val="122"/>
              </a:spcBef>
              <a:spcAft>
                <a:spcPts val="0"/>
              </a:spcAft>
              <a:buSzPts val="1000"/>
              <a:buNone/>
              <a:defRPr sz="610"/>
            </a:lvl3pPr>
            <a:lvl4pPr marL="1114722" lvl="3" indent="-139341" algn="l">
              <a:spcBef>
                <a:spcPts val="110"/>
              </a:spcBef>
              <a:spcAft>
                <a:spcPts val="0"/>
              </a:spcAft>
              <a:buSzPts val="900"/>
              <a:buNone/>
              <a:defRPr sz="548"/>
            </a:lvl4pPr>
            <a:lvl5pPr marL="1393403" lvl="4" indent="-139341" algn="l">
              <a:spcBef>
                <a:spcPts val="110"/>
              </a:spcBef>
              <a:spcAft>
                <a:spcPts val="0"/>
              </a:spcAft>
              <a:buSzPts val="900"/>
              <a:buNone/>
              <a:defRPr sz="548"/>
            </a:lvl5pPr>
            <a:lvl6pPr marL="1672083" lvl="5" indent="-139341" algn="l">
              <a:spcBef>
                <a:spcPts val="110"/>
              </a:spcBef>
              <a:spcAft>
                <a:spcPts val="0"/>
              </a:spcAft>
              <a:buSzPts val="900"/>
              <a:buNone/>
              <a:defRPr sz="548"/>
            </a:lvl6pPr>
            <a:lvl7pPr marL="1950764" lvl="6" indent="-139341" algn="l">
              <a:spcBef>
                <a:spcPts val="110"/>
              </a:spcBef>
              <a:spcAft>
                <a:spcPts val="0"/>
              </a:spcAft>
              <a:buSzPts val="900"/>
              <a:buNone/>
              <a:defRPr sz="548"/>
            </a:lvl7pPr>
            <a:lvl8pPr marL="2229444" lvl="7" indent="-139341" algn="l">
              <a:spcBef>
                <a:spcPts val="110"/>
              </a:spcBef>
              <a:spcAft>
                <a:spcPts val="0"/>
              </a:spcAft>
              <a:buSzPts val="900"/>
              <a:buNone/>
              <a:defRPr sz="548"/>
            </a:lvl8pPr>
            <a:lvl9pPr marL="2508125" lvl="8" indent="-139341" algn="l">
              <a:spcBef>
                <a:spcPts val="110"/>
              </a:spcBef>
              <a:spcAft>
                <a:spcPts val="0"/>
              </a:spcAft>
              <a:buSzPts val="900"/>
              <a:buNone/>
              <a:defRPr sz="548"/>
            </a:lvl9pPr>
          </a:lstStyle>
          <a:p>
            <a:endParaRPr/>
          </a:p>
        </p:txBody>
      </p:sp>
      <p:sp>
        <p:nvSpPr>
          <p:cNvPr id="47" name="Google Shape;47;p49"/>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48"/>
        <p:cNvGrpSpPr/>
        <p:nvPr/>
      </p:nvGrpSpPr>
      <p:grpSpPr>
        <a:xfrm>
          <a:off x="0" y="0"/>
          <a:ext cx="0" cy="0"/>
          <a:chOff x="0" y="0"/>
          <a:chExt cx="0" cy="0"/>
        </a:xfrm>
      </p:grpSpPr>
      <p:sp>
        <p:nvSpPr>
          <p:cNvPr id="49" name="Google Shape;49;p50"/>
          <p:cNvSpPr txBox="1">
            <a:spLocks noGrp="1"/>
          </p:cNvSpPr>
          <p:nvPr>
            <p:ph type="title"/>
          </p:nvPr>
        </p:nvSpPr>
        <p:spPr>
          <a:xfrm>
            <a:off x="1792288" y="3866501"/>
            <a:ext cx="5486400" cy="425185"/>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SzPts val="1400"/>
              <a:buNone/>
              <a:defRPr sz="1219" b="1"/>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0" name="Google Shape;50;p50"/>
          <p:cNvSpPr>
            <a:spLocks noGrp="1"/>
          </p:cNvSpPr>
          <p:nvPr>
            <p:ph type="pic" idx="2"/>
          </p:nvPr>
        </p:nvSpPr>
        <p:spPr>
          <a:xfrm>
            <a:off x="1792288" y="724663"/>
            <a:ext cx="5486400" cy="3087053"/>
          </a:xfrm>
          <a:prstGeom prst="rect">
            <a:avLst/>
          </a:prstGeom>
          <a:noFill/>
          <a:ln>
            <a:noFill/>
          </a:ln>
        </p:spPr>
        <p:txBody>
          <a:bodyPr spcFirstLastPara="1" wrap="square" lIns="91425" tIns="45700" rIns="91425" bIns="45700" anchor="t" anchorCtr="0"/>
          <a:lstStyle>
            <a:lvl1pPr marR="0" lvl="0" algn="l" rtl="0">
              <a:spcBef>
                <a:spcPts val="390"/>
              </a:spcBef>
              <a:spcAft>
                <a:spcPts val="0"/>
              </a:spcAft>
              <a:buClr>
                <a:srgbClr val="99CC00"/>
              </a:buClr>
              <a:buSzPts val="3200"/>
              <a:buFont typeface="Noto Sans Symbols"/>
              <a:buNone/>
              <a:defRPr sz="1951" b="0" i="0" u="none" strike="noStrike" cap="none">
                <a:solidFill>
                  <a:srgbClr val="000000"/>
                </a:solidFill>
                <a:latin typeface="Trebuchet MS"/>
                <a:ea typeface="Trebuchet MS"/>
                <a:cs typeface="Trebuchet MS"/>
                <a:sym typeface="Trebuchet MS"/>
              </a:defRPr>
            </a:lvl1pPr>
            <a:lvl2pPr marR="0" lvl="1" algn="l" rtl="0">
              <a:spcBef>
                <a:spcPts val="341"/>
              </a:spcBef>
              <a:spcAft>
                <a:spcPts val="0"/>
              </a:spcAft>
              <a:buClr>
                <a:srgbClr val="99CC00"/>
              </a:buClr>
              <a:buSzPts val="2800"/>
              <a:buFont typeface="Trebuchet MS"/>
              <a:buNone/>
              <a:defRPr sz="1707" b="0" i="0" u="none" strike="noStrike" cap="none">
                <a:solidFill>
                  <a:srgbClr val="000000"/>
                </a:solidFill>
                <a:latin typeface="Trebuchet MS"/>
                <a:ea typeface="Trebuchet MS"/>
                <a:cs typeface="Trebuchet MS"/>
                <a:sym typeface="Trebuchet MS"/>
              </a:defRPr>
            </a:lvl2pPr>
            <a:lvl3pPr marR="0" lvl="2" algn="l" rtl="0">
              <a:spcBef>
                <a:spcPts val="293"/>
              </a:spcBef>
              <a:spcAft>
                <a:spcPts val="0"/>
              </a:spcAft>
              <a:buClr>
                <a:srgbClr val="99CC00"/>
              </a:buClr>
              <a:buSzPts val="2400"/>
              <a:buFont typeface="Verdana"/>
              <a:buNone/>
              <a:defRPr sz="1463" b="0" i="0" u="none" strike="noStrike" cap="none">
                <a:solidFill>
                  <a:srgbClr val="000000"/>
                </a:solidFill>
                <a:latin typeface="Trebuchet MS"/>
                <a:ea typeface="Trebuchet MS"/>
                <a:cs typeface="Trebuchet MS"/>
                <a:sym typeface="Trebuchet MS"/>
              </a:defRPr>
            </a:lvl3pPr>
            <a:lvl4pPr marR="0" lvl="3" algn="l" rtl="0">
              <a:spcBef>
                <a:spcPts val="244"/>
              </a:spcBef>
              <a:spcAft>
                <a:spcPts val="0"/>
              </a:spcAft>
              <a:buClr>
                <a:srgbClr val="99CC00"/>
              </a:buClr>
              <a:buSzPts val="2000"/>
              <a:buFont typeface="Verdana"/>
              <a:buNone/>
              <a:defRPr sz="1219" b="0" i="0" u="none" strike="noStrike" cap="none">
                <a:solidFill>
                  <a:srgbClr val="000000"/>
                </a:solidFill>
                <a:latin typeface="Trebuchet MS"/>
                <a:ea typeface="Trebuchet MS"/>
                <a:cs typeface="Trebuchet MS"/>
                <a:sym typeface="Trebuchet MS"/>
              </a:defRPr>
            </a:lvl4pPr>
            <a:lvl5pPr marR="0" lvl="4" algn="l" rtl="0">
              <a:spcBef>
                <a:spcPts val="244"/>
              </a:spcBef>
              <a:spcAft>
                <a:spcPts val="0"/>
              </a:spcAft>
              <a:buClr>
                <a:srgbClr val="99CC00"/>
              </a:buClr>
              <a:buSzPts val="2000"/>
              <a:buFont typeface="Verdana"/>
              <a:buNone/>
              <a:defRPr sz="1219" b="0" i="0" u="none" strike="noStrike" cap="none">
                <a:solidFill>
                  <a:srgbClr val="000000"/>
                </a:solidFill>
                <a:latin typeface="Trebuchet MS"/>
                <a:ea typeface="Trebuchet MS"/>
                <a:cs typeface="Trebuchet MS"/>
                <a:sym typeface="Trebuchet MS"/>
              </a:defRPr>
            </a:lvl5pPr>
            <a:lvl6pPr marR="0" lvl="5" algn="l" rtl="0">
              <a:spcBef>
                <a:spcPts val="244"/>
              </a:spcBef>
              <a:spcAft>
                <a:spcPts val="0"/>
              </a:spcAft>
              <a:buClr>
                <a:srgbClr val="99CC00"/>
              </a:buClr>
              <a:buSzPts val="2000"/>
              <a:buFont typeface="Verdana"/>
              <a:buNone/>
              <a:defRPr sz="1219" b="0" i="0" u="none" strike="noStrike" cap="none">
                <a:solidFill>
                  <a:srgbClr val="000000"/>
                </a:solidFill>
                <a:latin typeface="Trebuchet MS"/>
                <a:ea typeface="Trebuchet MS"/>
                <a:cs typeface="Trebuchet MS"/>
                <a:sym typeface="Trebuchet MS"/>
              </a:defRPr>
            </a:lvl6pPr>
            <a:lvl7pPr marR="0" lvl="6" algn="l" rtl="0">
              <a:spcBef>
                <a:spcPts val="244"/>
              </a:spcBef>
              <a:spcAft>
                <a:spcPts val="0"/>
              </a:spcAft>
              <a:buClr>
                <a:srgbClr val="99CC00"/>
              </a:buClr>
              <a:buSzPts val="2000"/>
              <a:buFont typeface="Verdana"/>
              <a:buNone/>
              <a:defRPr sz="1219" b="0" i="0" u="none" strike="noStrike" cap="none">
                <a:solidFill>
                  <a:srgbClr val="000000"/>
                </a:solidFill>
                <a:latin typeface="Trebuchet MS"/>
                <a:ea typeface="Trebuchet MS"/>
                <a:cs typeface="Trebuchet MS"/>
                <a:sym typeface="Trebuchet MS"/>
              </a:defRPr>
            </a:lvl7pPr>
            <a:lvl8pPr marR="0" lvl="7" algn="l" rtl="0">
              <a:spcBef>
                <a:spcPts val="244"/>
              </a:spcBef>
              <a:spcAft>
                <a:spcPts val="0"/>
              </a:spcAft>
              <a:buClr>
                <a:srgbClr val="99CC00"/>
              </a:buClr>
              <a:buSzPts val="2000"/>
              <a:buFont typeface="Verdana"/>
              <a:buNone/>
              <a:defRPr sz="1219" b="0" i="0" u="none" strike="noStrike" cap="none">
                <a:solidFill>
                  <a:srgbClr val="000000"/>
                </a:solidFill>
                <a:latin typeface="Trebuchet MS"/>
                <a:ea typeface="Trebuchet MS"/>
                <a:cs typeface="Trebuchet MS"/>
                <a:sym typeface="Trebuchet MS"/>
              </a:defRPr>
            </a:lvl8pPr>
            <a:lvl9pPr marR="0" lvl="8" algn="l" rtl="0">
              <a:spcBef>
                <a:spcPts val="244"/>
              </a:spcBef>
              <a:spcAft>
                <a:spcPts val="0"/>
              </a:spcAft>
              <a:buClr>
                <a:srgbClr val="99CC00"/>
              </a:buClr>
              <a:buSzPts val="2000"/>
              <a:buFont typeface="Verdana"/>
              <a:buNone/>
              <a:defRPr sz="1219" b="0" i="0" u="none" strike="noStrike" cap="none">
                <a:solidFill>
                  <a:srgbClr val="000000"/>
                </a:solidFill>
                <a:latin typeface="Trebuchet MS"/>
                <a:ea typeface="Trebuchet MS"/>
                <a:cs typeface="Trebuchet MS"/>
                <a:sym typeface="Trebuchet MS"/>
              </a:defRPr>
            </a:lvl9pPr>
          </a:lstStyle>
          <a:p>
            <a:endParaRPr/>
          </a:p>
        </p:txBody>
      </p:sp>
      <p:sp>
        <p:nvSpPr>
          <p:cNvPr id="51" name="Google Shape;51;p50"/>
          <p:cNvSpPr txBox="1">
            <a:spLocks noGrp="1"/>
          </p:cNvSpPr>
          <p:nvPr>
            <p:ph type="body" idx="1"/>
          </p:nvPr>
        </p:nvSpPr>
        <p:spPr>
          <a:xfrm>
            <a:off x="1792288" y="4291686"/>
            <a:ext cx="5486400" cy="603833"/>
          </a:xfrm>
          <a:prstGeom prst="rect">
            <a:avLst/>
          </a:prstGeom>
          <a:noFill/>
          <a:ln>
            <a:noFill/>
          </a:ln>
        </p:spPr>
        <p:txBody>
          <a:bodyPr spcFirstLastPara="1" wrap="square" lIns="91425" tIns="45700" rIns="91425" bIns="45700" anchor="t" anchorCtr="0"/>
          <a:lstStyle>
            <a:lvl1pPr marL="278681" lvl="0" indent="-139341" algn="l">
              <a:spcBef>
                <a:spcPts val="171"/>
              </a:spcBef>
              <a:spcAft>
                <a:spcPts val="0"/>
              </a:spcAft>
              <a:buSzPts val="1400"/>
              <a:buNone/>
              <a:defRPr sz="854"/>
            </a:lvl1pPr>
            <a:lvl2pPr marL="557361" lvl="1" indent="-139341" algn="l">
              <a:spcBef>
                <a:spcPts val="146"/>
              </a:spcBef>
              <a:spcAft>
                <a:spcPts val="0"/>
              </a:spcAft>
              <a:buSzPts val="1200"/>
              <a:buFont typeface="Trebuchet MS"/>
              <a:buNone/>
              <a:defRPr sz="731"/>
            </a:lvl2pPr>
            <a:lvl3pPr marL="836042" lvl="2" indent="-139341" algn="l">
              <a:spcBef>
                <a:spcPts val="122"/>
              </a:spcBef>
              <a:spcAft>
                <a:spcPts val="0"/>
              </a:spcAft>
              <a:buSzPts val="1000"/>
              <a:buNone/>
              <a:defRPr sz="610"/>
            </a:lvl3pPr>
            <a:lvl4pPr marL="1114722" lvl="3" indent="-139341" algn="l">
              <a:spcBef>
                <a:spcPts val="110"/>
              </a:spcBef>
              <a:spcAft>
                <a:spcPts val="0"/>
              </a:spcAft>
              <a:buSzPts val="900"/>
              <a:buNone/>
              <a:defRPr sz="548"/>
            </a:lvl4pPr>
            <a:lvl5pPr marL="1393403" lvl="4" indent="-139341" algn="l">
              <a:spcBef>
                <a:spcPts val="110"/>
              </a:spcBef>
              <a:spcAft>
                <a:spcPts val="0"/>
              </a:spcAft>
              <a:buSzPts val="900"/>
              <a:buNone/>
              <a:defRPr sz="548"/>
            </a:lvl5pPr>
            <a:lvl6pPr marL="1672083" lvl="5" indent="-139341" algn="l">
              <a:spcBef>
                <a:spcPts val="110"/>
              </a:spcBef>
              <a:spcAft>
                <a:spcPts val="0"/>
              </a:spcAft>
              <a:buSzPts val="900"/>
              <a:buNone/>
              <a:defRPr sz="548"/>
            </a:lvl6pPr>
            <a:lvl7pPr marL="1950764" lvl="6" indent="-139341" algn="l">
              <a:spcBef>
                <a:spcPts val="110"/>
              </a:spcBef>
              <a:spcAft>
                <a:spcPts val="0"/>
              </a:spcAft>
              <a:buSzPts val="900"/>
              <a:buNone/>
              <a:defRPr sz="548"/>
            </a:lvl7pPr>
            <a:lvl8pPr marL="2229444" lvl="7" indent="-139341" algn="l">
              <a:spcBef>
                <a:spcPts val="110"/>
              </a:spcBef>
              <a:spcAft>
                <a:spcPts val="0"/>
              </a:spcAft>
              <a:buSzPts val="900"/>
              <a:buNone/>
              <a:defRPr sz="548"/>
            </a:lvl8pPr>
            <a:lvl9pPr marL="2508125" lvl="8" indent="-139341" algn="l">
              <a:spcBef>
                <a:spcPts val="110"/>
              </a:spcBef>
              <a:spcAft>
                <a:spcPts val="0"/>
              </a:spcAft>
              <a:buSzPts val="900"/>
              <a:buNone/>
              <a:defRPr sz="548"/>
            </a:lvl9pPr>
          </a:lstStyle>
          <a:p>
            <a:endParaRPr/>
          </a:p>
        </p:txBody>
      </p:sp>
      <p:sp>
        <p:nvSpPr>
          <p:cNvPr id="52" name="Google Shape;52;p50"/>
          <p:cNvSpPr txBox="1">
            <a:spLocks noGrp="1"/>
          </p:cNvSpPr>
          <p:nvPr>
            <p:ph type="sldNum" idx="12"/>
          </p:nvPr>
        </p:nvSpPr>
        <p:spPr>
          <a:xfrm>
            <a:off x="8534403" y="4973585"/>
            <a:ext cx="587375" cy="206042"/>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219">
                <a:solidFill>
                  <a:schemeClr val="dk1"/>
                </a:solidFill>
                <a:latin typeface="Trebuchet MS"/>
                <a:ea typeface="Trebuchet MS"/>
                <a:cs typeface="Trebuchet MS"/>
                <a:sym typeface="Trebuchet MS"/>
              </a:defRPr>
            </a:lvl1pPr>
            <a:lvl2pPr marL="0" marR="0" lvl="1" indent="0" algn="l" rtl="0">
              <a:spcBef>
                <a:spcPts val="0"/>
              </a:spcBef>
              <a:spcAft>
                <a:spcPts val="0"/>
              </a:spcAft>
              <a:buNone/>
              <a:defRPr sz="1219">
                <a:solidFill>
                  <a:schemeClr val="dk1"/>
                </a:solidFill>
                <a:latin typeface="Trebuchet MS"/>
                <a:ea typeface="Trebuchet MS"/>
                <a:cs typeface="Trebuchet MS"/>
                <a:sym typeface="Trebuchet MS"/>
              </a:defRPr>
            </a:lvl2pPr>
            <a:lvl3pPr marL="0" marR="0" lvl="2" indent="0" algn="l" rtl="0">
              <a:spcBef>
                <a:spcPts val="0"/>
              </a:spcBef>
              <a:spcAft>
                <a:spcPts val="0"/>
              </a:spcAft>
              <a:buNone/>
              <a:defRPr sz="1219">
                <a:solidFill>
                  <a:schemeClr val="dk1"/>
                </a:solidFill>
                <a:latin typeface="Trebuchet MS"/>
                <a:ea typeface="Trebuchet MS"/>
                <a:cs typeface="Trebuchet MS"/>
                <a:sym typeface="Trebuchet MS"/>
              </a:defRPr>
            </a:lvl3pPr>
            <a:lvl4pPr marL="0" marR="0" lvl="3" indent="0" algn="l" rtl="0">
              <a:spcBef>
                <a:spcPts val="0"/>
              </a:spcBef>
              <a:spcAft>
                <a:spcPts val="0"/>
              </a:spcAft>
              <a:buNone/>
              <a:defRPr sz="1219">
                <a:solidFill>
                  <a:schemeClr val="dk1"/>
                </a:solidFill>
                <a:latin typeface="Trebuchet MS"/>
                <a:ea typeface="Trebuchet MS"/>
                <a:cs typeface="Trebuchet MS"/>
                <a:sym typeface="Trebuchet MS"/>
              </a:defRPr>
            </a:lvl4pPr>
            <a:lvl5pPr marL="0" marR="0" lvl="4" indent="0" algn="l" rtl="0">
              <a:spcBef>
                <a:spcPts val="0"/>
              </a:spcBef>
              <a:spcAft>
                <a:spcPts val="0"/>
              </a:spcAft>
              <a:buNone/>
              <a:defRPr sz="1219">
                <a:solidFill>
                  <a:schemeClr val="dk1"/>
                </a:solidFill>
                <a:latin typeface="Trebuchet MS"/>
                <a:ea typeface="Trebuchet MS"/>
                <a:cs typeface="Trebuchet MS"/>
                <a:sym typeface="Trebuchet MS"/>
              </a:defRPr>
            </a:lvl5pPr>
            <a:lvl6pPr marL="0" marR="0" lvl="5" indent="0" algn="l" rtl="0">
              <a:spcBef>
                <a:spcPts val="0"/>
              </a:spcBef>
              <a:spcAft>
                <a:spcPts val="0"/>
              </a:spcAft>
              <a:buNone/>
              <a:defRPr sz="1219">
                <a:solidFill>
                  <a:schemeClr val="dk1"/>
                </a:solidFill>
                <a:latin typeface="Trebuchet MS"/>
                <a:ea typeface="Trebuchet MS"/>
                <a:cs typeface="Trebuchet MS"/>
                <a:sym typeface="Trebuchet MS"/>
              </a:defRPr>
            </a:lvl6pPr>
            <a:lvl7pPr marL="0" marR="0" lvl="6" indent="0" algn="l" rtl="0">
              <a:spcBef>
                <a:spcPts val="0"/>
              </a:spcBef>
              <a:spcAft>
                <a:spcPts val="0"/>
              </a:spcAft>
              <a:buNone/>
              <a:defRPr sz="1219">
                <a:solidFill>
                  <a:schemeClr val="dk1"/>
                </a:solidFill>
                <a:latin typeface="Trebuchet MS"/>
                <a:ea typeface="Trebuchet MS"/>
                <a:cs typeface="Trebuchet MS"/>
                <a:sym typeface="Trebuchet MS"/>
              </a:defRPr>
            </a:lvl7pPr>
            <a:lvl8pPr marL="0" marR="0" lvl="7" indent="0" algn="l" rtl="0">
              <a:spcBef>
                <a:spcPts val="0"/>
              </a:spcBef>
              <a:spcAft>
                <a:spcPts val="0"/>
              </a:spcAft>
              <a:buNone/>
              <a:defRPr sz="1219">
                <a:solidFill>
                  <a:schemeClr val="dk1"/>
                </a:solidFill>
                <a:latin typeface="Trebuchet MS"/>
                <a:ea typeface="Trebuchet MS"/>
                <a:cs typeface="Trebuchet MS"/>
                <a:sym typeface="Trebuchet MS"/>
              </a:defRPr>
            </a:lvl8pPr>
            <a:lvl9pPr marL="0" marR="0" lvl="8" indent="0" algn="l" rtl="0">
              <a:spcBef>
                <a:spcPts val="0"/>
              </a:spcBef>
              <a:spcAft>
                <a:spcPts val="0"/>
              </a:spcAft>
              <a:buNone/>
              <a:defRPr sz="1219">
                <a:solidFill>
                  <a:schemeClr val="dk1"/>
                </a:solidFill>
                <a:latin typeface="Trebuchet MS"/>
                <a:ea typeface="Trebuchet MS"/>
                <a:cs typeface="Trebuchet MS"/>
                <a:sym typeface="Trebuchet MS"/>
              </a:defRPr>
            </a:lvl9pPr>
          </a:lstStyle>
          <a:p>
            <a:fld id="{00000000-1234-1234-1234-12341234123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1" descr="C:\Users\Agustin\Dropbox\ACH\2.DOCUMNTOS DE GESTION\NUEVA MARCA ACH\Logo_Formato_Digital_White_RGB.png"/>
          <p:cNvPicPr preferRelativeResize="0"/>
          <p:nvPr/>
        </p:nvPicPr>
        <p:blipFill rotWithShape="1">
          <a:blip r:embed="rId18">
            <a:alphaModFix/>
          </a:blip>
          <a:srcRect/>
          <a:stretch/>
        </p:blipFill>
        <p:spPr>
          <a:xfrm>
            <a:off x="7846604" y="4762262"/>
            <a:ext cx="721688" cy="348266"/>
          </a:xfrm>
          <a:prstGeom prst="rect">
            <a:avLst/>
          </a:prstGeom>
          <a:noFill/>
          <a:ln>
            <a:noFill/>
          </a:ln>
        </p:spPr>
      </p:pic>
      <p:sp>
        <p:nvSpPr>
          <p:cNvPr id="11" name="Google Shape;11;p41"/>
          <p:cNvSpPr txBox="1">
            <a:spLocks noGrp="1"/>
          </p:cNvSpPr>
          <p:nvPr>
            <p:ph type="title"/>
          </p:nvPr>
        </p:nvSpPr>
        <p:spPr>
          <a:xfrm>
            <a:off x="-9281" y="485119"/>
            <a:ext cx="9143999" cy="432181"/>
          </a:xfrm>
          <a:prstGeom prst="rect">
            <a:avLst/>
          </a:prstGeom>
          <a:noFill/>
          <a:ln>
            <a:noFill/>
          </a:ln>
        </p:spPr>
        <p:txBody>
          <a:bodyPr spcFirstLastPara="1" wrap="square" lIns="91425" tIns="45700" rIns="91425" bIns="45700" anchor="ctr" anchorCtr="0"/>
          <a:lstStyle>
            <a:lvl1pPr marR="0" lvl="0" algn="ctr" rtl="0">
              <a:lnSpc>
                <a:spcPct val="90000"/>
              </a:lnSpc>
              <a:spcBef>
                <a:spcPts val="0"/>
              </a:spcBef>
              <a:spcAft>
                <a:spcPts val="0"/>
              </a:spcAft>
              <a:buSzPts val="1400"/>
              <a:buNone/>
              <a:defRPr sz="3200" b="1" i="0" u="none" strike="noStrike" cap="none">
                <a:solidFill>
                  <a:srgbClr val="000000"/>
                </a:solidFill>
                <a:latin typeface="Poppins Black"/>
                <a:ea typeface="Poppins Black"/>
                <a:cs typeface="Poppins Black"/>
                <a:sym typeface="Poppins Black"/>
              </a:defRPr>
            </a:lvl1pPr>
            <a:lvl2pPr marR="0" lvl="1"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2pPr>
            <a:lvl3pPr marR="0" lvl="2"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3pPr>
            <a:lvl4pPr marR="0" lvl="3"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4pPr>
            <a:lvl5pPr marR="0" lvl="4"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5pPr>
            <a:lvl6pPr marR="0" lvl="5"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6pPr>
            <a:lvl7pPr marR="0" lvl="6"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7pPr>
            <a:lvl8pPr marR="0" lvl="7"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8pPr>
            <a:lvl9pPr marR="0" lvl="8" algn="l" rtl="0">
              <a:lnSpc>
                <a:spcPct val="90000"/>
              </a:lnSpc>
              <a:spcBef>
                <a:spcPts val="0"/>
              </a:spcBef>
              <a:spcAft>
                <a:spcPts val="0"/>
              </a:spcAft>
              <a:buSzPts val="1400"/>
              <a:buNone/>
              <a:defRPr sz="3200" b="1" i="0" u="none" strike="noStrike" cap="none">
                <a:solidFill>
                  <a:srgbClr val="CC6600"/>
                </a:solidFill>
                <a:latin typeface="Poppins Black"/>
                <a:ea typeface="Poppins Black"/>
                <a:cs typeface="Poppins Black"/>
                <a:sym typeface="Poppins Black"/>
              </a:defRPr>
            </a:lvl9pPr>
          </a:lstStyle>
          <a:p>
            <a:endParaRPr/>
          </a:p>
        </p:txBody>
      </p:sp>
      <p:sp>
        <p:nvSpPr>
          <p:cNvPr id="12" name="Google Shape;12;p41"/>
          <p:cNvSpPr txBox="1">
            <a:spLocks noGrp="1"/>
          </p:cNvSpPr>
          <p:nvPr>
            <p:ph type="body" idx="1"/>
          </p:nvPr>
        </p:nvSpPr>
        <p:spPr>
          <a:xfrm>
            <a:off x="324646" y="922933"/>
            <a:ext cx="8494712" cy="4076358"/>
          </a:xfrm>
          <a:prstGeom prst="rect">
            <a:avLst/>
          </a:prstGeom>
          <a:noFill/>
          <a:ln>
            <a:noFill/>
          </a:ln>
        </p:spPr>
        <p:txBody>
          <a:bodyPr spcFirstLastPara="1" wrap="square" lIns="91425" tIns="45700" rIns="91425" bIns="45700" anchor="t" anchorCtr="0"/>
          <a:lstStyle>
            <a:lvl1pPr marL="457200" marR="0" lvl="0" indent="-387350" algn="l" rtl="0">
              <a:spcBef>
                <a:spcPts val="500"/>
              </a:spcBef>
              <a:spcAft>
                <a:spcPts val="0"/>
              </a:spcAft>
              <a:buClr>
                <a:srgbClr val="99CC00"/>
              </a:buClr>
              <a:buSzPts val="2500"/>
              <a:buFont typeface="Noto Sans Symbols"/>
              <a:buChar char="▪"/>
              <a:defRPr sz="2500" b="0" i="0" u="none" strike="noStrike" cap="none">
                <a:solidFill>
                  <a:srgbClr val="000000"/>
                </a:solidFill>
                <a:latin typeface="Trebuchet MS"/>
                <a:ea typeface="Trebuchet MS"/>
                <a:cs typeface="Trebuchet MS"/>
                <a:sym typeface="Trebuchet MS"/>
              </a:defRPr>
            </a:lvl1pPr>
            <a:lvl2pPr marL="914400" marR="0" lvl="1" indent="-381000" algn="l" rtl="0">
              <a:spcBef>
                <a:spcPts val="480"/>
              </a:spcBef>
              <a:spcAft>
                <a:spcPts val="0"/>
              </a:spcAft>
              <a:buClr>
                <a:srgbClr val="99CC00"/>
              </a:buClr>
              <a:buSzPts val="2400"/>
              <a:buFont typeface="Trebuchet MS"/>
              <a:buChar char="•"/>
              <a:defRPr sz="2400" b="0" i="0" u="none" strike="noStrike" cap="none">
                <a:solidFill>
                  <a:srgbClr val="000000"/>
                </a:solidFill>
                <a:latin typeface="Trebuchet MS"/>
                <a:ea typeface="Trebuchet MS"/>
                <a:cs typeface="Trebuchet MS"/>
                <a:sym typeface="Trebuchet MS"/>
              </a:defRPr>
            </a:lvl2pPr>
            <a:lvl3pPr marL="1371600" marR="0" lvl="2" indent="-355600" algn="l" rtl="0">
              <a:spcBef>
                <a:spcPts val="400"/>
              </a:spcBef>
              <a:spcAft>
                <a:spcPts val="0"/>
              </a:spcAft>
              <a:buClr>
                <a:srgbClr val="99CC00"/>
              </a:buClr>
              <a:buSzPts val="2000"/>
              <a:buFont typeface="Verdana"/>
              <a:buChar char="–"/>
              <a:defRPr sz="2000" b="0" i="0" u="none" strike="noStrike" cap="none">
                <a:solidFill>
                  <a:srgbClr val="000000"/>
                </a:solidFill>
                <a:latin typeface="Trebuchet MS"/>
                <a:ea typeface="Trebuchet MS"/>
                <a:cs typeface="Trebuchet MS"/>
                <a:sym typeface="Trebuchet MS"/>
              </a:defRPr>
            </a:lvl3pPr>
            <a:lvl4pPr marL="1828800" marR="0" lvl="3" indent="-342900" algn="l" rtl="0">
              <a:spcBef>
                <a:spcPts val="360"/>
              </a:spcBef>
              <a:spcAft>
                <a:spcPts val="0"/>
              </a:spcAft>
              <a:buClr>
                <a:srgbClr val="99CC00"/>
              </a:buClr>
              <a:buSzPts val="1800"/>
              <a:buFont typeface="Verdana"/>
              <a:buChar char="."/>
              <a:defRPr sz="1800" b="0" i="0" u="none" strike="noStrike" cap="none">
                <a:solidFill>
                  <a:srgbClr val="000000"/>
                </a:solidFill>
                <a:latin typeface="Trebuchet MS"/>
                <a:ea typeface="Trebuchet MS"/>
                <a:cs typeface="Trebuchet MS"/>
                <a:sym typeface="Trebuchet MS"/>
              </a:defRPr>
            </a:lvl4pPr>
            <a:lvl5pPr marL="2286000" marR="0" lvl="4" indent="-342900" algn="l" rtl="0">
              <a:spcBef>
                <a:spcPts val="360"/>
              </a:spcBef>
              <a:spcAft>
                <a:spcPts val="0"/>
              </a:spcAft>
              <a:buClr>
                <a:srgbClr val="99CC00"/>
              </a:buClr>
              <a:buSzPts val="1800"/>
              <a:buFont typeface="Verdana"/>
              <a:buChar char="­"/>
              <a:defRPr sz="1800" b="0" i="0" u="none" strike="noStrike" cap="none">
                <a:solidFill>
                  <a:srgbClr val="000000"/>
                </a:solidFill>
                <a:latin typeface="Trebuchet MS"/>
                <a:ea typeface="Trebuchet MS"/>
                <a:cs typeface="Trebuchet MS"/>
                <a:sym typeface="Trebuchet MS"/>
              </a:defRPr>
            </a:lvl5pPr>
            <a:lvl6pPr marL="2743200" marR="0" lvl="5" indent="-342900" algn="l" rtl="0">
              <a:spcBef>
                <a:spcPts val="360"/>
              </a:spcBef>
              <a:spcAft>
                <a:spcPts val="0"/>
              </a:spcAft>
              <a:buClr>
                <a:srgbClr val="99CC00"/>
              </a:buClr>
              <a:buSzPts val="1800"/>
              <a:buFont typeface="Verdana"/>
              <a:buChar char="­"/>
              <a:defRPr sz="1800" b="0" i="0" u="none" strike="noStrike" cap="none">
                <a:solidFill>
                  <a:srgbClr val="000000"/>
                </a:solidFill>
                <a:latin typeface="Trebuchet MS"/>
                <a:ea typeface="Trebuchet MS"/>
                <a:cs typeface="Trebuchet MS"/>
                <a:sym typeface="Trebuchet MS"/>
              </a:defRPr>
            </a:lvl6pPr>
            <a:lvl7pPr marL="3200400" marR="0" lvl="6" indent="-342900" algn="l" rtl="0">
              <a:spcBef>
                <a:spcPts val="360"/>
              </a:spcBef>
              <a:spcAft>
                <a:spcPts val="0"/>
              </a:spcAft>
              <a:buClr>
                <a:srgbClr val="99CC00"/>
              </a:buClr>
              <a:buSzPts val="1800"/>
              <a:buFont typeface="Verdana"/>
              <a:buChar char="­"/>
              <a:defRPr sz="1800" b="0" i="0" u="none" strike="noStrike" cap="none">
                <a:solidFill>
                  <a:srgbClr val="000000"/>
                </a:solidFill>
                <a:latin typeface="Trebuchet MS"/>
                <a:ea typeface="Trebuchet MS"/>
                <a:cs typeface="Trebuchet MS"/>
                <a:sym typeface="Trebuchet MS"/>
              </a:defRPr>
            </a:lvl7pPr>
            <a:lvl8pPr marL="3657600" marR="0" lvl="7" indent="-342900" algn="l" rtl="0">
              <a:spcBef>
                <a:spcPts val="360"/>
              </a:spcBef>
              <a:spcAft>
                <a:spcPts val="0"/>
              </a:spcAft>
              <a:buClr>
                <a:srgbClr val="99CC00"/>
              </a:buClr>
              <a:buSzPts val="1800"/>
              <a:buFont typeface="Verdana"/>
              <a:buChar char="­"/>
              <a:defRPr sz="1800" b="0" i="0" u="none" strike="noStrike" cap="none">
                <a:solidFill>
                  <a:srgbClr val="000000"/>
                </a:solidFill>
                <a:latin typeface="Trebuchet MS"/>
                <a:ea typeface="Trebuchet MS"/>
                <a:cs typeface="Trebuchet MS"/>
                <a:sym typeface="Trebuchet MS"/>
              </a:defRPr>
            </a:lvl8pPr>
            <a:lvl9pPr marL="4114800" marR="0" lvl="8" indent="-342900" algn="l" rtl="0">
              <a:spcBef>
                <a:spcPts val="360"/>
              </a:spcBef>
              <a:spcAft>
                <a:spcPts val="0"/>
              </a:spcAft>
              <a:buClr>
                <a:srgbClr val="99CC00"/>
              </a:buClr>
              <a:buSzPts val="1800"/>
              <a:buFont typeface="Verdana"/>
              <a:buChar char="­"/>
              <a:defRPr sz="1800" b="0" i="0" u="none" strike="noStrike" cap="none">
                <a:solidFill>
                  <a:srgbClr val="000000"/>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5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30.jp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66;p1">
            <a:extLst>
              <a:ext uri="{FF2B5EF4-FFF2-40B4-BE49-F238E27FC236}">
                <a16:creationId xmlns:a16="http://schemas.microsoft.com/office/drawing/2014/main" id="{6EB5C599-B9C1-49D2-B60E-033E6E53F80F}"/>
              </a:ext>
            </a:extLst>
          </p:cNvPr>
          <p:cNvSpPr txBox="1"/>
          <p:nvPr/>
        </p:nvSpPr>
        <p:spPr>
          <a:xfrm>
            <a:off x="390558" y="806723"/>
            <a:ext cx="8234753" cy="2140919"/>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99CC00"/>
              </a:buClr>
              <a:buSzPts val="3200"/>
              <a:buFont typeface="Noto Sans Symbols"/>
              <a:buNone/>
            </a:pPr>
            <a:r>
              <a:rPr lang="es-ES" sz="3600" dirty="0">
                <a:solidFill>
                  <a:srgbClr val="006CB5"/>
                </a:solidFill>
                <a:latin typeface="Futura LT Pro Book" panose="020B0802020204020204" pitchFamily="34" charset="0"/>
              </a:rPr>
              <a:t>El lienzo de mi proyecto: </a:t>
            </a:r>
            <a:r>
              <a:rPr lang="es-ES" sz="6600" dirty="0">
                <a:solidFill>
                  <a:srgbClr val="006CB5"/>
                </a:solidFill>
                <a:latin typeface="Futura LT Pro Book" panose="020B0802020204020204" pitchFamily="34" charset="0"/>
              </a:rPr>
              <a:t>MODELO CANVAS</a:t>
            </a:r>
            <a:endParaRPr sz="3600" b="1" i="0" u="none" strike="noStrike" cap="none" dirty="0">
              <a:solidFill>
                <a:srgbClr val="006CB5"/>
              </a:solidFill>
              <a:latin typeface="Futura LT Pro Book" panose="020B0802020204020204" pitchFamily="34" charset="0"/>
              <a:ea typeface="Lato"/>
              <a:cs typeface="Lato"/>
              <a:sym typeface="Lato"/>
            </a:endParaRPr>
          </a:p>
          <a:p>
            <a:pPr marL="0" marR="0" lvl="0" indent="0" algn="ctr" rtl="0">
              <a:lnSpc>
                <a:spcPct val="90000"/>
              </a:lnSpc>
              <a:spcBef>
                <a:spcPts val="0"/>
              </a:spcBef>
              <a:spcAft>
                <a:spcPts val="0"/>
              </a:spcAft>
              <a:buClr>
                <a:srgbClr val="99CC00"/>
              </a:buClr>
              <a:buSzPts val="3200"/>
              <a:buFont typeface="Noto Sans Symbols"/>
              <a:buNone/>
            </a:pPr>
            <a:endParaRPr sz="3200" b="0" i="0" u="none" strike="noStrike" cap="none" dirty="0">
              <a:solidFill>
                <a:srgbClr val="006CB5"/>
              </a:solidFill>
              <a:latin typeface="Lato"/>
              <a:ea typeface="Lato"/>
              <a:cs typeface="Lato"/>
              <a:sym typeface="Lato"/>
            </a:endParaRPr>
          </a:p>
        </p:txBody>
      </p:sp>
      <p:grpSp>
        <p:nvGrpSpPr>
          <p:cNvPr id="15" name="Grupo 14">
            <a:extLst>
              <a:ext uri="{FF2B5EF4-FFF2-40B4-BE49-F238E27FC236}">
                <a16:creationId xmlns:a16="http://schemas.microsoft.com/office/drawing/2014/main" id="{698D0E3D-9730-4E6A-9C8B-06C426208444}"/>
              </a:ext>
            </a:extLst>
          </p:cNvPr>
          <p:cNvGrpSpPr/>
          <p:nvPr/>
        </p:nvGrpSpPr>
        <p:grpSpPr>
          <a:xfrm>
            <a:off x="518689" y="2835621"/>
            <a:ext cx="1804660" cy="822455"/>
            <a:chOff x="969854" y="2906521"/>
            <a:chExt cx="1804660" cy="822455"/>
          </a:xfrm>
        </p:grpSpPr>
        <p:sp>
          <p:nvSpPr>
            <p:cNvPr id="16" name="Rectángulo 15">
              <a:extLst>
                <a:ext uri="{FF2B5EF4-FFF2-40B4-BE49-F238E27FC236}">
                  <a16:creationId xmlns:a16="http://schemas.microsoft.com/office/drawing/2014/main" id="{2004709E-A1ED-4F61-A789-C47620689625}"/>
                </a:ext>
              </a:extLst>
            </p:cNvPr>
            <p:cNvSpPr/>
            <p:nvPr/>
          </p:nvSpPr>
          <p:spPr>
            <a:xfrm>
              <a:off x="969854" y="2906521"/>
              <a:ext cx="1804660" cy="585930"/>
            </a:xfrm>
            <a:prstGeom prst="rect">
              <a:avLst/>
            </a:prstGeom>
            <a:solidFill>
              <a:srgbClr val="53A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Google Shape;67;p1">
              <a:extLst>
                <a:ext uri="{FF2B5EF4-FFF2-40B4-BE49-F238E27FC236}">
                  <a16:creationId xmlns:a16="http://schemas.microsoft.com/office/drawing/2014/main" id="{28AA9F7D-1D46-4F97-B536-F53694C4C6D6}"/>
                </a:ext>
              </a:extLst>
            </p:cNvPr>
            <p:cNvSpPr txBox="1"/>
            <p:nvPr/>
          </p:nvSpPr>
          <p:spPr>
            <a:xfrm>
              <a:off x="969854" y="2928757"/>
              <a:ext cx="1804660"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0" i="0" u="none" strike="noStrike" cap="none" dirty="0">
                  <a:solidFill>
                    <a:schemeClr val="bg1"/>
                  </a:solidFill>
                  <a:latin typeface="Lato"/>
                  <a:ea typeface="Lato"/>
                  <a:cs typeface="Lato"/>
                  <a:sym typeface="Lato"/>
                </a:rPr>
                <a:t>Sesión #8</a:t>
              </a:r>
              <a:endParaRPr dirty="0">
                <a:solidFill>
                  <a:schemeClr val="bg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grpSp>
      <p:pic>
        <p:nvPicPr>
          <p:cNvPr id="18" name="Google Shape;11;p34">
            <a:extLst>
              <a:ext uri="{FF2B5EF4-FFF2-40B4-BE49-F238E27FC236}">
                <a16:creationId xmlns:a16="http://schemas.microsoft.com/office/drawing/2014/main" id="{00FBF41D-F25B-4EC4-B6DC-60B754D79475}"/>
              </a:ext>
            </a:extLst>
          </p:cNvPr>
          <p:cNvPicPr preferRelativeResize="0"/>
          <p:nvPr/>
        </p:nvPicPr>
        <p:blipFill rotWithShape="1">
          <a:blip r:embed="rId2">
            <a:alphaModFix/>
          </a:blip>
          <a:srcRect/>
          <a:stretch/>
        </p:blipFill>
        <p:spPr>
          <a:xfrm>
            <a:off x="390558" y="4201298"/>
            <a:ext cx="2251614" cy="756838"/>
          </a:xfrm>
          <a:prstGeom prst="rect">
            <a:avLst/>
          </a:prstGeom>
          <a:noFill/>
          <a:ln>
            <a:noFill/>
          </a:ln>
        </p:spPr>
      </p:pic>
      <p:pic>
        <p:nvPicPr>
          <p:cNvPr id="19" name="Google Shape;12;p34">
            <a:extLst>
              <a:ext uri="{FF2B5EF4-FFF2-40B4-BE49-F238E27FC236}">
                <a16:creationId xmlns:a16="http://schemas.microsoft.com/office/drawing/2014/main" id="{1CB3E544-5DDC-4787-A849-2B49CD86F961}"/>
              </a:ext>
            </a:extLst>
          </p:cNvPr>
          <p:cNvPicPr preferRelativeResize="0"/>
          <p:nvPr/>
        </p:nvPicPr>
        <p:blipFill rotWithShape="1">
          <a:blip r:embed="rId3">
            <a:alphaModFix/>
          </a:blip>
          <a:srcRect l="29370" t="28761" r="26066" b="25143"/>
          <a:stretch/>
        </p:blipFill>
        <p:spPr>
          <a:xfrm>
            <a:off x="3488632" y="4069104"/>
            <a:ext cx="1746421" cy="1015967"/>
          </a:xfrm>
          <a:prstGeom prst="rect">
            <a:avLst/>
          </a:prstGeom>
          <a:noFill/>
          <a:ln>
            <a:noFill/>
          </a:ln>
        </p:spPr>
      </p:pic>
      <p:pic>
        <p:nvPicPr>
          <p:cNvPr id="20" name="Google Shape;13;p34">
            <a:extLst>
              <a:ext uri="{FF2B5EF4-FFF2-40B4-BE49-F238E27FC236}">
                <a16:creationId xmlns:a16="http://schemas.microsoft.com/office/drawing/2014/main" id="{E94B6062-956A-4105-8D79-42598EE35872}"/>
              </a:ext>
            </a:extLst>
          </p:cNvPr>
          <p:cNvPicPr preferRelativeResize="0"/>
          <p:nvPr/>
        </p:nvPicPr>
        <p:blipFill rotWithShape="1">
          <a:blip r:embed="rId4">
            <a:alphaModFix/>
          </a:blip>
          <a:srcRect l="12941" t="38600" r="17257" b="28608"/>
          <a:stretch/>
        </p:blipFill>
        <p:spPr>
          <a:xfrm>
            <a:off x="5811551" y="4142163"/>
            <a:ext cx="3292129" cy="869847"/>
          </a:xfrm>
          <a:prstGeom prst="rect">
            <a:avLst/>
          </a:prstGeom>
          <a:noFill/>
          <a:ln>
            <a:noFill/>
          </a:ln>
        </p:spPr>
      </p:pic>
      <p:sp>
        <p:nvSpPr>
          <p:cNvPr id="21" name="CuadroTexto 20">
            <a:extLst>
              <a:ext uri="{FF2B5EF4-FFF2-40B4-BE49-F238E27FC236}">
                <a16:creationId xmlns:a16="http://schemas.microsoft.com/office/drawing/2014/main" id="{AE3A41A9-1A82-44DB-9535-5545EC98E469}"/>
              </a:ext>
            </a:extLst>
          </p:cNvPr>
          <p:cNvSpPr txBox="1"/>
          <p:nvPr/>
        </p:nvSpPr>
        <p:spPr>
          <a:xfrm>
            <a:off x="610354" y="3873676"/>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Organizan: </a:t>
            </a:r>
          </a:p>
        </p:txBody>
      </p:sp>
      <p:sp>
        <p:nvSpPr>
          <p:cNvPr id="22" name="CuadroTexto 21">
            <a:extLst>
              <a:ext uri="{FF2B5EF4-FFF2-40B4-BE49-F238E27FC236}">
                <a16:creationId xmlns:a16="http://schemas.microsoft.com/office/drawing/2014/main" id="{305DB161-E6FD-4749-9C23-91D490C41276}"/>
              </a:ext>
            </a:extLst>
          </p:cNvPr>
          <p:cNvSpPr txBox="1"/>
          <p:nvPr/>
        </p:nvSpPr>
        <p:spPr>
          <a:xfrm>
            <a:off x="6002847" y="3873676"/>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Financia: </a:t>
            </a:r>
          </a:p>
        </p:txBody>
      </p:sp>
    </p:spTree>
    <p:extLst>
      <p:ext uri="{BB962C8B-B14F-4D97-AF65-F5344CB8AC3E}">
        <p14:creationId xmlns:p14="http://schemas.microsoft.com/office/powerpoint/2010/main" val="2050665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9"/>
          <p:cNvPicPr preferRelativeResize="0"/>
          <p:nvPr/>
        </p:nvPicPr>
        <p:blipFill rotWithShape="1">
          <a:blip r:embed="rId3">
            <a:alphaModFix/>
          </a:blip>
          <a:srcRect/>
          <a:stretch/>
        </p:blipFill>
        <p:spPr>
          <a:xfrm>
            <a:off x="2026182" y="1794840"/>
            <a:ext cx="5091637" cy="3007927"/>
          </a:xfrm>
          <a:prstGeom prst="rect">
            <a:avLst/>
          </a:prstGeom>
          <a:noFill/>
          <a:ln>
            <a:noFill/>
          </a:ln>
        </p:spPr>
      </p:pic>
      <p:cxnSp>
        <p:nvCxnSpPr>
          <p:cNvPr id="5" name="Straight Connector 12">
            <a:extLst>
              <a:ext uri="{FF2B5EF4-FFF2-40B4-BE49-F238E27FC236}">
                <a16:creationId xmlns:a16="http://schemas.microsoft.com/office/drawing/2014/main" id="{30DE317B-C94E-48F1-AC23-C1AC624E0291}"/>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056D8E4B-951B-459B-A64A-7403038A0EF8}"/>
              </a:ext>
            </a:extLst>
          </p:cNvPr>
          <p:cNvSpPr txBox="1"/>
          <p:nvPr/>
        </p:nvSpPr>
        <p:spPr>
          <a:xfrm>
            <a:off x="184415" y="789124"/>
            <a:ext cx="8682959" cy="584775"/>
          </a:xfrm>
          <a:prstGeom prst="rect">
            <a:avLst/>
          </a:prstGeom>
          <a:noFill/>
        </p:spPr>
        <p:txBody>
          <a:bodyPr wrap="square" rtlCol="0">
            <a:spAutoFit/>
          </a:bodyPr>
          <a:lstStyle/>
          <a:p>
            <a:pPr>
              <a:buClr>
                <a:schemeClr val="lt1"/>
              </a:buClr>
              <a:buSzPts val="4000"/>
            </a:pPr>
            <a:r>
              <a:rPr lang="es-ES" sz="3200" dirty="0">
                <a:solidFill>
                  <a:srgbClr val="006CB5"/>
                </a:solidFill>
                <a:latin typeface="Futura LT Pro Book" panose="020B0802020204020204" pitchFamily="34" charset="0"/>
                <a:ea typeface="Trebuchet MS"/>
                <a:cs typeface="Trebuchet MS"/>
                <a:sym typeface="Trebuchet MS"/>
              </a:rPr>
              <a:t>UNA HERRAMIENTA: LIENZO CANVAS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sldNum" idx="12"/>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sz="1219">
                <a:solidFill>
                  <a:schemeClr val="dk1"/>
                </a:solidFill>
                <a:latin typeface="Trebuchet MS"/>
                <a:ea typeface="Trebuchet MS"/>
                <a:cs typeface="Trebuchet MS"/>
                <a:sym typeface="Trebuchet MS"/>
              </a:rPr>
              <a:pPr/>
              <a:t>11</a:t>
            </a:fld>
            <a:endParaRPr sz="1219">
              <a:solidFill>
                <a:schemeClr val="dk1"/>
              </a:solidFill>
              <a:latin typeface="Trebuchet MS"/>
              <a:ea typeface="Trebuchet MS"/>
              <a:cs typeface="Trebuchet MS"/>
              <a:sym typeface="Trebuchet MS"/>
            </a:endParaRPr>
          </a:p>
        </p:txBody>
      </p:sp>
      <p:pic>
        <p:nvPicPr>
          <p:cNvPr id="187" name="Google Shape;187;p10"/>
          <p:cNvPicPr preferRelativeResize="0"/>
          <p:nvPr/>
        </p:nvPicPr>
        <p:blipFill rotWithShape="1">
          <a:blip r:embed="rId3">
            <a:alphaModFix/>
          </a:blip>
          <a:srcRect/>
          <a:stretch/>
        </p:blipFill>
        <p:spPr>
          <a:xfrm>
            <a:off x="2026182" y="1387424"/>
            <a:ext cx="5091637" cy="3007927"/>
          </a:xfrm>
          <a:prstGeom prst="rect">
            <a:avLst/>
          </a:prstGeom>
          <a:noFill/>
          <a:ln>
            <a:noFill/>
          </a:ln>
        </p:spPr>
      </p:pic>
      <p:cxnSp>
        <p:nvCxnSpPr>
          <p:cNvPr id="188" name="Google Shape;188;p10"/>
          <p:cNvCxnSpPr/>
          <p:nvPr/>
        </p:nvCxnSpPr>
        <p:spPr>
          <a:xfrm flipH="1">
            <a:off x="4352533" y="1167955"/>
            <a:ext cx="263361" cy="3116433"/>
          </a:xfrm>
          <a:prstGeom prst="straightConnector1">
            <a:avLst/>
          </a:prstGeom>
          <a:noFill/>
          <a:ln w="76200" cap="flat" cmpd="sng">
            <a:solidFill>
              <a:schemeClr val="accent2"/>
            </a:solidFill>
            <a:prstDash val="dash"/>
            <a:round/>
            <a:headEnd type="none" w="sm" len="sm"/>
            <a:tailEnd type="none" w="sm" len="sm"/>
          </a:ln>
        </p:spPr>
      </p:cxnSp>
      <p:sp>
        <p:nvSpPr>
          <p:cNvPr id="189" name="Google Shape;189;p10"/>
          <p:cNvSpPr txBox="1"/>
          <p:nvPr/>
        </p:nvSpPr>
        <p:spPr>
          <a:xfrm>
            <a:off x="2196176" y="1032750"/>
            <a:ext cx="2150778" cy="318959"/>
          </a:xfrm>
          <a:prstGeom prst="rect">
            <a:avLst/>
          </a:prstGeom>
          <a:noFill/>
          <a:ln>
            <a:noFill/>
          </a:ln>
        </p:spPr>
        <p:txBody>
          <a:bodyPr spcFirstLastPara="1" wrap="square" lIns="55729" tIns="27857" rIns="55729" bIns="27857" anchor="t" anchorCtr="0">
            <a:spAutoFit/>
          </a:bodyPr>
          <a:lstStyle/>
          <a:p>
            <a:r>
              <a:rPr lang="es-ES" sz="1707"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EMPRESA   - Interno</a:t>
            </a:r>
            <a:endParaRPr sz="854" b="1" dirty="0">
              <a:solidFill>
                <a:srgbClr val="006CB5"/>
              </a:solidFill>
              <a:latin typeface="Lato" panose="020F0502020204030203" pitchFamily="34" charset="0"/>
              <a:ea typeface="Lato" panose="020F0502020204030203" pitchFamily="34" charset="0"/>
              <a:cs typeface="Lato" panose="020F0502020204030203" pitchFamily="34" charset="0"/>
            </a:endParaRPr>
          </a:p>
        </p:txBody>
      </p:sp>
      <p:sp>
        <p:nvSpPr>
          <p:cNvPr id="190" name="Google Shape;190;p10"/>
          <p:cNvSpPr txBox="1"/>
          <p:nvPr/>
        </p:nvSpPr>
        <p:spPr>
          <a:xfrm>
            <a:off x="4773889" y="1024593"/>
            <a:ext cx="2356894" cy="318959"/>
          </a:xfrm>
          <a:prstGeom prst="rect">
            <a:avLst/>
          </a:prstGeom>
          <a:noFill/>
          <a:ln>
            <a:noFill/>
          </a:ln>
        </p:spPr>
        <p:txBody>
          <a:bodyPr spcFirstLastPara="1" wrap="square" lIns="55729" tIns="27857" rIns="55729" bIns="27857" anchor="t" anchorCtr="0">
            <a:spAutoFit/>
          </a:bodyPr>
          <a:lstStyle/>
          <a:p>
            <a:pPr algn="ctr"/>
            <a:r>
              <a:rPr lang="es-ES" sz="1707"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MERCADO   - Externo</a:t>
            </a:r>
            <a:endParaRPr sz="854" b="1" dirty="0">
              <a:solidFill>
                <a:srgbClr val="006CB5"/>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8" name="Google Shape;198;p11"/>
          <p:cNvPicPr preferRelativeResize="0"/>
          <p:nvPr/>
        </p:nvPicPr>
        <p:blipFill rotWithShape="1">
          <a:blip r:embed="rId3">
            <a:alphaModFix/>
          </a:blip>
          <a:srcRect l="11261" t="19485" r="42804" b="27359"/>
          <a:stretch/>
        </p:blipFill>
        <p:spPr>
          <a:xfrm>
            <a:off x="2019678" y="1655309"/>
            <a:ext cx="5098140" cy="3335900"/>
          </a:xfrm>
          <a:prstGeom prst="rect">
            <a:avLst/>
          </a:prstGeom>
          <a:noFill/>
          <a:ln>
            <a:noFill/>
          </a:ln>
        </p:spPr>
      </p:pic>
      <p:sp>
        <p:nvSpPr>
          <p:cNvPr id="199" name="Google Shape;199;p11"/>
          <p:cNvSpPr txBox="1"/>
          <p:nvPr/>
        </p:nvSpPr>
        <p:spPr>
          <a:xfrm>
            <a:off x="1831328" y="3526013"/>
            <a:ext cx="5335028" cy="281384"/>
          </a:xfrm>
          <a:prstGeom prst="rect">
            <a:avLst/>
          </a:prstGeom>
          <a:solidFill>
            <a:schemeClr val="lt1"/>
          </a:solidFill>
          <a:ln>
            <a:noFill/>
          </a:ln>
        </p:spPr>
        <p:txBody>
          <a:bodyPr spcFirstLastPara="1" wrap="square" lIns="55729" tIns="27857" rIns="55729" bIns="27857" anchor="t" anchorCtr="0">
            <a:spAutoFit/>
          </a:bodyPr>
          <a:lstStyle/>
          <a:p>
            <a:endParaRPr sz="1463">
              <a:solidFill>
                <a:schemeClr val="dk1"/>
              </a:solidFill>
              <a:latin typeface="Trebuchet MS"/>
              <a:ea typeface="Trebuchet MS"/>
              <a:cs typeface="Trebuchet MS"/>
              <a:sym typeface="Trebuchet MS"/>
            </a:endParaRPr>
          </a:p>
        </p:txBody>
      </p:sp>
      <p:sp>
        <p:nvSpPr>
          <p:cNvPr id="200" name="Google Shape;200;p11"/>
          <p:cNvSpPr/>
          <p:nvPr/>
        </p:nvSpPr>
        <p:spPr>
          <a:xfrm>
            <a:off x="4020081" y="1799065"/>
            <a:ext cx="1097336" cy="2346095"/>
          </a:xfrm>
          <a:prstGeom prst="roundRect">
            <a:avLst>
              <a:gd name="adj" fmla="val 16667"/>
            </a:avLst>
          </a:prstGeom>
          <a:solidFill>
            <a:srgbClr val="0A82FE">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cxnSp>
        <p:nvCxnSpPr>
          <p:cNvPr id="7" name="Straight Connector 12">
            <a:extLst>
              <a:ext uri="{FF2B5EF4-FFF2-40B4-BE49-F238E27FC236}">
                <a16:creationId xmlns:a16="http://schemas.microsoft.com/office/drawing/2014/main" id="{DB787091-B96E-47B6-B8C1-36665CA55D30}"/>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DBF23523-CE89-4013-8349-C3CF13F1BBF1}"/>
              </a:ext>
            </a:extLst>
          </p:cNvPr>
          <p:cNvSpPr txBox="1"/>
          <p:nvPr/>
        </p:nvSpPr>
        <p:spPr>
          <a:xfrm>
            <a:off x="184416" y="790860"/>
            <a:ext cx="8122024" cy="584775"/>
          </a:xfrm>
          <a:prstGeom prst="rect">
            <a:avLst/>
          </a:prstGeom>
          <a:noFill/>
        </p:spPr>
        <p:txBody>
          <a:bodyPr wrap="square" rtlCol="0">
            <a:spAutoFit/>
          </a:bodyPr>
          <a:lstStyle/>
          <a:p>
            <a:pPr>
              <a:buClr>
                <a:schemeClr val="lt1"/>
              </a:buClr>
              <a:buSzPts val="3200"/>
            </a:pPr>
            <a:r>
              <a:rPr lang="es-ES" sz="3200" dirty="0">
                <a:solidFill>
                  <a:srgbClr val="53AD32"/>
                </a:solidFill>
                <a:latin typeface="Futura LT Pro Book" panose="020B0802020204020204" pitchFamily="34" charset="0"/>
                <a:ea typeface="Trebuchet MS"/>
                <a:cs typeface="Trebuchet MS"/>
                <a:sym typeface="Trebuchet MS"/>
              </a:rPr>
              <a:t>UBER. PROPUESTA DE VALOR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2"/>
          <p:cNvPicPr preferRelativeResize="0"/>
          <p:nvPr/>
        </p:nvPicPr>
        <p:blipFill rotWithShape="1">
          <a:blip r:embed="rId3">
            <a:alphaModFix/>
          </a:blip>
          <a:srcRect l="11261" t="19485" r="42804" b="27359"/>
          <a:stretch/>
        </p:blipFill>
        <p:spPr>
          <a:xfrm>
            <a:off x="2019678" y="427642"/>
            <a:ext cx="5098140" cy="3335900"/>
          </a:xfrm>
          <a:prstGeom prst="rect">
            <a:avLst/>
          </a:prstGeom>
          <a:noFill/>
          <a:ln>
            <a:noFill/>
          </a:ln>
        </p:spPr>
      </p:pic>
      <p:sp>
        <p:nvSpPr>
          <p:cNvPr id="207" name="Google Shape;207;p12"/>
          <p:cNvSpPr txBox="1"/>
          <p:nvPr/>
        </p:nvSpPr>
        <p:spPr>
          <a:xfrm>
            <a:off x="1920669" y="3987986"/>
            <a:ext cx="5578948" cy="918032"/>
          </a:xfrm>
          <a:prstGeom prst="rect">
            <a:avLst/>
          </a:prstGeom>
          <a:solidFill>
            <a:schemeClr val="lt1"/>
          </a:solidFill>
          <a:ln>
            <a:noFill/>
          </a:ln>
        </p:spPr>
        <p:txBody>
          <a:bodyPr spcFirstLastPara="1" wrap="square" lIns="55729" tIns="27857" rIns="55729" bIns="27857" anchor="t" anchorCtr="0">
            <a:spAutoFit/>
          </a:bodyPr>
          <a:lstStyle/>
          <a:p>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Segmento de CLIENTE: </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Usuarios sin autos</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no desean manejar, viajar con estilo VIP, calidad de servicio.</a:t>
            </a:r>
            <a:b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b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Conductores: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Dueños de autos que buscan nuevas fuentes de ingresos.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208" name="Google Shape;208;p12"/>
          <p:cNvSpPr/>
          <p:nvPr/>
        </p:nvSpPr>
        <p:spPr>
          <a:xfrm>
            <a:off x="6020483" y="586182"/>
            <a:ext cx="1097336" cy="2346095"/>
          </a:xfrm>
          <a:prstGeom prst="roundRect">
            <a:avLst>
              <a:gd name="adj" fmla="val 16667"/>
            </a:avLst>
          </a:prstGeom>
          <a:solidFill>
            <a:srgbClr val="FF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sldNum" idx="12"/>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sz="1219">
                <a:solidFill>
                  <a:schemeClr val="dk1"/>
                </a:solidFill>
                <a:latin typeface="Trebuchet MS"/>
                <a:ea typeface="Trebuchet MS"/>
                <a:cs typeface="Trebuchet MS"/>
                <a:sym typeface="Trebuchet MS"/>
              </a:rPr>
              <a:pPr/>
              <a:t>14</a:t>
            </a:fld>
            <a:endParaRPr sz="1219">
              <a:solidFill>
                <a:schemeClr val="dk1"/>
              </a:solidFill>
              <a:latin typeface="Trebuchet MS"/>
              <a:ea typeface="Trebuchet MS"/>
              <a:cs typeface="Trebuchet MS"/>
              <a:sym typeface="Trebuchet MS"/>
            </a:endParaRPr>
          </a:p>
        </p:txBody>
      </p:sp>
      <p:pic>
        <p:nvPicPr>
          <p:cNvPr id="215" name="Google Shape;215;p13"/>
          <p:cNvPicPr preferRelativeResize="0"/>
          <p:nvPr/>
        </p:nvPicPr>
        <p:blipFill rotWithShape="1">
          <a:blip r:embed="rId3">
            <a:alphaModFix/>
          </a:blip>
          <a:srcRect l="11261" t="19485" r="42804" b="27359"/>
          <a:stretch/>
        </p:blipFill>
        <p:spPr>
          <a:xfrm>
            <a:off x="2022930" y="581865"/>
            <a:ext cx="5098140" cy="3335900"/>
          </a:xfrm>
          <a:prstGeom prst="rect">
            <a:avLst/>
          </a:prstGeom>
          <a:noFill/>
          <a:ln>
            <a:noFill/>
          </a:ln>
        </p:spPr>
      </p:pic>
      <p:sp>
        <p:nvSpPr>
          <p:cNvPr id="216" name="Google Shape;216;p13"/>
          <p:cNvSpPr txBox="1"/>
          <p:nvPr/>
        </p:nvSpPr>
        <p:spPr>
          <a:xfrm>
            <a:off x="1958366" y="4339504"/>
            <a:ext cx="5335028" cy="702589"/>
          </a:xfrm>
          <a:prstGeom prst="rect">
            <a:avLst/>
          </a:prstGeom>
          <a:solidFill>
            <a:schemeClr val="lt1"/>
          </a:solidFill>
          <a:ln>
            <a:noFill/>
          </a:ln>
        </p:spPr>
        <p:txBody>
          <a:bodyPr spcFirstLastPara="1" wrap="square" lIns="55729" tIns="27857" rIns="55729" bIns="27857" anchor="t" anchorCtr="0">
            <a:spAutoFit/>
          </a:bodyPr>
          <a:lstStyle/>
          <a:p>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Canales de distribución: </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Aplicaciones móviles Android, Windows </a:t>
            </a:r>
            <a:r>
              <a:rPr lang="es-ES" sz="1400" b="1" dirty="0" err="1">
                <a:solidFill>
                  <a:srgbClr val="010101"/>
                </a:solidFill>
                <a:latin typeface="Lato" panose="020F0502020204030203" pitchFamily="34" charset="0"/>
                <a:ea typeface="Lato" panose="020F0502020204030203" pitchFamily="34" charset="0"/>
                <a:cs typeface="Lato" panose="020F0502020204030203" pitchFamily="34" charset="0"/>
                <a:sym typeface="Trebuchet MS"/>
              </a:rPr>
              <a:t>phone</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a:t>
            </a:r>
            <a:r>
              <a:rPr lang="es-ES" sz="1400" b="1" dirty="0" err="1">
                <a:solidFill>
                  <a:srgbClr val="010101"/>
                </a:solidFill>
                <a:latin typeface="Lato" panose="020F0502020204030203" pitchFamily="34" charset="0"/>
                <a:ea typeface="Lato" panose="020F0502020204030203" pitchFamily="34" charset="0"/>
                <a:cs typeface="Lato" panose="020F0502020204030203" pitchFamily="34" charset="0"/>
                <a:sym typeface="Trebuchet MS"/>
              </a:rPr>
              <a:t>ios</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y sitio web.</a:t>
            </a:r>
            <a:endParaRPr sz="1400" b="1"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217" name="Google Shape;217;p13"/>
          <p:cNvSpPr/>
          <p:nvPr/>
        </p:nvSpPr>
        <p:spPr>
          <a:xfrm>
            <a:off x="5058080" y="1898670"/>
            <a:ext cx="921762" cy="1316802"/>
          </a:xfrm>
          <a:prstGeom prst="roundRect">
            <a:avLst>
              <a:gd name="adj" fmla="val 16667"/>
            </a:avLst>
          </a:prstGeom>
          <a:solidFill>
            <a:srgbClr val="FF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4"/>
          <p:cNvSpPr txBox="1">
            <a:spLocks noGrp="1"/>
          </p:cNvSpPr>
          <p:nvPr>
            <p:ph type="sldNum" idx="12"/>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sz="1219">
                <a:solidFill>
                  <a:schemeClr val="dk1"/>
                </a:solidFill>
                <a:latin typeface="Trebuchet MS"/>
                <a:ea typeface="Trebuchet MS"/>
                <a:cs typeface="Trebuchet MS"/>
                <a:sym typeface="Trebuchet MS"/>
              </a:rPr>
              <a:pPr/>
              <a:t>15</a:t>
            </a:fld>
            <a:endParaRPr sz="1219">
              <a:solidFill>
                <a:schemeClr val="dk1"/>
              </a:solidFill>
              <a:latin typeface="Trebuchet MS"/>
              <a:ea typeface="Trebuchet MS"/>
              <a:cs typeface="Trebuchet MS"/>
              <a:sym typeface="Trebuchet MS"/>
            </a:endParaRPr>
          </a:p>
        </p:txBody>
      </p:sp>
      <p:pic>
        <p:nvPicPr>
          <p:cNvPr id="224" name="Google Shape;224;p14"/>
          <p:cNvPicPr preferRelativeResize="0"/>
          <p:nvPr/>
        </p:nvPicPr>
        <p:blipFill rotWithShape="1">
          <a:blip r:embed="rId3">
            <a:alphaModFix/>
          </a:blip>
          <a:srcRect l="11261" t="19485" r="42804" b="27359"/>
          <a:stretch/>
        </p:blipFill>
        <p:spPr>
          <a:xfrm>
            <a:off x="2019678" y="343662"/>
            <a:ext cx="5098140" cy="3335900"/>
          </a:xfrm>
          <a:prstGeom prst="rect">
            <a:avLst/>
          </a:prstGeom>
          <a:noFill/>
          <a:ln>
            <a:noFill/>
          </a:ln>
        </p:spPr>
      </p:pic>
      <p:sp>
        <p:nvSpPr>
          <p:cNvPr id="225" name="Google Shape;225;p14"/>
          <p:cNvSpPr txBox="1"/>
          <p:nvPr/>
        </p:nvSpPr>
        <p:spPr>
          <a:xfrm>
            <a:off x="1958366" y="3844665"/>
            <a:ext cx="5335028" cy="918032"/>
          </a:xfrm>
          <a:prstGeom prst="rect">
            <a:avLst/>
          </a:prstGeom>
          <a:solidFill>
            <a:schemeClr val="lt1"/>
          </a:solidFill>
          <a:ln>
            <a:noFill/>
          </a:ln>
        </p:spPr>
        <p:txBody>
          <a:bodyPr spcFirstLastPara="1" wrap="square" lIns="55729" tIns="27857" rIns="55729" bIns="27857" anchor="t" anchorCtr="0">
            <a:spAutoFit/>
          </a:bodyPr>
          <a:lstStyle/>
          <a:p>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Relación con el Cliente: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Plataforma virtual (social media de reseñas y calificaciones), soporte a usuarios y conductores.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a:p>
            <a:endParaRPr sz="14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226" name="Google Shape;226;p14"/>
          <p:cNvSpPr/>
          <p:nvPr/>
        </p:nvSpPr>
        <p:spPr>
          <a:xfrm>
            <a:off x="5054828" y="431451"/>
            <a:ext cx="921762" cy="1316802"/>
          </a:xfrm>
          <a:prstGeom prst="roundRect">
            <a:avLst>
              <a:gd name="adj" fmla="val 16667"/>
            </a:avLst>
          </a:prstGeom>
          <a:solidFill>
            <a:srgbClr val="FF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5"/>
          <p:cNvSpPr txBox="1">
            <a:spLocks noGrp="1"/>
          </p:cNvSpPr>
          <p:nvPr>
            <p:ph type="sldNum" idx="12"/>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sz="1219">
                <a:solidFill>
                  <a:schemeClr val="dk1"/>
                </a:solidFill>
                <a:latin typeface="Trebuchet MS"/>
                <a:ea typeface="Trebuchet MS"/>
                <a:cs typeface="Trebuchet MS"/>
                <a:sym typeface="Trebuchet MS"/>
              </a:rPr>
              <a:pPr/>
              <a:t>16</a:t>
            </a:fld>
            <a:endParaRPr sz="1219">
              <a:solidFill>
                <a:schemeClr val="dk1"/>
              </a:solidFill>
              <a:latin typeface="Trebuchet MS"/>
              <a:ea typeface="Trebuchet MS"/>
              <a:cs typeface="Trebuchet MS"/>
              <a:sym typeface="Trebuchet MS"/>
            </a:endParaRPr>
          </a:p>
        </p:txBody>
      </p:sp>
      <p:pic>
        <p:nvPicPr>
          <p:cNvPr id="233" name="Google Shape;233;p15"/>
          <p:cNvPicPr preferRelativeResize="0"/>
          <p:nvPr/>
        </p:nvPicPr>
        <p:blipFill rotWithShape="1">
          <a:blip r:embed="rId3">
            <a:alphaModFix/>
          </a:blip>
          <a:srcRect l="11261" t="19485" r="42804" b="27359"/>
          <a:stretch/>
        </p:blipFill>
        <p:spPr>
          <a:xfrm>
            <a:off x="2022930" y="454289"/>
            <a:ext cx="5098140" cy="3335900"/>
          </a:xfrm>
          <a:prstGeom prst="rect">
            <a:avLst/>
          </a:prstGeom>
          <a:noFill/>
          <a:ln>
            <a:noFill/>
          </a:ln>
        </p:spPr>
      </p:pic>
      <p:sp>
        <p:nvSpPr>
          <p:cNvPr id="234" name="Google Shape;234;p15"/>
          <p:cNvSpPr txBox="1"/>
          <p:nvPr/>
        </p:nvSpPr>
        <p:spPr>
          <a:xfrm>
            <a:off x="2088995" y="4157572"/>
            <a:ext cx="5335028" cy="506510"/>
          </a:xfrm>
          <a:prstGeom prst="rect">
            <a:avLst/>
          </a:prstGeom>
          <a:solidFill>
            <a:schemeClr val="lt1"/>
          </a:solidFill>
          <a:ln>
            <a:noFill/>
          </a:ln>
        </p:spPr>
        <p:txBody>
          <a:bodyPr spcFirstLastPara="1" wrap="square" lIns="55729" tIns="27857" rIns="55729" bIns="27857" anchor="t" anchorCtr="0">
            <a:spAutoFit/>
          </a:bodyPr>
          <a:lstStyle/>
          <a:p>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Actividades Importantes: </a:t>
            </a:r>
            <a:r>
              <a:rPr lang="es-ES" sz="1400" dirty="0">
                <a:solidFill>
                  <a:srgbClr val="010101"/>
                </a:solidFill>
                <a:latin typeface="Trebuchet MS"/>
                <a:ea typeface="Trebuchet MS"/>
                <a:cs typeface="Trebuchet MS"/>
                <a:sym typeface="Trebuchet MS"/>
              </a:rPr>
              <a:t>Desarrollo de la plataforma y soporte, evaluación y contratos y marketing del servicio. </a:t>
            </a:r>
            <a:endParaRPr sz="1400" dirty="0">
              <a:solidFill>
                <a:srgbClr val="010101"/>
              </a:solidFill>
            </a:endParaRPr>
          </a:p>
        </p:txBody>
      </p:sp>
      <p:sp>
        <p:nvSpPr>
          <p:cNvPr id="235" name="Google Shape;235;p15"/>
          <p:cNvSpPr/>
          <p:nvPr/>
        </p:nvSpPr>
        <p:spPr>
          <a:xfrm>
            <a:off x="3079624" y="508290"/>
            <a:ext cx="921762" cy="1272910"/>
          </a:xfrm>
          <a:prstGeom prst="roundRect">
            <a:avLst>
              <a:gd name="adj" fmla="val 16667"/>
            </a:avLst>
          </a:prstGeom>
          <a:solidFill>
            <a:srgbClr val="72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sldNum" idx="12"/>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sz="1219">
                <a:solidFill>
                  <a:schemeClr val="dk1"/>
                </a:solidFill>
                <a:latin typeface="Trebuchet MS"/>
                <a:ea typeface="Trebuchet MS"/>
                <a:cs typeface="Trebuchet MS"/>
                <a:sym typeface="Trebuchet MS"/>
              </a:rPr>
              <a:pPr/>
              <a:t>17</a:t>
            </a:fld>
            <a:endParaRPr sz="1219">
              <a:solidFill>
                <a:schemeClr val="dk1"/>
              </a:solidFill>
              <a:latin typeface="Trebuchet MS"/>
              <a:ea typeface="Trebuchet MS"/>
              <a:cs typeface="Trebuchet MS"/>
              <a:sym typeface="Trebuchet MS"/>
            </a:endParaRPr>
          </a:p>
        </p:txBody>
      </p:sp>
      <p:pic>
        <p:nvPicPr>
          <p:cNvPr id="242" name="Google Shape;242;p16"/>
          <p:cNvPicPr preferRelativeResize="0"/>
          <p:nvPr/>
        </p:nvPicPr>
        <p:blipFill rotWithShape="1">
          <a:blip r:embed="rId3">
            <a:alphaModFix/>
          </a:blip>
          <a:srcRect l="11261" t="19485" r="42804" b="27359"/>
          <a:stretch/>
        </p:blipFill>
        <p:spPr>
          <a:xfrm>
            <a:off x="2019678" y="397450"/>
            <a:ext cx="5098140" cy="3335900"/>
          </a:xfrm>
          <a:prstGeom prst="rect">
            <a:avLst/>
          </a:prstGeom>
          <a:noFill/>
          <a:ln>
            <a:noFill/>
          </a:ln>
        </p:spPr>
      </p:pic>
      <p:sp>
        <p:nvSpPr>
          <p:cNvPr id="243" name="Google Shape;243;p16"/>
          <p:cNvSpPr txBox="1"/>
          <p:nvPr/>
        </p:nvSpPr>
        <p:spPr>
          <a:xfrm>
            <a:off x="1958366" y="3960819"/>
            <a:ext cx="5335028" cy="918032"/>
          </a:xfrm>
          <a:prstGeom prst="rect">
            <a:avLst/>
          </a:prstGeom>
          <a:solidFill>
            <a:schemeClr val="lt1"/>
          </a:solidFill>
          <a:ln>
            <a:noFill/>
          </a:ln>
        </p:spPr>
        <p:txBody>
          <a:bodyPr spcFirstLastPara="1" wrap="square" lIns="55729" tIns="27857" rIns="55729" bIns="27857" anchor="t" anchorCtr="0">
            <a:spAutoFit/>
          </a:bodyPr>
          <a:lstStyle/>
          <a:p>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Recursos Importantes: </a:t>
            </a:r>
            <a:r>
              <a:rPr lang="es-ES" sz="1400" dirty="0">
                <a:solidFill>
                  <a:srgbClr val="010101"/>
                </a:solidFill>
                <a:latin typeface="Trebuchet MS"/>
                <a:ea typeface="Trebuchet MS"/>
                <a:cs typeface="Trebuchet MS"/>
                <a:sym typeface="Trebuchet MS"/>
              </a:rPr>
              <a:t>Plataforma tecnológica, Conductores, expertos tecnológicos, etc.</a:t>
            </a:r>
            <a:endParaRPr sz="1400" dirty="0">
              <a:solidFill>
                <a:srgbClr val="010101"/>
              </a:solidFill>
            </a:endParaRPr>
          </a:p>
          <a:p>
            <a:endParaRPr sz="1400" dirty="0">
              <a:solidFill>
                <a:schemeClr val="dk1"/>
              </a:solidFill>
              <a:latin typeface="Trebuchet MS"/>
              <a:ea typeface="Trebuchet MS"/>
              <a:cs typeface="Trebuchet MS"/>
              <a:sym typeface="Trebuchet MS"/>
            </a:endParaRPr>
          </a:p>
          <a:p>
            <a:endParaRPr sz="1400" dirty="0">
              <a:solidFill>
                <a:schemeClr val="dk1"/>
              </a:solidFill>
              <a:latin typeface="Trebuchet MS"/>
              <a:ea typeface="Trebuchet MS"/>
              <a:cs typeface="Trebuchet MS"/>
              <a:sym typeface="Trebuchet MS"/>
            </a:endParaRPr>
          </a:p>
        </p:txBody>
      </p:sp>
      <p:sp>
        <p:nvSpPr>
          <p:cNvPr id="244" name="Google Shape;244;p16"/>
          <p:cNvSpPr/>
          <p:nvPr/>
        </p:nvSpPr>
        <p:spPr>
          <a:xfrm>
            <a:off x="3079624" y="1680903"/>
            <a:ext cx="921762" cy="1272910"/>
          </a:xfrm>
          <a:prstGeom prst="roundRect">
            <a:avLst>
              <a:gd name="adj" fmla="val 16667"/>
            </a:avLst>
          </a:prstGeom>
          <a:solidFill>
            <a:srgbClr val="72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1" name="Google Shape;251;p17"/>
          <p:cNvPicPr preferRelativeResize="0"/>
          <p:nvPr/>
        </p:nvPicPr>
        <p:blipFill rotWithShape="1">
          <a:blip r:embed="rId3">
            <a:alphaModFix/>
          </a:blip>
          <a:srcRect l="11261" t="19485" r="42804" b="27359"/>
          <a:stretch/>
        </p:blipFill>
        <p:spPr>
          <a:xfrm>
            <a:off x="2019678" y="366712"/>
            <a:ext cx="5098140" cy="3335900"/>
          </a:xfrm>
          <a:prstGeom prst="rect">
            <a:avLst/>
          </a:prstGeom>
          <a:noFill/>
          <a:ln>
            <a:noFill/>
          </a:ln>
        </p:spPr>
      </p:pic>
      <p:sp>
        <p:nvSpPr>
          <p:cNvPr id="252" name="Google Shape;252;p17"/>
          <p:cNvSpPr txBox="1"/>
          <p:nvPr/>
        </p:nvSpPr>
        <p:spPr>
          <a:xfrm>
            <a:off x="1958366" y="3922081"/>
            <a:ext cx="5335028" cy="506510"/>
          </a:xfrm>
          <a:prstGeom prst="rect">
            <a:avLst/>
          </a:prstGeom>
          <a:solidFill>
            <a:schemeClr val="lt1"/>
          </a:solidFill>
          <a:ln>
            <a:noFill/>
          </a:ln>
        </p:spPr>
        <p:txBody>
          <a:bodyPr spcFirstLastPara="1" wrap="square" lIns="55729" tIns="27857" rIns="55729" bIns="27857" anchor="t" anchorCtr="0">
            <a:spAutoFit/>
          </a:bodyPr>
          <a:lstStyle/>
          <a:p>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Socios Clave: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Conductores (socios y clientes a la vez), proveedores de los mapas e inversionistas. </a:t>
            </a: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253" name="Google Shape;253;p17"/>
          <p:cNvSpPr/>
          <p:nvPr/>
        </p:nvSpPr>
        <p:spPr>
          <a:xfrm>
            <a:off x="2157862" y="586181"/>
            <a:ext cx="921762" cy="2309713"/>
          </a:xfrm>
          <a:prstGeom prst="roundRect">
            <a:avLst>
              <a:gd name="adj" fmla="val 16667"/>
            </a:avLst>
          </a:prstGeom>
          <a:solidFill>
            <a:srgbClr val="72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18"/>
          <p:cNvPicPr preferRelativeResize="0"/>
          <p:nvPr/>
        </p:nvPicPr>
        <p:blipFill rotWithShape="1">
          <a:blip r:embed="rId3">
            <a:alphaModFix/>
          </a:blip>
          <a:srcRect l="11261" t="19485" r="42804" b="27359"/>
          <a:stretch/>
        </p:blipFill>
        <p:spPr>
          <a:xfrm>
            <a:off x="1443375" y="904594"/>
            <a:ext cx="5098140" cy="3335900"/>
          </a:xfrm>
          <a:prstGeom prst="rect">
            <a:avLst/>
          </a:prstGeom>
          <a:noFill/>
          <a:ln>
            <a:noFill/>
          </a:ln>
        </p:spPr>
      </p:pic>
      <p:sp>
        <p:nvSpPr>
          <p:cNvPr id="261" name="Google Shape;261;p18"/>
          <p:cNvSpPr txBox="1"/>
          <p:nvPr/>
        </p:nvSpPr>
        <p:spPr>
          <a:xfrm>
            <a:off x="4548016" y="1076792"/>
            <a:ext cx="2719470" cy="3287912"/>
          </a:xfrm>
          <a:prstGeom prst="rect">
            <a:avLst/>
          </a:prstGeom>
          <a:solidFill>
            <a:schemeClr val="lt1"/>
          </a:solidFill>
          <a:ln>
            <a:noFill/>
          </a:ln>
        </p:spPr>
        <p:txBody>
          <a:bodyPr spcFirstLastPara="1" wrap="square" lIns="55729" tIns="27857" rIns="55729" bIns="27857" anchor="t" anchorCtr="0">
            <a:spAutoFit/>
          </a:bodyPr>
          <a:lstStyle/>
          <a:p>
            <a:pPr algn="ctr"/>
            <a:endPar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endPar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endPar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Estructura de Costes </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algn="ct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¿Qué cuestan los Recursos?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Infraestructura tecnológica</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Empleados base</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Marketing y eventos</a:t>
            </a: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algn="ct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262" name="Google Shape;262;p18"/>
          <p:cNvSpPr/>
          <p:nvPr/>
        </p:nvSpPr>
        <p:spPr>
          <a:xfrm>
            <a:off x="1443377" y="3538199"/>
            <a:ext cx="2378670" cy="833975"/>
          </a:xfrm>
          <a:prstGeom prst="roundRect">
            <a:avLst>
              <a:gd name="adj" fmla="val 16667"/>
            </a:avLst>
          </a:prstGeom>
          <a:solidFill>
            <a:srgbClr val="72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g5996da68c9_0_0"/>
          <p:cNvSpPr txBox="1">
            <a:spLocks noGrp="1"/>
          </p:cNvSpPr>
          <p:nvPr>
            <p:ph type="subTitle" idx="1"/>
          </p:nvPr>
        </p:nvSpPr>
        <p:spPr>
          <a:xfrm>
            <a:off x="1108023" y="2111501"/>
            <a:ext cx="3901691" cy="1412297"/>
          </a:xfrm>
          <a:prstGeom prst="rect">
            <a:avLst/>
          </a:prstGeom>
        </p:spPr>
        <p:txBody>
          <a:bodyPr spcFirstLastPara="1" wrap="square" lIns="55729" tIns="27857" rIns="55729" bIns="27857" anchor="t" anchorCtr="0">
            <a:noAutofit/>
          </a:bodyPr>
          <a:lstStyle/>
          <a:p>
            <a:pPr indent="-232234" algn="l">
              <a:buChar char="●"/>
            </a:pPr>
            <a:r>
              <a:rPr lang="es-ES" sz="1400">
                <a:solidFill>
                  <a:srgbClr val="006CB5"/>
                </a:solidFill>
                <a:latin typeface="Lato" panose="020F0502020204030203" pitchFamily="34" charset="0"/>
                <a:ea typeface="Lato" panose="020F0502020204030203" pitchFamily="34" charset="0"/>
                <a:cs typeface="Lato" panose="020F0502020204030203" pitchFamily="34" charset="0"/>
              </a:rPr>
              <a:t>Elaborar un modelo de negocios</a:t>
            </a:r>
            <a:endParaRPr sz="1400">
              <a:solidFill>
                <a:srgbClr val="006CB5"/>
              </a:solidFill>
              <a:latin typeface="Lato" panose="020F0502020204030203" pitchFamily="34" charset="0"/>
              <a:ea typeface="Lato" panose="020F0502020204030203" pitchFamily="34" charset="0"/>
              <a:cs typeface="Lato" panose="020F0502020204030203" pitchFamily="34" charset="0"/>
            </a:endParaRPr>
          </a:p>
          <a:p>
            <a:pPr indent="-232234" algn="l">
              <a:spcBef>
                <a:spcPts val="0"/>
              </a:spcBef>
              <a:buChar char="●"/>
            </a:pPr>
            <a:r>
              <a:rPr lang="es-ES" sz="1400">
                <a:solidFill>
                  <a:srgbClr val="006CB5"/>
                </a:solidFill>
                <a:latin typeface="Lato" panose="020F0502020204030203" pitchFamily="34" charset="0"/>
                <a:ea typeface="Lato" panose="020F0502020204030203" pitchFamily="34" charset="0"/>
                <a:cs typeface="Lato" panose="020F0502020204030203" pitchFamily="34" charset="0"/>
              </a:rPr>
              <a:t>Entender el proceso de los negocios.</a:t>
            </a:r>
            <a:endParaRPr sz="1400">
              <a:solidFill>
                <a:srgbClr val="006CB5"/>
              </a:solidFill>
              <a:latin typeface="Lato" panose="020F0502020204030203" pitchFamily="34" charset="0"/>
              <a:ea typeface="Lato" panose="020F0502020204030203" pitchFamily="34" charset="0"/>
              <a:cs typeface="Lato" panose="020F0502020204030203" pitchFamily="34" charset="0"/>
            </a:endParaRPr>
          </a:p>
        </p:txBody>
      </p:sp>
      <p:cxnSp>
        <p:nvCxnSpPr>
          <p:cNvPr id="4" name="Straight Connector 12">
            <a:extLst>
              <a:ext uri="{FF2B5EF4-FFF2-40B4-BE49-F238E27FC236}">
                <a16:creationId xmlns:a16="http://schemas.microsoft.com/office/drawing/2014/main" id="{1DC9A072-A0A5-4E1D-BE44-DDB3DA2240B9}"/>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FED4AFB1-BF8B-440D-9A92-526DCC00CAF3}"/>
              </a:ext>
            </a:extLst>
          </p:cNvPr>
          <p:cNvSpPr txBox="1"/>
          <p:nvPr/>
        </p:nvSpPr>
        <p:spPr>
          <a:xfrm>
            <a:off x="184416" y="789124"/>
            <a:ext cx="6539113"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OBJETIVOS: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9" name="Google Shape;269;p19"/>
          <p:cNvPicPr preferRelativeResize="0"/>
          <p:nvPr/>
        </p:nvPicPr>
        <p:blipFill rotWithShape="1">
          <a:blip r:embed="rId3">
            <a:alphaModFix/>
          </a:blip>
          <a:srcRect l="11261" t="19485" r="42804" b="27359"/>
          <a:stretch/>
        </p:blipFill>
        <p:spPr>
          <a:xfrm>
            <a:off x="2549874" y="904594"/>
            <a:ext cx="5098140" cy="3335900"/>
          </a:xfrm>
          <a:prstGeom prst="rect">
            <a:avLst/>
          </a:prstGeom>
          <a:noFill/>
          <a:ln>
            <a:noFill/>
          </a:ln>
        </p:spPr>
      </p:pic>
      <p:sp>
        <p:nvSpPr>
          <p:cNvPr id="270" name="Google Shape;270;p19"/>
          <p:cNvSpPr txBox="1"/>
          <p:nvPr/>
        </p:nvSpPr>
        <p:spPr>
          <a:xfrm>
            <a:off x="1850702" y="1080169"/>
            <a:ext cx="2721297" cy="3287912"/>
          </a:xfrm>
          <a:prstGeom prst="rect">
            <a:avLst/>
          </a:prstGeom>
          <a:solidFill>
            <a:schemeClr val="lt1"/>
          </a:solidFill>
          <a:ln>
            <a:noFill/>
          </a:ln>
        </p:spPr>
        <p:txBody>
          <a:bodyPr spcFirstLastPara="1" wrap="square" lIns="55729" tIns="27857" rIns="55729" bIns="27857" anchor="t" anchorCtr="0">
            <a:spAutoFit/>
          </a:bodyPr>
          <a:lstStyle/>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Los ingresos: </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Cobro por km recorrido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Tarifa viable con respecto a la demanda</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Tipo de servicio: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Uber taxi, Uber Black, Uber X, Uber Pool, Uber SUV, Uber Cargo.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lang="es-PE"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endParaRPr lang="es-PE"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271" name="Google Shape;271;p19"/>
          <p:cNvSpPr/>
          <p:nvPr/>
        </p:nvSpPr>
        <p:spPr>
          <a:xfrm>
            <a:off x="5233877" y="3494308"/>
            <a:ext cx="2106884" cy="811005"/>
          </a:xfrm>
          <a:prstGeom prst="roundRect">
            <a:avLst>
              <a:gd name="adj" fmla="val 16667"/>
            </a:avLst>
          </a:prstGeom>
          <a:solidFill>
            <a:srgbClr val="FF9900">
              <a:alpha val="40000"/>
            </a:srgbClr>
          </a:solidFill>
          <a:ln>
            <a:noFill/>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pSp>
        <p:nvGrpSpPr>
          <p:cNvPr id="276" name="Google Shape;276;p20"/>
          <p:cNvGrpSpPr/>
          <p:nvPr/>
        </p:nvGrpSpPr>
        <p:grpSpPr>
          <a:xfrm>
            <a:off x="1938395" y="886883"/>
            <a:ext cx="5215303" cy="3534547"/>
            <a:chOff x="71406" y="285728"/>
            <a:chExt cx="8951944" cy="6066967"/>
          </a:xfrm>
        </p:grpSpPr>
        <p:pic>
          <p:nvPicPr>
            <p:cNvPr id="277" name="Google Shape;277;p20"/>
            <p:cNvPicPr preferRelativeResize="0"/>
            <p:nvPr/>
          </p:nvPicPr>
          <p:blipFill rotWithShape="1">
            <a:blip r:embed="rId3">
              <a:alphaModFix/>
            </a:blip>
            <a:srcRect/>
            <a:stretch/>
          </p:blipFill>
          <p:spPr>
            <a:xfrm>
              <a:off x="855663" y="1633140"/>
              <a:ext cx="7362825" cy="3467100"/>
            </a:xfrm>
            <a:prstGeom prst="rect">
              <a:avLst/>
            </a:prstGeom>
            <a:noFill/>
            <a:ln>
              <a:noFill/>
            </a:ln>
          </p:spPr>
        </p:pic>
        <p:sp>
          <p:nvSpPr>
            <p:cNvPr id="278" name="Google Shape;278;p20"/>
            <p:cNvSpPr txBox="1"/>
            <p:nvPr/>
          </p:nvSpPr>
          <p:spPr>
            <a:xfrm>
              <a:off x="7631114" y="2066924"/>
              <a:ext cx="1392236" cy="1031201"/>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Segmentos </a:t>
              </a:r>
              <a:endParaRPr sz="854">
                <a:latin typeface="Lato" panose="020F0502020204030203" pitchFamily="34" charset="0"/>
                <a:ea typeface="Lato" panose="020F0502020204030203" pitchFamily="34" charset="0"/>
                <a:cs typeface="Lato" panose="020F0502020204030203" pitchFamily="34" charset="0"/>
              </a:endParaRPr>
            </a:p>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de clientes</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Uno o varios segmentos de clientes</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79" name="Google Shape;279;p20"/>
            <p:cNvSpPr txBox="1"/>
            <p:nvPr/>
          </p:nvSpPr>
          <p:spPr>
            <a:xfrm>
              <a:off x="7037389" y="5066901"/>
              <a:ext cx="1819274" cy="966706"/>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Flujos de ingreso</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Los ingresos son el resultado de propuestas de valor ofrecidas con éxito a los clientes. </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0" name="Google Shape;280;p20"/>
            <p:cNvSpPr txBox="1"/>
            <p:nvPr/>
          </p:nvSpPr>
          <p:spPr>
            <a:xfrm>
              <a:off x="6191248" y="1018778"/>
              <a:ext cx="1944689" cy="1031201"/>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Relación con el cliente</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se establecen y mantienen con cada segmento de clientes</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1" name="Google Shape;281;p20"/>
            <p:cNvSpPr txBox="1"/>
            <p:nvPr/>
          </p:nvSpPr>
          <p:spPr>
            <a:xfrm>
              <a:off x="4911725" y="5201840"/>
              <a:ext cx="2000249" cy="1127835"/>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Canales</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Las propuestas de valor se entregan a los clientes a través de la comunicación, la distribución y los canales de venta</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2" name="Google Shape;282;p20"/>
            <p:cNvSpPr txBox="1"/>
            <p:nvPr/>
          </p:nvSpPr>
          <p:spPr>
            <a:xfrm>
              <a:off x="823913" y="5260580"/>
              <a:ext cx="2055813" cy="805577"/>
            </a:xfrm>
            <a:prstGeom prst="rect">
              <a:avLst/>
            </a:prstGeom>
            <a:noFill/>
            <a:ln>
              <a:noFill/>
            </a:ln>
          </p:spPr>
          <p:txBody>
            <a:bodyPr spcFirstLastPara="1" wrap="square" lIns="55729" tIns="27857" rIns="55729" bIns="27857" anchor="t" anchorCtr="0">
              <a:spAutoFit/>
            </a:bodyPr>
            <a:lstStyle/>
            <a:p>
              <a:r>
                <a:rPr lang="es-ES" sz="854"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Estructura de  costos</a:t>
              </a:r>
              <a:endParaRPr sz="854" dirty="0">
                <a:latin typeface="Lato" panose="020F0502020204030203" pitchFamily="34" charset="0"/>
                <a:ea typeface="Lato" panose="020F0502020204030203" pitchFamily="34" charset="0"/>
                <a:cs typeface="Lato" panose="020F0502020204030203" pitchFamily="34" charset="0"/>
              </a:endParaRPr>
            </a:p>
            <a:p>
              <a:r>
                <a:rPr lang="es-ES" sz="610" dirty="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Los elementos del modelo de negocio dan como resultado la estructura de costos</a:t>
              </a:r>
              <a:r>
                <a:rPr lang="es-ES" sz="610" dirty="0">
                  <a:solidFill>
                    <a:srgbClr val="A5A5A5"/>
                  </a:solidFill>
                  <a:latin typeface="Lato" panose="020F0502020204030203" pitchFamily="34" charset="0"/>
                  <a:ea typeface="Lato" panose="020F0502020204030203" pitchFamily="34" charset="0"/>
                  <a:cs typeface="Lato" panose="020F0502020204030203" pitchFamily="34" charset="0"/>
                  <a:sym typeface="Century Gothic"/>
                </a:rPr>
                <a:t>. </a:t>
              </a:r>
              <a:endParaRPr sz="610" dirty="0">
                <a:solidFill>
                  <a:srgbClr val="A5A5A5"/>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3" name="Google Shape;283;p20"/>
            <p:cNvSpPr txBox="1"/>
            <p:nvPr/>
          </p:nvSpPr>
          <p:spPr>
            <a:xfrm>
              <a:off x="4179888" y="285728"/>
              <a:ext cx="1751014" cy="1127835"/>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Propuesta de valor</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Trata de resolver problemas de los clientes y satisfacer las necesidades del cliente con propuestas de valor</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4" name="Google Shape;284;p20"/>
            <p:cNvSpPr txBox="1"/>
            <p:nvPr/>
          </p:nvSpPr>
          <p:spPr>
            <a:xfrm>
              <a:off x="2374900" y="737790"/>
              <a:ext cx="1662112" cy="966706"/>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Actividades clave</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mediante la realización de una serie de actividades fundamentales</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5" name="Google Shape;285;p20"/>
            <p:cNvSpPr txBox="1"/>
            <p:nvPr/>
          </p:nvSpPr>
          <p:spPr>
            <a:xfrm>
              <a:off x="2951162" y="5385989"/>
              <a:ext cx="1871661" cy="966706"/>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Recursos clave</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son los medios necesarios para ofrecer y entregar los elementos descriptos anteriormente</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286" name="Google Shape;286;p20"/>
            <p:cNvSpPr txBox="1"/>
            <p:nvPr/>
          </p:nvSpPr>
          <p:spPr>
            <a:xfrm>
              <a:off x="250793" y="2320529"/>
              <a:ext cx="1500187" cy="1192330"/>
            </a:xfrm>
            <a:prstGeom prst="rect">
              <a:avLst/>
            </a:prstGeom>
            <a:noFill/>
            <a:ln>
              <a:noFill/>
            </a:ln>
          </p:spPr>
          <p:txBody>
            <a:bodyPr spcFirstLastPara="1" wrap="square" lIns="55729" tIns="27857" rIns="55729" bIns="27857" anchor="t" anchorCtr="0">
              <a:spAutoFit/>
            </a:bodyPr>
            <a:lstStyle/>
            <a:p>
              <a:r>
                <a:rPr lang="es-ES" sz="854">
                  <a:solidFill>
                    <a:schemeClr val="dk1"/>
                  </a:solidFill>
                  <a:latin typeface="Lato" panose="020F0502020204030203" pitchFamily="34" charset="0"/>
                  <a:ea typeface="Lato" panose="020F0502020204030203" pitchFamily="34" charset="0"/>
                  <a:cs typeface="Lato" panose="020F0502020204030203" pitchFamily="34" charset="0"/>
                  <a:sym typeface="Century Gothic"/>
                </a:rPr>
                <a:t>Asociaciones clave</a:t>
              </a:r>
              <a:endParaRPr sz="854">
                <a:latin typeface="Lato" panose="020F0502020204030203" pitchFamily="34" charset="0"/>
                <a:ea typeface="Lato" panose="020F0502020204030203" pitchFamily="34" charset="0"/>
                <a:cs typeface="Lato" panose="020F0502020204030203" pitchFamily="34" charset="0"/>
              </a:endParaRPr>
            </a:p>
            <a:p>
              <a:r>
                <a:rPr lang="es-ES"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rPr>
                <a:t>Algunas actividades se externalizan y algunos recursos se adquieren fuera de la empresa</a:t>
              </a:r>
              <a:endParaRPr sz="610">
                <a:solidFill>
                  <a:srgbClr val="7F7F7F"/>
                </a:solidFill>
                <a:latin typeface="Lato" panose="020F0502020204030203" pitchFamily="34" charset="0"/>
                <a:ea typeface="Lato" panose="020F0502020204030203" pitchFamily="34" charset="0"/>
                <a:cs typeface="Lato" panose="020F0502020204030203" pitchFamily="34" charset="0"/>
                <a:sym typeface="Century Gothic"/>
              </a:endParaRPr>
            </a:p>
          </p:txBody>
        </p:sp>
        <p:cxnSp>
          <p:nvCxnSpPr>
            <p:cNvPr id="287" name="Google Shape;287;p20"/>
            <p:cNvCxnSpPr/>
            <p:nvPr/>
          </p:nvCxnSpPr>
          <p:spPr>
            <a:xfrm rot="-5400000" flipH="1">
              <a:off x="3500432" y="1772829"/>
              <a:ext cx="214312" cy="71437"/>
            </a:xfrm>
            <a:prstGeom prst="straightConnector1">
              <a:avLst/>
            </a:prstGeom>
            <a:noFill/>
            <a:ln w="9525" cap="flat" cmpd="sng">
              <a:solidFill>
                <a:srgbClr val="007AF4"/>
              </a:solidFill>
              <a:prstDash val="solid"/>
              <a:round/>
              <a:headEnd type="none" w="sm" len="sm"/>
              <a:tailEnd type="none" w="sm" len="sm"/>
            </a:ln>
          </p:spPr>
        </p:cxnSp>
        <p:cxnSp>
          <p:nvCxnSpPr>
            <p:cNvPr id="288" name="Google Shape;288;p20"/>
            <p:cNvCxnSpPr>
              <a:stCxn id="280" idx="2"/>
            </p:cNvCxnSpPr>
            <p:nvPr/>
          </p:nvCxnSpPr>
          <p:spPr>
            <a:xfrm flipH="1" flipV="1">
              <a:off x="6191296" y="2018966"/>
              <a:ext cx="972296" cy="31013"/>
            </a:xfrm>
            <a:prstGeom prst="straightConnector1">
              <a:avLst/>
            </a:prstGeom>
            <a:noFill/>
            <a:ln w="9525" cap="flat" cmpd="sng">
              <a:solidFill>
                <a:srgbClr val="007AF4"/>
              </a:solidFill>
              <a:prstDash val="solid"/>
              <a:round/>
              <a:headEnd type="none" w="sm" len="sm"/>
              <a:tailEnd type="none" w="sm" len="sm"/>
            </a:ln>
          </p:spPr>
        </p:cxnSp>
        <p:cxnSp>
          <p:nvCxnSpPr>
            <p:cNvPr id="289" name="Google Shape;289;p20"/>
            <p:cNvCxnSpPr>
              <a:stCxn id="279" idx="0"/>
            </p:cNvCxnSpPr>
            <p:nvPr/>
          </p:nvCxnSpPr>
          <p:spPr>
            <a:xfrm flipH="1" flipV="1">
              <a:off x="6965726" y="4566804"/>
              <a:ext cx="981301" cy="500097"/>
            </a:xfrm>
            <a:prstGeom prst="straightConnector1">
              <a:avLst/>
            </a:prstGeom>
            <a:noFill/>
            <a:ln w="9525" cap="flat" cmpd="sng">
              <a:solidFill>
                <a:srgbClr val="007AF4"/>
              </a:solidFill>
              <a:prstDash val="solid"/>
              <a:round/>
              <a:headEnd type="none" w="sm" len="sm"/>
              <a:tailEnd type="none" w="sm" len="sm"/>
            </a:ln>
          </p:spPr>
        </p:cxnSp>
        <p:cxnSp>
          <p:nvCxnSpPr>
            <p:cNvPr id="290" name="Google Shape;290;p20"/>
            <p:cNvCxnSpPr>
              <a:stCxn id="281" idx="0"/>
            </p:cNvCxnSpPr>
            <p:nvPr/>
          </p:nvCxnSpPr>
          <p:spPr>
            <a:xfrm flipH="1" flipV="1">
              <a:off x="5411752" y="3558743"/>
              <a:ext cx="500099" cy="1643097"/>
            </a:xfrm>
            <a:prstGeom prst="straightConnector1">
              <a:avLst/>
            </a:prstGeom>
            <a:noFill/>
            <a:ln w="9525" cap="flat" cmpd="sng">
              <a:solidFill>
                <a:srgbClr val="007AF4"/>
              </a:solidFill>
              <a:prstDash val="solid"/>
              <a:round/>
              <a:headEnd type="none" w="sm" len="sm"/>
              <a:tailEnd type="none" w="sm" len="sm"/>
            </a:ln>
          </p:spPr>
        </p:cxnSp>
        <p:cxnSp>
          <p:nvCxnSpPr>
            <p:cNvPr id="291" name="Google Shape;291;p20"/>
            <p:cNvCxnSpPr>
              <a:stCxn id="285" idx="0"/>
            </p:cNvCxnSpPr>
            <p:nvPr/>
          </p:nvCxnSpPr>
          <p:spPr>
            <a:xfrm flipH="1" flipV="1">
              <a:off x="3679697" y="3814292"/>
              <a:ext cx="207297" cy="1571697"/>
            </a:xfrm>
            <a:prstGeom prst="straightConnector1">
              <a:avLst/>
            </a:prstGeom>
            <a:noFill/>
            <a:ln w="9525" cap="flat" cmpd="sng">
              <a:solidFill>
                <a:srgbClr val="007AF4"/>
              </a:solidFill>
              <a:prstDash val="solid"/>
              <a:round/>
              <a:headEnd type="none" w="sm" len="sm"/>
              <a:tailEnd type="none" w="sm" len="sm"/>
            </a:ln>
          </p:spPr>
        </p:cxnSp>
        <p:cxnSp>
          <p:nvCxnSpPr>
            <p:cNvPr id="292" name="Google Shape;292;p20"/>
            <p:cNvCxnSpPr>
              <a:stCxn id="286" idx="2"/>
            </p:cNvCxnSpPr>
            <p:nvPr/>
          </p:nvCxnSpPr>
          <p:spPr>
            <a:xfrm flipV="1">
              <a:off x="1000886" y="3106191"/>
              <a:ext cx="893102" cy="406668"/>
            </a:xfrm>
            <a:prstGeom prst="straightConnector1">
              <a:avLst/>
            </a:prstGeom>
            <a:noFill/>
            <a:ln w="9525" cap="flat" cmpd="sng">
              <a:solidFill>
                <a:srgbClr val="007AF4"/>
              </a:solidFill>
              <a:prstDash val="solid"/>
              <a:round/>
              <a:headEnd type="none" w="sm" len="sm"/>
              <a:tailEnd type="none" w="sm" len="sm"/>
            </a:ln>
          </p:spPr>
        </p:cxnSp>
        <p:cxnSp>
          <p:nvCxnSpPr>
            <p:cNvPr id="293" name="Google Shape;293;p20"/>
            <p:cNvCxnSpPr>
              <a:stCxn id="282" idx="0"/>
            </p:cNvCxnSpPr>
            <p:nvPr/>
          </p:nvCxnSpPr>
          <p:spPr>
            <a:xfrm flipV="1">
              <a:off x="1851819" y="4546279"/>
              <a:ext cx="687299" cy="714301"/>
            </a:xfrm>
            <a:prstGeom prst="straightConnector1">
              <a:avLst/>
            </a:prstGeom>
            <a:noFill/>
            <a:ln w="9525" cap="flat" cmpd="sng">
              <a:solidFill>
                <a:srgbClr val="007AF4"/>
              </a:solidFill>
              <a:prstDash val="solid"/>
              <a:round/>
              <a:headEnd type="none" w="sm" len="sm"/>
              <a:tailEnd type="none" w="sm" len="sm"/>
            </a:ln>
          </p:spPr>
        </p:cxnSp>
        <p:cxnSp>
          <p:nvCxnSpPr>
            <p:cNvPr id="294" name="Google Shape;294;p20"/>
            <p:cNvCxnSpPr/>
            <p:nvPr/>
          </p:nvCxnSpPr>
          <p:spPr>
            <a:xfrm flipH="1">
              <a:off x="7037388" y="2598340"/>
              <a:ext cx="571500" cy="166688"/>
            </a:xfrm>
            <a:prstGeom prst="straightConnector1">
              <a:avLst/>
            </a:prstGeom>
            <a:noFill/>
            <a:ln w="9525" cap="flat" cmpd="sng">
              <a:solidFill>
                <a:srgbClr val="007AF4"/>
              </a:solidFill>
              <a:prstDash val="solid"/>
              <a:round/>
              <a:headEnd type="none" w="sm" len="sm"/>
              <a:tailEnd type="none" w="sm" len="sm"/>
            </a:ln>
          </p:spPr>
        </p:cxnSp>
        <p:cxnSp>
          <p:nvCxnSpPr>
            <p:cNvPr id="295" name="Google Shape;295;p20"/>
            <p:cNvCxnSpPr/>
            <p:nvPr/>
          </p:nvCxnSpPr>
          <p:spPr>
            <a:xfrm flipH="1">
              <a:off x="4465638" y="1498203"/>
              <a:ext cx="71437" cy="815975"/>
            </a:xfrm>
            <a:prstGeom prst="straightConnector1">
              <a:avLst/>
            </a:prstGeom>
            <a:noFill/>
            <a:ln w="9525" cap="flat" cmpd="sng">
              <a:solidFill>
                <a:srgbClr val="007AF4"/>
              </a:solidFill>
              <a:prstDash val="solid"/>
              <a:round/>
              <a:headEnd type="none" w="sm" len="sm"/>
              <a:tailEnd type="none" w="sm" len="sm"/>
            </a:ln>
          </p:spPr>
        </p:cxnSp>
        <p:sp>
          <p:nvSpPr>
            <p:cNvPr id="296" name="Google Shape;296;p20"/>
            <p:cNvSpPr/>
            <p:nvPr/>
          </p:nvSpPr>
          <p:spPr>
            <a:xfrm>
              <a:off x="7415213" y="2158534"/>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1</a:t>
              </a:r>
              <a:endParaRPr sz="854"/>
            </a:p>
          </p:txBody>
        </p:sp>
        <p:sp>
          <p:nvSpPr>
            <p:cNvPr id="297" name="Google Shape;297;p20"/>
            <p:cNvSpPr/>
            <p:nvPr/>
          </p:nvSpPr>
          <p:spPr>
            <a:xfrm>
              <a:off x="3932238" y="426541"/>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2</a:t>
              </a:r>
              <a:endParaRPr sz="854"/>
            </a:p>
          </p:txBody>
        </p:sp>
        <p:sp>
          <p:nvSpPr>
            <p:cNvPr id="298" name="Google Shape;298;p20"/>
            <p:cNvSpPr/>
            <p:nvPr/>
          </p:nvSpPr>
          <p:spPr>
            <a:xfrm>
              <a:off x="4724399" y="5130413"/>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3</a:t>
              </a:r>
              <a:endParaRPr sz="854"/>
            </a:p>
          </p:txBody>
        </p:sp>
        <p:sp>
          <p:nvSpPr>
            <p:cNvPr id="299" name="Google Shape;299;p20"/>
            <p:cNvSpPr/>
            <p:nvPr/>
          </p:nvSpPr>
          <p:spPr>
            <a:xfrm>
              <a:off x="5949949" y="1055224"/>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4</a:t>
              </a:r>
              <a:endParaRPr sz="854"/>
            </a:p>
          </p:txBody>
        </p:sp>
        <p:sp>
          <p:nvSpPr>
            <p:cNvPr id="300" name="Google Shape;300;p20"/>
            <p:cNvSpPr/>
            <p:nvPr/>
          </p:nvSpPr>
          <p:spPr>
            <a:xfrm>
              <a:off x="6840538" y="5016054"/>
              <a:ext cx="374667"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5</a:t>
              </a:r>
              <a:endParaRPr sz="854"/>
            </a:p>
          </p:txBody>
        </p:sp>
        <p:sp>
          <p:nvSpPr>
            <p:cNvPr id="301" name="Google Shape;301;p20"/>
            <p:cNvSpPr/>
            <p:nvPr/>
          </p:nvSpPr>
          <p:spPr>
            <a:xfrm>
              <a:off x="2786049" y="5344727"/>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6</a:t>
              </a:r>
              <a:endParaRPr sz="854"/>
            </a:p>
          </p:txBody>
        </p:sp>
        <p:sp>
          <p:nvSpPr>
            <p:cNvPr id="302" name="Google Shape;302;p20"/>
            <p:cNvSpPr/>
            <p:nvPr/>
          </p:nvSpPr>
          <p:spPr>
            <a:xfrm>
              <a:off x="2143109" y="801213"/>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7</a:t>
              </a:r>
              <a:endParaRPr sz="854"/>
            </a:p>
          </p:txBody>
        </p:sp>
        <p:sp>
          <p:nvSpPr>
            <p:cNvPr id="303" name="Google Shape;303;p20"/>
            <p:cNvSpPr/>
            <p:nvPr/>
          </p:nvSpPr>
          <p:spPr>
            <a:xfrm>
              <a:off x="71406" y="2314509"/>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8</a:t>
              </a:r>
              <a:endParaRPr sz="854"/>
            </a:p>
          </p:txBody>
        </p:sp>
        <p:sp>
          <p:nvSpPr>
            <p:cNvPr id="304" name="Google Shape;304;p20"/>
            <p:cNvSpPr/>
            <p:nvPr/>
          </p:nvSpPr>
          <p:spPr>
            <a:xfrm>
              <a:off x="620713" y="5203408"/>
              <a:ext cx="328935" cy="418604"/>
            </a:xfrm>
            <a:prstGeom prst="rect">
              <a:avLst/>
            </a:prstGeom>
            <a:noFill/>
            <a:ln>
              <a:noFill/>
            </a:ln>
          </p:spPr>
          <p:txBody>
            <a:bodyPr spcFirstLastPara="1" wrap="square" lIns="55729" tIns="27857" rIns="55729" bIns="27857" anchor="t" anchorCtr="0">
              <a:spAutoFit/>
            </a:bodyPr>
            <a:lstStyle/>
            <a:p>
              <a:r>
                <a:rPr lang="es-ES" sz="1219" b="1">
                  <a:solidFill>
                    <a:srgbClr val="FF6600"/>
                  </a:solidFill>
                  <a:latin typeface="Century Gothic"/>
                  <a:ea typeface="Century Gothic"/>
                  <a:cs typeface="Century Gothic"/>
                  <a:sym typeface="Century Gothic"/>
                </a:rPr>
                <a:t>9</a:t>
              </a:r>
              <a:endParaRPr sz="854"/>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1" name="Google Shape;311;p21"/>
          <p:cNvGrpSpPr/>
          <p:nvPr/>
        </p:nvGrpSpPr>
        <p:grpSpPr>
          <a:xfrm>
            <a:off x="2210457" y="1965976"/>
            <a:ext cx="4827740" cy="2084706"/>
            <a:chOff x="766763" y="1821645"/>
            <a:chExt cx="7610475" cy="3214710"/>
          </a:xfrm>
        </p:grpSpPr>
        <p:pic>
          <p:nvPicPr>
            <p:cNvPr id="312" name="Google Shape;312;p21"/>
            <p:cNvPicPr preferRelativeResize="0"/>
            <p:nvPr/>
          </p:nvPicPr>
          <p:blipFill rotWithShape="1">
            <a:blip r:embed="rId3">
              <a:alphaModFix/>
            </a:blip>
            <a:srcRect b="20730"/>
            <a:stretch/>
          </p:blipFill>
          <p:spPr>
            <a:xfrm>
              <a:off x="766763" y="2250273"/>
              <a:ext cx="7610475" cy="2786082"/>
            </a:xfrm>
            <a:prstGeom prst="rect">
              <a:avLst/>
            </a:prstGeom>
            <a:noFill/>
            <a:ln>
              <a:noFill/>
            </a:ln>
          </p:spPr>
        </p:pic>
        <p:sp>
          <p:nvSpPr>
            <p:cNvPr id="313" name="Google Shape;313;p21"/>
            <p:cNvSpPr/>
            <p:nvPr/>
          </p:nvSpPr>
          <p:spPr>
            <a:xfrm>
              <a:off x="6357950" y="1821645"/>
              <a:ext cx="428628" cy="500066"/>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314" name="Google Shape;314;p21"/>
            <p:cNvSpPr/>
            <p:nvPr/>
          </p:nvSpPr>
          <p:spPr>
            <a:xfrm>
              <a:off x="6786578" y="2964653"/>
              <a:ext cx="240989" cy="542663"/>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315" name="Google Shape;315;p21"/>
          <p:cNvSpPr txBox="1"/>
          <p:nvPr/>
        </p:nvSpPr>
        <p:spPr>
          <a:xfrm>
            <a:off x="1894501" y="1551431"/>
            <a:ext cx="3467580" cy="702589"/>
          </a:xfrm>
          <a:prstGeom prst="rect">
            <a:avLst/>
          </a:prstGeom>
          <a:noFill/>
          <a:ln>
            <a:noFill/>
          </a:ln>
        </p:spPr>
        <p:txBody>
          <a:bodyPr spcFirstLastPara="1" wrap="square" lIns="55729" tIns="27857" rIns="55729" bIns="27857" anchor="t" anchorCtr="0">
            <a:spAutoFit/>
          </a:bodyPr>
          <a:lstStyle/>
          <a:p>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El bloque de </a:t>
            </a: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clientes</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 define los diferentes grupos de personas u organizaciones que la empresa desea alcanzar y servir </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316" name="Google Shape;316;p21"/>
          <p:cNvSpPr txBox="1"/>
          <p:nvPr/>
        </p:nvSpPr>
        <p:spPr>
          <a:xfrm>
            <a:off x="1906062" y="2923309"/>
            <a:ext cx="2830488" cy="506510"/>
          </a:xfrm>
          <a:prstGeom prst="rect">
            <a:avLst/>
          </a:prstGeom>
          <a:noFill/>
          <a:ln>
            <a:noFill/>
          </a:ln>
        </p:spPr>
        <p:txBody>
          <a:bodyPr spcFirstLastPara="1" wrap="square" lIns="55729" tIns="27857" rIns="55729" bIns="27857" anchor="t" anchorCtr="0">
            <a:spAutoFit/>
          </a:bodyPr>
          <a:lstStyle/>
          <a:p>
            <a:pPr algn="ct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¿Para quién estamos creando valor?</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317" name="Google Shape;317;p21"/>
          <p:cNvSpPr txBox="1"/>
          <p:nvPr/>
        </p:nvSpPr>
        <p:spPr>
          <a:xfrm>
            <a:off x="1894502" y="3959769"/>
            <a:ext cx="2210785" cy="918032"/>
          </a:xfrm>
          <a:prstGeom prst="rect">
            <a:avLst/>
          </a:prstGeom>
          <a:noFill/>
          <a:ln>
            <a:noFill/>
          </a:ln>
        </p:spPr>
        <p:txBody>
          <a:bodyPr spcFirstLastPara="1" wrap="square" lIns="55729" tIns="27857" rIns="55729" bIns="27857" anchor="t" anchorCtr="0">
            <a:spAutoFit/>
          </a:bodyPr>
          <a:lstStyle/>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Mercados masivos</a:t>
            </a:r>
            <a:endParaRPr sz="1400" dirty="0">
              <a:latin typeface="Lato" panose="020F0502020204030203" pitchFamily="34" charset="0"/>
              <a:ea typeface="Lato" panose="020F0502020204030203" pitchFamily="34" charset="0"/>
              <a:cs typeface="Lato" panose="020F0502020204030203" pitchFamily="34" charset="0"/>
            </a:endParaRPr>
          </a:p>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Nichos de mercado</a:t>
            </a:r>
            <a:endParaRPr sz="1400" dirty="0">
              <a:latin typeface="Lato" panose="020F0502020204030203" pitchFamily="34" charset="0"/>
              <a:ea typeface="Lato" panose="020F0502020204030203" pitchFamily="34" charset="0"/>
              <a:cs typeface="Lato" panose="020F0502020204030203" pitchFamily="34" charset="0"/>
            </a:endParaRPr>
          </a:p>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Segmentos específicos</a:t>
            </a:r>
            <a:endParaRPr sz="1400" dirty="0">
              <a:latin typeface="Lato" panose="020F0502020204030203" pitchFamily="34" charset="0"/>
              <a:ea typeface="Lato" panose="020F0502020204030203" pitchFamily="34" charset="0"/>
              <a:cs typeface="Lato" panose="020F0502020204030203" pitchFamily="34" charset="0"/>
            </a:endParaRPr>
          </a:p>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Segmentos diversificados</a:t>
            </a:r>
            <a:endParaRPr sz="14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318" name="Google Shape;318;p21"/>
          <p:cNvSpPr txBox="1"/>
          <p:nvPr/>
        </p:nvSpPr>
        <p:spPr>
          <a:xfrm>
            <a:off x="5142615" y="4179236"/>
            <a:ext cx="2194671" cy="702589"/>
          </a:xfrm>
          <a:prstGeom prst="rect">
            <a:avLst/>
          </a:prstGeom>
          <a:noFill/>
          <a:ln>
            <a:noFill/>
          </a:ln>
        </p:spPr>
        <p:txBody>
          <a:bodyPr spcFirstLastPara="1" wrap="square" lIns="55729" tIns="27857" rIns="55729" bIns="27857" anchor="t" anchorCtr="0">
            <a:spAutoFit/>
          </a:bodyPr>
          <a:lstStyle/>
          <a:p>
            <a:pPr algn="ct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Century Gothic"/>
              </a:rPr>
              <a:t>MAPA DE EMPATÍA</a:t>
            </a:r>
            <a:endParaRPr sz="1400" dirty="0">
              <a:solidFill>
                <a:srgbClr val="53AD32"/>
              </a:solidFill>
              <a:latin typeface="Lato" panose="020F0502020204030203" pitchFamily="34" charset="0"/>
              <a:ea typeface="Lato" panose="020F0502020204030203" pitchFamily="34" charset="0"/>
              <a:cs typeface="Lato" panose="020F0502020204030203" pitchFamily="34" charset="0"/>
            </a:endParaRPr>
          </a:p>
          <a:p>
            <a:pPr algn="ctr"/>
            <a:endParaRPr sz="1400" b="1" dirty="0">
              <a:solidFill>
                <a:srgbClr val="53AD32"/>
              </a:solidFill>
              <a:latin typeface="Lato" panose="020F0502020204030203" pitchFamily="34" charset="0"/>
              <a:ea typeface="Lato" panose="020F0502020204030203" pitchFamily="34" charset="0"/>
              <a:cs typeface="Lato" panose="020F0502020204030203" pitchFamily="34" charset="0"/>
              <a:sym typeface="Century Gothic"/>
            </a:endParaRPr>
          </a:p>
          <a:p>
            <a:pPr algn="ct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Century Gothic"/>
              </a:rPr>
              <a:t>PERFIL DEL CLIENTE</a:t>
            </a:r>
            <a:endParaRPr sz="1400" dirty="0">
              <a:solidFill>
                <a:srgbClr val="53AD32"/>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319" name="Google Shape;319;p21"/>
          <p:cNvSpPr txBox="1"/>
          <p:nvPr/>
        </p:nvSpPr>
        <p:spPr>
          <a:xfrm>
            <a:off x="4396528" y="4418319"/>
            <a:ext cx="905455" cy="271702"/>
          </a:xfrm>
          <a:prstGeom prst="rect">
            <a:avLst/>
          </a:prstGeom>
          <a:noFill/>
          <a:ln>
            <a:noFill/>
          </a:ln>
        </p:spPr>
        <p:txBody>
          <a:bodyPr spcFirstLastPara="1" wrap="square" lIns="55729" tIns="27857" rIns="55729" bIns="27857" anchor="t" anchorCtr="0">
            <a:spAutoFit/>
          </a:bodyPr>
          <a:lstStyle/>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Técnicas</a:t>
            </a:r>
            <a:endParaRPr sz="14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cxnSp>
        <p:nvCxnSpPr>
          <p:cNvPr id="320" name="Google Shape;320;p21"/>
          <p:cNvCxnSpPr/>
          <p:nvPr/>
        </p:nvCxnSpPr>
        <p:spPr>
          <a:xfrm>
            <a:off x="5362082" y="3575372"/>
            <a:ext cx="0" cy="649295"/>
          </a:xfrm>
          <a:prstGeom prst="straightConnector1">
            <a:avLst/>
          </a:prstGeom>
          <a:noFill/>
          <a:ln w="57150" cap="flat" cmpd="sng">
            <a:solidFill>
              <a:schemeClr val="dk2"/>
            </a:solidFill>
            <a:prstDash val="solid"/>
            <a:round/>
            <a:headEnd type="none" w="sm" len="sm"/>
            <a:tailEnd type="none" w="sm" len="sm"/>
          </a:ln>
        </p:spPr>
      </p:cxnSp>
      <p:cxnSp>
        <p:nvCxnSpPr>
          <p:cNvPr id="15" name="Straight Connector 12">
            <a:extLst>
              <a:ext uri="{FF2B5EF4-FFF2-40B4-BE49-F238E27FC236}">
                <a16:creationId xmlns:a16="http://schemas.microsoft.com/office/drawing/2014/main" id="{F8C9E0FB-F46B-47DA-B99B-E09CE10C7CBC}"/>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6" name="CuadroTexto 15">
            <a:extLst>
              <a:ext uri="{FF2B5EF4-FFF2-40B4-BE49-F238E27FC236}">
                <a16:creationId xmlns:a16="http://schemas.microsoft.com/office/drawing/2014/main" id="{25B570CF-E406-4B48-BEF1-8ED4966E861B}"/>
              </a:ext>
            </a:extLst>
          </p:cNvPr>
          <p:cNvSpPr txBox="1"/>
          <p:nvPr/>
        </p:nvSpPr>
        <p:spPr>
          <a:xfrm>
            <a:off x="184415" y="352064"/>
            <a:ext cx="8844323" cy="1077218"/>
          </a:xfrm>
          <a:prstGeom prst="rect">
            <a:avLst/>
          </a:prstGeom>
          <a:noFill/>
        </p:spPr>
        <p:txBody>
          <a:bodyPr wrap="square" rtlCol="0">
            <a:spAutoFit/>
          </a:bodyPr>
          <a:lstStyle/>
          <a:p>
            <a:pPr>
              <a:buClr>
                <a:schemeClr val="lt1"/>
              </a:buClr>
              <a:buSzPts val="3600"/>
            </a:pPr>
            <a:r>
              <a:rPr lang="es-ES" sz="3200" dirty="0">
                <a:solidFill>
                  <a:srgbClr val="006CB5"/>
                </a:solidFill>
                <a:latin typeface="Futura LT Pro Book" panose="020B0802020204020204" pitchFamily="34" charset="0"/>
                <a:ea typeface="Trebuchet MS"/>
                <a:cs typeface="Trebuchet MS"/>
                <a:sym typeface="Trebuchet MS"/>
              </a:rPr>
              <a:t>MODELO CANVAS : SEGMENTACIÓN CLIENTES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2"/>
          <p:cNvSpPr txBox="1"/>
          <p:nvPr/>
        </p:nvSpPr>
        <p:spPr>
          <a:xfrm>
            <a:off x="1982288" y="145036"/>
            <a:ext cx="4970012" cy="546190"/>
          </a:xfrm>
          <a:prstGeom prst="rect">
            <a:avLst/>
          </a:prstGeom>
          <a:noFill/>
          <a:ln>
            <a:noFill/>
          </a:ln>
        </p:spPr>
        <p:txBody>
          <a:bodyPr spcFirstLastPara="1" wrap="square" lIns="55729" tIns="27857" rIns="55729" bIns="27857" anchor="t" anchorCtr="0">
            <a:normAutofit/>
          </a:bodyPr>
          <a:lstStyle/>
          <a:p>
            <a:pPr marL="56123" indent="10644">
              <a:buClr>
                <a:schemeClr val="dk1"/>
              </a:buClr>
              <a:buSzPts val="2000"/>
            </a:pPr>
            <a:endParaRPr sz="1400" dirty="0">
              <a:solidFill>
                <a:srgbClr val="FF9C3B"/>
              </a:solidFill>
              <a:latin typeface="Lato" panose="020F0502020204030203" pitchFamily="34" charset="0"/>
              <a:ea typeface="Lato" panose="020F0502020204030203" pitchFamily="34" charset="0"/>
              <a:cs typeface="Lato" panose="020F0502020204030203" pitchFamily="34" charset="0"/>
            </a:endParaRPr>
          </a:p>
          <a:p>
            <a:pPr marL="56123" indent="10644" algn="ctr">
              <a:spcBef>
                <a:spcPts val="61"/>
              </a:spcBef>
              <a:buClr>
                <a:schemeClr val="dk1"/>
              </a:buClr>
              <a:buSzPts val="2000"/>
            </a:pPr>
            <a:r>
              <a:rPr lang="es-ES" sz="14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PRIMER PASO: </a:t>
            </a: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SEGMENTO DE CLIENTE </a:t>
            </a:r>
            <a:endParaRPr sz="1400" dirty="0">
              <a:solidFill>
                <a:srgbClr val="006CB5"/>
              </a:solidFill>
              <a:latin typeface="Lato" panose="020F0502020204030203" pitchFamily="34" charset="0"/>
              <a:ea typeface="Lato" panose="020F0502020204030203" pitchFamily="34" charset="0"/>
              <a:cs typeface="Lato" panose="020F0502020204030203" pitchFamily="34" charset="0"/>
            </a:endParaRPr>
          </a:p>
          <a:p>
            <a:pPr marL="56123" indent="10644">
              <a:spcBef>
                <a:spcPts val="61"/>
              </a:spcBef>
              <a:buClr>
                <a:schemeClr val="dk1"/>
              </a:buClr>
              <a:buSzPts val="100"/>
            </a:pPr>
            <a:endParaRPr sz="1400" dirty="0">
              <a:solidFill>
                <a:srgbClr val="007AF4"/>
              </a:solidFill>
              <a:latin typeface="Lato" panose="020F0502020204030203" pitchFamily="34" charset="0"/>
              <a:ea typeface="Lato" panose="020F0502020204030203" pitchFamily="34" charset="0"/>
              <a:cs typeface="Lato" panose="020F0502020204030203" pitchFamily="34" charset="0"/>
            </a:endParaRPr>
          </a:p>
          <a:p>
            <a:pPr marL="56123" indent="10644">
              <a:spcBef>
                <a:spcPts val="98"/>
              </a:spcBef>
              <a:buClr>
                <a:srgbClr val="99CC00"/>
              </a:buClr>
              <a:buSzPts val="800"/>
            </a:pPr>
            <a:endParaRPr sz="1400" dirty="0">
              <a:solidFill>
                <a:srgbClr val="007AF4"/>
              </a:solidFill>
              <a:latin typeface="Lato" panose="020F0502020204030203" pitchFamily="34" charset="0"/>
              <a:ea typeface="Lato" panose="020F0502020204030203" pitchFamily="34" charset="0"/>
              <a:cs typeface="Lato" panose="020F0502020204030203" pitchFamily="34" charset="0"/>
            </a:endParaRPr>
          </a:p>
          <a:p>
            <a:pPr marL="56123" indent="10644">
              <a:spcBef>
                <a:spcPts val="98"/>
              </a:spcBef>
              <a:buClr>
                <a:srgbClr val="99CC00"/>
              </a:buClr>
              <a:buSzPts val="800"/>
            </a:pPr>
            <a:endParaRPr sz="1400" dirty="0">
              <a:solidFill>
                <a:srgbClr val="007AF4"/>
              </a:solidFill>
              <a:latin typeface="Lato" panose="020F0502020204030203" pitchFamily="34" charset="0"/>
              <a:ea typeface="Lato" panose="020F0502020204030203" pitchFamily="34" charset="0"/>
              <a:cs typeface="Lato" panose="020F0502020204030203" pitchFamily="34" charset="0"/>
            </a:endParaRPr>
          </a:p>
        </p:txBody>
      </p:sp>
      <p:sp>
        <p:nvSpPr>
          <p:cNvPr id="326" name="Google Shape;326;p22"/>
          <p:cNvSpPr txBox="1"/>
          <p:nvPr/>
        </p:nvSpPr>
        <p:spPr>
          <a:xfrm>
            <a:off x="2023174" y="623282"/>
            <a:ext cx="5245997" cy="2633605"/>
          </a:xfrm>
          <a:prstGeom prst="rect">
            <a:avLst/>
          </a:prstGeom>
          <a:noFill/>
          <a:ln>
            <a:noFill/>
          </a:ln>
        </p:spPr>
        <p:txBody>
          <a:bodyPr spcFirstLastPara="1" wrap="square" lIns="55729" tIns="27857" rIns="55729" bIns="27857" anchor="t" anchorCtr="0">
            <a:noAutofit/>
          </a:bodyPr>
          <a:lstStyle/>
          <a:p>
            <a:pPr marL="56123" indent="10644">
              <a:lnSpc>
                <a:spcPct val="150000"/>
              </a:lnSpc>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Geográfica: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país, ciudad, zona, clima</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Demográfica</a:t>
            </a:r>
            <a:r>
              <a:rPr lang="es-ES" sz="1400" b="1" dirty="0">
                <a:solidFill>
                  <a:schemeClr val="accent1"/>
                </a:solidFill>
                <a:latin typeface="Lato" panose="020F0502020204030203" pitchFamily="34" charset="0"/>
                <a:ea typeface="Lato" panose="020F0502020204030203" pitchFamily="34" charset="0"/>
                <a:cs typeface="Lato" panose="020F0502020204030203" pitchFamily="34" charset="0"/>
                <a:sym typeface="Trebuchet MS"/>
              </a:rPr>
              <a:t>: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edad, sexo, estado civil, estado familiar, educación</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Socio-económica: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ingresos, ocupación, clase social</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Socio-cultural: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culturas, raza- etnia, religión, tradiciones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Psicológica: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necesidades, motivación, personalidad, actitud, miedos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Pictográfica</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estilo de vida (materialistas, deportistas, status..), sensibles a un factor (precio, publicidad, promoción calidad, imagen)</a:t>
            </a:r>
          </a:p>
          <a:p>
            <a:pPr marL="56123" indent="10644">
              <a:lnSpc>
                <a:spcPct val="150000"/>
              </a:lnSpc>
              <a:spcBef>
                <a:spcPts val="61"/>
              </a:spcBef>
              <a:buClr>
                <a:schemeClr val="dk1"/>
              </a:buClr>
              <a:buSzPts val="2000"/>
            </a:pPr>
            <a:endParaRPr lang="es-PE"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56123" indent="10644">
              <a:lnSpc>
                <a:spcPct val="150000"/>
              </a:lnSpc>
              <a:spcBef>
                <a:spcPts val="61"/>
              </a:spcBef>
              <a:buClr>
                <a:schemeClr val="dk1"/>
              </a:buClr>
              <a:buSzPts val="2000"/>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Trebuchet MS"/>
              </a:rPr>
              <a:t>Según uso: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frecuencia, lealtad marca, beneficio buscado, donde lo usa, cuando lo usa, como lo usa.</a:t>
            </a: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327" name="Google Shape;327;p22"/>
          <p:cNvSpPr txBox="1"/>
          <p:nvPr/>
        </p:nvSpPr>
        <p:spPr>
          <a:xfrm>
            <a:off x="2105426" y="3804290"/>
            <a:ext cx="4149453" cy="271702"/>
          </a:xfrm>
          <a:prstGeom prst="rect">
            <a:avLst/>
          </a:prstGeom>
          <a:noFill/>
          <a:ln>
            <a:noFill/>
          </a:ln>
        </p:spPr>
        <p:txBody>
          <a:bodyPr spcFirstLastPara="1" wrap="square" lIns="55729" tIns="27857" rIns="55729" bIns="27857" anchor="t" anchorCtr="0">
            <a:spAutoFit/>
          </a:bodyPr>
          <a:lstStyle/>
          <a:p>
            <a:r>
              <a:rPr lang="es-ES" sz="14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SELECCIONAREMOS UN SOLO PERFIL  </a:t>
            </a:r>
            <a:endParaRPr sz="14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3" descr="http://www.sociable.es/wp-content/uploads/2013/08/smile-facebook2.jpg"/>
          <p:cNvPicPr preferRelativeResize="0"/>
          <p:nvPr/>
        </p:nvPicPr>
        <p:blipFill rotWithShape="1">
          <a:blip r:embed="rId3">
            <a:alphaModFix/>
          </a:blip>
          <a:srcRect/>
          <a:stretch/>
        </p:blipFill>
        <p:spPr>
          <a:xfrm>
            <a:off x="4187976" y="2006168"/>
            <a:ext cx="768049" cy="768049"/>
          </a:xfrm>
          <a:prstGeom prst="rect">
            <a:avLst/>
          </a:prstGeom>
          <a:noFill/>
          <a:ln w="9525" cap="flat" cmpd="sng">
            <a:solidFill>
              <a:srgbClr val="001933"/>
            </a:solidFill>
            <a:prstDash val="solid"/>
            <a:round/>
            <a:headEnd type="none" w="sm" len="sm"/>
            <a:tailEnd type="none" w="sm" len="sm"/>
          </a:ln>
        </p:spPr>
      </p:pic>
      <p:sp>
        <p:nvSpPr>
          <p:cNvPr id="334" name="Google Shape;334;p23"/>
          <p:cNvSpPr/>
          <p:nvPr/>
        </p:nvSpPr>
        <p:spPr>
          <a:xfrm>
            <a:off x="5241711" y="1756330"/>
            <a:ext cx="2096619" cy="393658"/>
          </a:xfrm>
          <a:prstGeom prst="rect">
            <a:avLst/>
          </a:prstGeom>
          <a:noFill/>
          <a:ln>
            <a:noFill/>
          </a:ln>
        </p:spPr>
        <p:txBody>
          <a:bodyPr spcFirstLastPara="1" wrap="square" lIns="55729" tIns="27857" rIns="55729" bIns="27857" anchor="t" anchorCtr="0">
            <a:spAutoFit/>
          </a:bodyPr>
          <a:lstStyle/>
          <a:p>
            <a:pPr>
              <a:buClr>
                <a:srgbClr val="1868AF"/>
              </a:buClr>
              <a:buSzPts val="1200"/>
            </a:pPr>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Tareas Funcionales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cortar el césped, hacer un informe, formarse, comer o tomarse un café, entretenerse</a:t>
            </a:r>
            <a:r>
              <a:rPr lang="es-ES" sz="700" b="1">
                <a:latin typeface="Lato" panose="020F0502020204030203" pitchFamily="34" charset="0"/>
                <a:ea typeface="Lato" panose="020F0502020204030203" pitchFamily="34" charset="0"/>
                <a:cs typeface="Lato" panose="020F0502020204030203" pitchFamily="34" charset="0"/>
                <a:sym typeface="Trebuchet MS"/>
              </a:rPr>
              <a:t>.</a:t>
            </a:r>
            <a:endParaRPr sz="700">
              <a:latin typeface="Lato" panose="020F0502020204030203" pitchFamily="34" charset="0"/>
              <a:ea typeface="Lato" panose="020F0502020204030203" pitchFamily="34" charset="0"/>
              <a:cs typeface="Lato" panose="020F0502020204030203" pitchFamily="34" charset="0"/>
            </a:endParaRPr>
          </a:p>
        </p:txBody>
      </p:sp>
      <p:sp>
        <p:nvSpPr>
          <p:cNvPr id="335" name="Google Shape;335;p23"/>
          <p:cNvSpPr/>
          <p:nvPr/>
        </p:nvSpPr>
        <p:spPr>
          <a:xfrm>
            <a:off x="5766533" y="1050891"/>
            <a:ext cx="1630420" cy="225535"/>
          </a:xfrm>
          <a:prstGeom prst="rect">
            <a:avLst/>
          </a:prstGeom>
          <a:noFill/>
          <a:ln>
            <a:noFill/>
          </a:ln>
        </p:spPr>
        <p:txBody>
          <a:bodyPr spcFirstLastPara="1" wrap="square" lIns="55729" tIns="27857" rIns="55729" bIns="27857" anchor="t" anchorCtr="0">
            <a:spAutoFit/>
          </a:bodyPr>
          <a:lstStyle/>
          <a:p>
            <a:pPr algn="ctr">
              <a:buClr>
                <a:srgbClr val="FF9C3B"/>
              </a:buClr>
              <a:buSzPts val="2000"/>
            </a:pPr>
            <a:r>
              <a:rPr lang="es-ES" sz="11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TAREAS CLIENTE</a:t>
            </a:r>
            <a:endParaRPr lang="es-ES" sz="1100" dirty="0">
              <a:latin typeface="Lato" panose="020F0502020204030203" pitchFamily="34" charset="0"/>
              <a:ea typeface="Lato" panose="020F0502020204030203" pitchFamily="34" charset="0"/>
              <a:cs typeface="Lato" panose="020F0502020204030203" pitchFamily="34" charset="0"/>
            </a:endParaRPr>
          </a:p>
        </p:txBody>
      </p:sp>
      <p:sp>
        <p:nvSpPr>
          <p:cNvPr id="336" name="Google Shape;336;p23"/>
          <p:cNvSpPr/>
          <p:nvPr/>
        </p:nvSpPr>
        <p:spPr>
          <a:xfrm>
            <a:off x="5934633" y="3298379"/>
            <a:ext cx="1372216" cy="506125"/>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Trabajos de apoyo :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comprar online, comprar ofertas, escoger un producto, publicar comentarios</a:t>
            </a:r>
            <a:endParaRPr sz="700">
              <a:latin typeface="Lato" panose="020F0502020204030203" pitchFamily="34" charset="0"/>
              <a:ea typeface="Lato" panose="020F0502020204030203" pitchFamily="34" charset="0"/>
              <a:cs typeface="Lato" panose="020F0502020204030203" pitchFamily="34" charset="0"/>
            </a:endParaRPr>
          </a:p>
        </p:txBody>
      </p:sp>
      <p:sp>
        <p:nvSpPr>
          <p:cNvPr id="337" name="Google Shape;337;p23"/>
          <p:cNvSpPr/>
          <p:nvPr/>
        </p:nvSpPr>
        <p:spPr>
          <a:xfrm>
            <a:off x="5223686" y="2675629"/>
            <a:ext cx="2096619" cy="393658"/>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Tareas personales/ emociones :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sentirse bien, estar en paz, tranquilidad, seguridad, ser feliz, evadirse</a:t>
            </a:r>
            <a:endParaRPr sz="700">
              <a:latin typeface="Lato" panose="020F0502020204030203" pitchFamily="34" charset="0"/>
              <a:ea typeface="Lato" panose="020F0502020204030203" pitchFamily="34" charset="0"/>
              <a:cs typeface="Lato" panose="020F0502020204030203" pitchFamily="34" charset="0"/>
            </a:endParaRPr>
          </a:p>
        </p:txBody>
      </p:sp>
      <p:sp>
        <p:nvSpPr>
          <p:cNvPr id="338" name="Google Shape;338;p23"/>
          <p:cNvSpPr/>
          <p:nvPr/>
        </p:nvSpPr>
        <p:spPr>
          <a:xfrm>
            <a:off x="5024657" y="2211166"/>
            <a:ext cx="2207786" cy="281191"/>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Tareas sociales :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ganar status, quedar bien, ir a la moda, relacionarse, encontrarse con amigos </a:t>
            </a:r>
            <a:endParaRPr sz="700">
              <a:latin typeface="Lato" panose="020F0502020204030203" pitchFamily="34" charset="0"/>
              <a:ea typeface="Lato" panose="020F0502020204030203" pitchFamily="34" charset="0"/>
              <a:cs typeface="Lato" panose="020F0502020204030203" pitchFamily="34" charset="0"/>
            </a:endParaRPr>
          </a:p>
        </p:txBody>
      </p:sp>
      <p:sp>
        <p:nvSpPr>
          <p:cNvPr id="339" name="Google Shape;339;p23"/>
          <p:cNvSpPr/>
          <p:nvPr/>
        </p:nvSpPr>
        <p:spPr>
          <a:xfrm>
            <a:off x="1785080" y="3034731"/>
            <a:ext cx="3195426" cy="281191"/>
          </a:xfrm>
          <a:prstGeom prst="rect">
            <a:avLst/>
          </a:prstGeom>
          <a:noFill/>
          <a:ln>
            <a:noFill/>
          </a:ln>
        </p:spPr>
        <p:txBody>
          <a:bodyPr spcFirstLastPara="1" wrap="square" lIns="55729" tIns="27857" rIns="55729" bIns="27857" anchor="t" anchorCtr="0">
            <a:spAutoFit/>
          </a:bodyPr>
          <a:lstStyle/>
          <a:p>
            <a:pPr algn="r">
              <a:buClr>
                <a:srgbClr val="1868AF"/>
              </a:buClr>
              <a:buSzPts val="1200"/>
            </a:pPr>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Obstáculos: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elementos que impiden iniciar una cosa o ir mas lente (falta de tiempo, no hay ninguna solución, distancia) </a:t>
            </a:r>
            <a:endParaRPr sz="700">
              <a:latin typeface="Lato" panose="020F0502020204030203" pitchFamily="34" charset="0"/>
              <a:ea typeface="Lato" panose="020F0502020204030203" pitchFamily="34" charset="0"/>
              <a:cs typeface="Lato" panose="020F0502020204030203" pitchFamily="34" charset="0"/>
            </a:endParaRPr>
          </a:p>
        </p:txBody>
      </p:sp>
      <p:sp>
        <p:nvSpPr>
          <p:cNvPr id="340" name="Google Shape;340;p23"/>
          <p:cNvSpPr/>
          <p:nvPr/>
        </p:nvSpPr>
        <p:spPr>
          <a:xfrm>
            <a:off x="1938396" y="3821860"/>
            <a:ext cx="4221047" cy="281191"/>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Riesgos (resultados potenciales no deseados):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(social, técnico, financiero) perdida de credibilidad, imagen social </a:t>
            </a:r>
            <a:endParaRPr sz="700">
              <a:latin typeface="Lato" panose="020F0502020204030203" pitchFamily="34" charset="0"/>
              <a:ea typeface="Lato" panose="020F0502020204030203" pitchFamily="34" charset="0"/>
              <a:cs typeface="Lato" panose="020F0502020204030203" pitchFamily="34" charset="0"/>
            </a:endParaRPr>
          </a:p>
        </p:txBody>
      </p:sp>
      <p:sp>
        <p:nvSpPr>
          <p:cNvPr id="341" name="Google Shape;341;p23"/>
          <p:cNvSpPr/>
          <p:nvPr/>
        </p:nvSpPr>
        <p:spPr>
          <a:xfrm>
            <a:off x="1899912" y="3428296"/>
            <a:ext cx="3894755" cy="281191"/>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 Costos y Situaciones no  Deseadas: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(Tiempo perdido, mal funcionamiento,  dinero, errores innecesarios, es un fastidio tener que ir a la tienda, horario</a:t>
            </a:r>
            <a:endParaRPr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endParaRPr>
          </a:p>
        </p:txBody>
      </p:sp>
      <p:sp>
        <p:nvSpPr>
          <p:cNvPr id="342" name="Google Shape;342;p23"/>
          <p:cNvSpPr/>
          <p:nvPr/>
        </p:nvSpPr>
        <p:spPr>
          <a:xfrm>
            <a:off x="1866815" y="2535085"/>
            <a:ext cx="2386804" cy="225535"/>
          </a:xfrm>
          <a:prstGeom prst="rect">
            <a:avLst/>
          </a:prstGeom>
          <a:noFill/>
          <a:ln>
            <a:noFill/>
          </a:ln>
        </p:spPr>
        <p:txBody>
          <a:bodyPr spcFirstLastPara="1" wrap="square" lIns="55729" tIns="27857" rIns="55729" bIns="27857" anchor="t" anchorCtr="0">
            <a:spAutoFit/>
          </a:bodyPr>
          <a:lstStyle/>
          <a:p>
            <a:pPr algn="ctr"/>
            <a:r>
              <a:rPr lang="es-ES" sz="11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FRUSTRACIONES</a:t>
            </a:r>
          </a:p>
        </p:txBody>
      </p:sp>
      <p:sp>
        <p:nvSpPr>
          <p:cNvPr id="343" name="Google Shape;343;p23"/>
          <p:cNvSpPr/>
          <p:nvPr/>
        </p:nvSpPr>
        <p:spPr>
          <a:xfrm>
            <a:off x="1873996" y="1927775"/>
            <a:ext cx="2245349" cy="281191"/>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Inesperadas: </a:t>
            </a:r>
            <a:endParaRPr sz="700">
              <a:latin typeface="Lato" panose="020F0502020204030203" pitchFamily="34" charset="0"/>
              <a:ea typeface="Lato" panose="020F0502020204030203" pitchFamily="34" charset="0"/>
              <a:cs typeface="Lato" panose="020F0502020204030203" pitchFamily="34" charset="0"/>
            </a:endParaRPr>
          </a:p>
          <a:p>
            <a:pPr algn="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(Wow, me sorprendieron!) me regalan un …</a:t>
            </a:r>
            <a:endParaRPr sz="700">
              <a:latin typeface="Lato" panose="020F0502020204030203" pitchFamily="34" charset="0"/>
              <a:ea typeface="Lato" panose="020F0502020204030203" pitchFamily="34" charset="0"/>
              <a:cs typeface="Lato" panose="020F0502020204030203" pitchFamily="34" charset="0"/>
            </a:endParaRPr>
          </a:p>
        </p:txBody>
      </p:sp>
      <p:sp>
        <p:nvSpPr>
          <p:cNvPr id="344" name="Google Shape;344;p23"/>
          <p:cNvSpPr/>
          <p:nvPr/>
        </p:nvSpPr>
        <p:spPr>
          <a:xfrm>
            <a:off x="1938397" y="1576221"/>
            <a:ext cx="3255014" cy="281191"/>
          </a:xfrm>
          <a:prstGeom prst="rect">
            <a:avLst/>
          </a:prstGeom>
          <a:noFill/>
          <a:ln>
            <a:noFill/>
          </a:ln>
        </p:spPr>
        <p:txBody>
          <a:bodyPr spcFirstLastPara="1" wrap="square" lIns="55729" tIns="27857" rIns="55729" bIns="27857" anchor="t" anchorCtr="0">
            <a:spAutoFit/>
          </a:bodyPr>
          <a:lstStyle/>
          <a:p>
            <a:r>
              <a:rPr lang="es-ES" sz="700" b="1" dirty="0">
                <a:solidFill>
                  <a:srgbClr val="1868AF"/>
                </a:solidFill>
                <a:latin typeface="Lato" panose="020F0502020204030203" pitchFamily="34" charset="0"/>
                <a:ea typeface="Lato" panose="020F0502020204030203" pitchFamily="34" charset="0"/>
                <a:cs typeface="Lato" panose="020F0502020204030203" pitchFamily="34" charset="0"/>
                <a:sym typeface="Trebuchet MS"/>
              </a:rPr>
              <a:t>Deseables: </a:t>
            </a:r>
            <a:r>
              <a:rPr lang="es-ES" sz="700" b="1" dirty="0">
                <a:solidFill>
                  <a:srgbClr val="003366"/>
                </a:solidFill>
                <a:latin typeface="Lato" panose="020F0502020204030203" pitchFamily="34" charset="0"/>
                <a:ea typeface="Lato" panose="020F0502020204030203" pitchFamily="34" charset="0"/>
                <a:cs typeface="Lato" panose="020F0502020204030203" pitchFamily="34" charset="0"/>
                <a:sym typeface="Trebuchet MS"/>
              </a:rPr>
              <a:t>(me gustarían pero no  son determinantes) Compatible con mi TV, no caduca.</a:t>
            </a:r>
            <a:endParaRPr sz="700" dirty="0">
              <a:latin typeface="Lato" panose="020F0502020204030203" pitchFamily="34" charset="0"/>
              <a:ea typeface="Lato" panose="020F0502020204030203" pitchFamily="34" charset="0"/>
              <a:cs typeface="Lato" panose="020F0502020204030203" pitchFamily="34" charset="0"/>
            </a:endParaRPr>
          </a:p>
        </p:txBody>
      </p:sp>
      <p:sp>
        <p:nvSpPr>
          <p:cNvPr id="345" name="Google Shape;345;p23"/>
          <p:cNvSpPr/>
          <p:nvPr/>
        </p:nvSpPr>
        <p:spPr>
          <a:xfrm>
            <a:off x="1938398" y="1252995"/>
            <a:ext cx="3533118" cy="281191"/>
          </a:xfrm>
          <a:prstGeom prst="rect">
            <a:avLst/>
          </a:prstGeom>
          <a:noFill/>
          <a:ln>
            <a:noFill/>
          </a:ln>
        </p:spPr>
        <p:txBody>
          <a:bodyPr spcFirstLastPara="1" wrap="square" lIns="55729" tIns="27857" rIns="55729" bIns="27857" anchor="t" anchorCtr="0">
            <a:spAutoFit/>
          </a:bodyPr>
          <a:lstStyle/>
          <a:p>
            <a:r>
              <a:rPr lang="es-ES" sz="7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Esperadas: </a:t>
            </a:r>
            <a:r>
              <a:rPr lang="es-ES" sz="700" b="1">
                <a:solidFill>
                  <a:srgbClr val="003366"/>
                </a:solidFill>
                <a:latin typeface="Lato" panose="020F0502020204030203" pitchFamily="34" charset="0"/>
                <a:ea typeface="Lato" panose="020F0502020204030203" pitchFamily="34" charset="0"/>
                <a:cs typeface="Lato" panose="020F0502020204030203" pitchFamily="34" charset="0"/>
                <a:sym typeface="Trebuchet MS"/>
              </a:rPr>
              <a:t>La solución funcionaria sin ellas (es bonito, fácil de llevar, espacio agradable, es sano, fácil de entender, reciclable.</a:t>
            </a:r>
            <a:endParaRPr sz="700">
              <a:latin typeface="Lato" panose="020F0502020204030203" pitchFamily="34" charset="0"/>
              <a:ea typeface="Lato" panose="020F0502020204030203" pitchFamily="34" charset="0"/>
              <a:cs typeface="Lato" panose="020F0502020204030203" pitchFamily="34" charset="0"/>
            </a:endParaRPr>
          </a:p>
        </p:txBody>
      </p:sp>
      <p:sp>
        <p:nvSpPr>
          <p:cNvPr id="346" name="Google Shape;346;p23"/>
          <p:cNvSpPr/>
          <p:nvPr/>
        </p:nvSpPr>
        <p:spPr>
          <a:xfrm>
            <a:off x="2053619" y="955410"/>
            <a:ext cx="3691747" cy="281191"/>
          </a:xfrm>
          <a:prstGeom prst="rect">
            <a:avLst/>
          </a:prstGeom>
          <a:noFill/>
          <a:ln>
            <a:noFill/>
          </a:ln>
        </p:spPr>
        <p:txBody>
          <a:bodyPr spcFirstLastPara="1" wrap="square" lIns="55729" tIns="27857" rIns="55729" bIns="27857" anchor="t" anchorCtr="0">
            <a:spAutoFit/>
          </a:bodyPr>
          <a:lstStyle/>
          <a:p>
            <a:r>
              <a:rPr lang="es-ES" sz="731" b="1">
                <a:solidFill>
                  <a:srgbClr val="1868AF"/>
                </a:solidFill>
                <a:latin typeface="Trebuchet MS"/>
                <a:ea typeface="Trebuchet MS"/>
                <a:cs typeface="Trebuchet MS"/>
                <a:sym typeface="Trebuchet MS"/>
              </a:rPr>
              <a:t>Requeridas: </a:t>
            </a:r>
            <a:r>
              <a:rPr lang="es-ES" sz="731" b="1">
                <a:solidFill>
                  <a:srgbClr val="003366"/>
                </a:solidFill>
                <a:latin typeface="Trebuchet MS"/>
                <a:ea typeface="Trebuchet MS"/>
                <a:cs typeface="Trebuchet MS"/>
                <a:sym typeface="Trebuchet MS"/>
              </a:rPr>
              <a:t>Sin ellas la solución no funcionaria (calidad de servicio/producto, funciones básicas)</a:t>
            </a:r>
            <a:endParaRPr sz="854"/>
          </a:p>
        </p:txBody>
      </p:sp>
      <p:sp>
        <p:nvSpPr>
          <p:cNvPr id="347" name="Google Shape;347;p23"/>
          <p:cNvSpPr/>
          <p:nvPr/>
        </p:nvSpPr>
        <p:spPr>
          <a:xfrm>
            <a:off x="1957485" y="741939"/>
            <a:ext cx="3676228" cy="225535"/>
          </a:xfrm>
          <a:prstGeom prst="rect">
            <a:avLst/>
          </a:prstGeom>
          <a:noFill/>
          <a:ln>
            <a:noFill/>
          </a:ln>
        </p:spPr>
        <p:txBody>
          <a:bodyPr spcFirstLastPara="1" wrap="square" lIns="55729" tIns="27857" rIns="55729" bIns="27857" anchor="t" anchorCtr="0">
            <a:spAutoFit/>
          </a:bodyPr>
          <a:lstStyle/>
          <a:p>
            <a:pPr algn="ctr"/>
            <a:r>
              <a:rPr lang="es-ES" sz="11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ALEGRÍAS </a:t>
            </a:r>
            <a:endParaRPr lang="es-ES" sz="1100" dirty="0">
              <a:latin typeface="Lato" panose="020F0502020204030203" pitchFamily="34" charset="0"/>
              <a:ea typeface="Lato" panose="020F0502020204030203" pitchFamily="34" charset="0"/>
              <a:cs typeface="Lato" panose="020F0502020204030203" pitchFamily="34" charset="0"/>
            </a:endParaRPr>
          </a:p>
        </p:txBody>
      </p:sp>
      <p:grpSp>
        <p:nvGrpSpPr>
          <p:cNvPr id="348" name="Google Shape;348;p23"/>
          <p:cNvGrpSpPr/>
          <p:nvPr/>
        </p:nvGrpSpPr>
        <p:grpSpPr>
          <a:xfrm>
            <a:off x="1834049" y="719780"/>
            <a:ext cx="5442784" cy="3634463"/>
            <a:chOff x="107504" y="274906"/>
            <a:chExt cx="8928992" cy="5962406"/>
          </a:xfrm>
        </p:grpSpPr>
        <p:cxnSp>
          <p:nvCxnSpPr>
            <p:cNvPr id="349" name="Google Shape;349;p23"/>
            <p:cNvCxnSpPr/>
            <p:nvPr/>
          </p:nvCxnSpPr>
          <p:spPr>
            <a:xfrm rot="10800000">
              <a:off x="107504" y="3068960"/>
              <a:ext cx="3816000" cy="0"/>
            </a:xfrm>
            <a:prstGeom prst="straightConnector1">
              <a:avLst/>
            </a:prstGeom>
            <a:noFill/>
            <a:ln w="38100" cap="flat" cmpd="sng">
              <a:solidFill>
                <a:schemeClr val="accent1"/>
              </a:solidFill>
              <a:prstDash val="solid"/>
              <a:round/>
              <a:headEnd type="none" w="sm" len="sm"/>
              <a:tailEnd type="none" w="sm" len="sm"/>
            </a:ln>
          </p:spPr>
        </p:cxnSp>
        <p:cxnSp>
          <p:nvCxnSpPr>
            <p:cNvPr id="350" name="Google Shape;350;p23"/>
            <p:cNvCxnSpPr/>
            <p:nvPr/>
          </p:nvCxnSpPr>
          <p:spPr>
            <a:xfrm rot="-2700000">
              <a:off x="4753380" y="1365572"/>
              <a:ext cx="3060000" cy="0"/>
            </a:xfrm>
            <a:prstGeom prst="straightConnector1">
              <a:avLst/>
            </a:prstGeom>
            <a:noFill/>
            <a:ln w="38100" cap="flat" cmpd="sng">
              <a:solidFill>
                <a:schemeClr val="accent1"/>
              </a:solidFill>
              <a:prstDash val="solid"/>
              <a:round/>
              <a:headEnd type="none" w="sm" len="sm"/>
              <a:tailEnd type="none" w="sm" len="sm"/>
            </a:ln>
          </p:spPr>
        </p:cxnSp>
        <p:cxnSp>
          <p:nvCxnSpPr>
            <p:cNvPr id="351" name="Google Shape;351;p23"/>
            <p:cNvCxnSpPr/>
            <p:nvPr/>
          </p:nvCxnSpPr>
          <p:spPr>
            <a:xfrm rot="-8100000">
              <a:off x="4679570" y="4959024"/>
              <a:ext cx="3564000" cy="0"/>
            </a:xfrm>
            <a:prstGeom prst="straightConnector1">
              <a:avLst/>
            </a:prstGeom>
            <a:noFill/>
            <a:ln w="38100" cap="flat" cmpd="sng">
              <a:solidFill>
                <a:schemeClr val="accent1"/>
              </a:solidFill>
              <a:prstDash val="solid"/>
              <a:round/>
              <a:headEnd type="none" w="sm" len="sm"/>
              <a:tailEnd type="none" w="sm" len="sm"/>
            </a:ln>
          </p:spPr>
        </p:cxnSp>
        <p:sp>
          <p:nvSpPr>
            <p:cNvPr id="352" name="Google Shape;352;p23"/>
            <p:cNvSpPr/>
            <p:nvPr/>
          </p:nvSpPr>
          <p:spPr>
            <a:xfrm>
              <a:off x="107504" y="274906"/>
              <a:ext cx="8928992" cy="5962406"/>
            </a:xfrm>
            <a:prstGeom prst="rect">
              <a:avLst/>
            </a:prstGeom>
            <a:noFill/>
            <a:ln w="28575" cap="flat" cmpd="sng">
              <a:solidFill>
                <a:schemeClr val="accent1"/>
              </a:solidFill>
              <a:prstDash val="solid"/>
              <a:round/>
              <a:headEnd type="none" w="sm" len="sm"/>
              <a:tailEnd type="none" w="sm" len="sm"/>
            </a:ln>
          </p:spPr>
          <p:txBody>
            <a:bodyPr spcFirstLastPara="1" wrap="square" lIns="55729" tIns="27857" rIns="55729" bIns="27857" anchor="t" anchorCtr="0">
              <a:noAutofit/>
            </a:bodyPr>
            <a:lstStyle/>
            <a:p>
              <a:pPr marL="789595" indent="-154823">
                <a:lnSpc>
                  <a:spcPct val="180000"/>
                </a:lnSpc>
                <a:buClr>
                  <a:srgbClr val="99CC00"/>
                </a:buClr>
                <a:buSzPts val="2000"/>
              </a:pPr>
              <a:endParaRPr sz="70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pSp>
        <p:nvGrpSpPr>
          <p:cNvPr id="359" name="Google Shape;359;p24"/>
          <p:cNvGrpSpPr/>
          <p:nvPr/>
        </p:nvGrpSpPr>
        <p:grpSpPr>
          <a:xfrm>
            <a:off x="4593380" y="1073065"/>
            <a:ext cx="2721392" cy="2034600"/>
            <a:chOff x="4644008" y="1243327"/>
            <a:chExt cx="4464496" cy="3337801"/>
          </a:xfrm>
        </p:grpSpPr>
        <p:pic>
          <p:nvPicPr>
            <p:cNvPr id="360" name="Google Shape;360;p24"/>
            <p:cNvPicPr preferRelativeResize="0"/>
            <p:nvPr/>
          </p:nvPicPr>
          <p:blipFill rotWithShape="1">
            <a:blip r:embed="rId3">
              <a:alphaModFix/>
            </a:blip>
            <a:srcRect l="38095" r="2858" b="18415"/>
            <a:stretch/>
          </p:blipFill>
          <p:spPr>
            <a:xfrm>
              <a:off x="4644008" y="1824625"/>
              <a:ext cx="4464496" cy="2756503"/>
            </a:xfrm>
            <a:prstGeom prst="rect">
              <a:avLst/>
            </a:prstGeom>
            <a:noFill/>
            <a:ln>
              <a:noFill/>
            </a:ln>
          </p:spPr>
        </p:pic>
        <p:sp>
          <p:nvSpPr>
            <p:cNvPr id="361" name="Google Shape;361;p24"/>
            <p:cNvSpPr/>
            <p:nvPr/>
          </p:nvSpPr>
          <p:spPr>
            <a:xfrm>
              <a:off x="5308783" y="1243327"/>
              <a:ext cx="447686" cy="517152"/>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362" name="Google Shape;362;p24"/>
            <p:cNvSpPr/>
            <p:nvPr/>
          </p:nvSpPr>
          <p:spPr>
            <a:xfrm>
              <a:off x="5084940" y="2573146"/>
              <a:ext cx="596915" cy="591031"/>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363" name="Google Shape;363;p24"/>
          <p:cNvSpPr txBox="1"/>
          <p:nvPr/>
        </p:nvSpPr>
        <p:spPr>
          <a:xfrm>
            <a:off x="1585069" y="1593729"/>
            <a:ext cx="3097190" cy="918032"/>
          </a:xfrm>
          <a:prstGeom prst="rect">
            <a:avLst/>
          </a:prstGeom>
          <a:noFill/>
          <a:ln>
            <a:noFill/>
          </a:ln>
        </p:spPr>
        <p:txBody>
          <a:bodyPr spcFirstLastPara="1" wrap="square" lIns="55729" tIns="27857" rIns="55729" bIns="27857" anchor="t" anchorCtr="0">
            <a:spAutoFit/>
          </a:bodyPr>
          <a:lstStyle/>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La </a:t>
            </a: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propuesta de valor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describe el set de productos y/o servicios que crean valor para un </a:t>
            </a: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segmento específico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 clientes </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364" name="Google Shape;364;p24"/>
          <p:cNvSpPr txBox="1"/>
          <p:nvPr/>
        </p:nvSpPr>
        <p:spPr>
          <a:xfrm>
            <a:off x="1448370" y="3041746"/>
            <a:ext cx="2647784" cy="487145"/>
          </a:xfrm>
          <a:prstGeom prst="rect">
            <a:avLst/>
          </a:prstGeom>
          <a:noFill/>
          <a:ln>
            <a:noFill/>
          </a:ln>
        </p:spPr>
        <p:txBody>
          <a:bodyPr spcFirstLastPara="1" wrap="square" lIns="55729" tIns="27857" rIns="55729" bIns="27857" anchor="t" anchorCtr="0">
            <a:spAutoFit/>
          </a:bodyPr>
          <a:lstStyle/>
          <a:p>
            <a:pPr algn="ct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¿Cuál es nuestra oferta distintiva?</a:t>
            </a:r>
            <a:endParaRPr sz="1400" dirty="0">
              <a:solidFill>
                <a:srgbClr val="006CB5"/>
              </a:solidFill>
              <a:latin typeface="Lato" panose="020F0502020204030203" pitchFamily="34" charset="0"/>
              <a:ea typeface="Lato" panose="020F0502020204030203" pitchFamily="34" charset="0"/>
              <a:cs typeface="Lato" panose="020F0502020204030203" pitchFamily="34" charset="0"/>
            </a:endParaRPr>
          </a:p>
        </p:txBody>
      </p:sp>
      <p:sp>
        <p:nvSpPr>
          <p:cNvPr id="365" name="Google Shape;365;p24"/>
          <p:cNvSpPr txBox="1"/>
          <p:nvPr/>
        </p:nvSpPr>
        <p:spPr>
          <a:xfrm>
            <a:off x="4303621" y="3169050"/>
            <a:ext cx="1503529" cy="548701"/>
          </a:xfrm>
          <a:prstGeom prst="rect">
            <a:avLst/>
          </a:prstGeom>
          <a:noFill/>
          <a:ln>
            <a:noFill/>
          </a:ln>
        </p:spPr>
        <p:txBody>
          <a:bodyPr spcFirstLastPara="1" wrap="square" lIns="55729" tIns="27857" rIns="55729" bIns="27857" anchor="t" anchorCtr="0">
            <a:spAutoFit/>
          </a:bodyPr>
          <a:lstStyle/>
          <a:p>
            <a:pPr marL="209010" indent="-209010">
              <a:buClr>
                <a:srgbClr val="FF6600"/>
              </a:buClr>
              <a:buSzPts val="1400"/>
              <a:buFont typeface="Poppins Black"/>
              <a:buAutoNum type="arabicPeriod"/>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Precio</a:t>
            </a:r>
            <a:endParaRPr sz="800" dirty="0">
              <a:latin typeface="Lato" panose="020F0502020204030203" pitchFamily="34" charset="0"/>
              <a:ea typeface="Lato" panose="020F0502020204030203" pitchFamily="34" charset="0"/>
              <a:cs typeface="Lato" panose="020F0502020204030203" pitchFamily="34" charset="0"/>
            </a:endParaRPr>
          </a:p>
          <a:p>
            <a:pPr marL="209010" indent="-209010">
              <a:buClr>
                <a:srgbClr val="FF6600"/>
              </a:buClr>
              <a:buSzPts val="1400"/>
              <a:buFont typeface="Poppins Black"/>
              <a:buAutoNum type="arabicPeriod"/>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Novedad</a:t>
            </a:r>
            <a:endParaRPr sz="800" dirty="0">
              <a:latin typeface="Lato" panose="020F0502020204030203" pitchFamily="34" charset="0"/>
              <a:ea typeface="Lato" panose="020F0502020204030203" pitchFamily="34" charset="0"/>
              <a:cs typeface="Lato" panose="020F0502020204030203" pitchFamily="34" charset="0"/>
            </a:endParaRPr>
          </a:p>
          <a:p>
            <a:pPr marL="209010" indent="-209010">
              <a:buClr>
                <a:srgbClr val="FF6600"/>
              </a:buClr>
              <a:buSzPts val="1400"/>
              <a:buFont typeface="Poppins Black"/>
              <a:buAutoNum type="arabicPeriod"/>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Desempeño</a:t>
            </a:r>
            <a:endParaRPr sz="800" dirty="0">
              <a:latin typeface="Lato" panose="020F0502020204030203" pitchFamily="34" charset="0"/>
              <a:ea typeface="Lato" panose="020F0502020204030203" pitchFamily="34" charset="0"/>
              <a:cs typeface="Lato" panose="020F0502020204030203" pitchFamily="34" charset="0"/>
            </a:endParaRPr>
          </a:p>
          <a:p>
            <a:pPr marL="209010" indent="-209010">
              <a:buClr>
                <a:srgbClr val="FF6600"/>
              </a:buClr>
              <a:buSzPts val="1400"/>
              <a:buFont typeface="Poppins Black"/>
              <a:buAutoNum type="arabicPeriod"/>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Velocidad de servicio</a:t>
            </a:r>
            <a:endParaRPr sz="8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366" name="Google Shape;366;p24"/>
          <p:cNvSpPr txBox="1"/>
          <p:nvPr/>
        </p:nvSpPr>
        <p:spPr>
          <a:xfrm>
            <a:off x="4322866" y="3770580"/>
            <a:ext cx="1601739" cy="548701"/>
          </a:xfrm>
          <a:prstGeom prst="rect">
            <a:avLst/>
          </a:prstGeom>
          <a:noFill/>
          <a:ln>
            <a:noFill/>
          </a:ln>
        </p:spPr>
        <p:txBody>
          <a:bodyPr spcFirstLastPara="1" wrap="square" lIns="55729" tIns="27857" rIns="55729" bIns="27857" anchor="t" anchorCtr="0">
            <a:spAutoFit/>
          </a:bodyPr>
          <a:lstStyle/>
          <a:p>
            <a:pPr marL="209010" indent="-209010">
              <a:buClr>
                <a:srgbClr val="FF6600"/>
              </a:buClr>
              <a:buSzPts val="1400"/>
              <a:buFont typeface="Poppins Black"/>
              <a:buAutoNum type="alphaLcParenR"/>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Customización</a:t>
            </a:r>
            <a:endParaRPr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endParaRPr>
          </a:p>
          <a:p>
            <a:pPr marL="209010" indent="-209010">
              <a:buClr>
                <a:srgbClr val="FF6600"/>
              </a:buClr>
              <a:buSzPts val="1400"/>
              <a:buFont typeface="Poppins Black"/>
              <a:buAutoNum type="alphaLcParenR"/>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Diseño</a:t>
            </a:r>
            <a:endParaRPr sz="800" dirty="0">
              <a:latin typeface="Lato" panose="020F0502020204030203" pitchFamily="34" charset="0"/>
              <a:ea typeface="Lato" panose="020F0502020204030203" pitchFamily="34" charset="0"/>
              <a:cs typeface="Lato" panose="020F0502020204030203" pitchFamily="34" charset="0"/>
            </a:endParaRPr>
          </a:p>
          <a:p>
            <a:pPr marL="209010" indent="-209010">
              <a:buClr>
                <a:srgbClr val="FF6600"/>
              </a:buClr>
              <a:buSzPts val="1400"/>
              <a:buFont typeface="Poppins Black"/>
              <a:buAutoNum type="alphaLcParenR"/>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Marca/status</a:t>
            </a:r>
            <a:endParaRPr sz="800" dirty="0">
              <a:latin typeface="Lato" panose="020F0502020204030203" pitchFamily="34" charset="0"/>
              <a:ea typeface="Lato" panose="020F0502020204030203" pitchFamily="34" charset="0"/>
              <a:cs typeface="Lato" panose="020F0502020204030203" pitchFamily="34" charset="0"/>
            </a:endParaRPr>
          </a:p>
          <a:p>
            <a:pPr marL="209010" indent="-209010">
              <a:buClr>
                <a:srgbClr val="FF6600"/>
              </a:buClr>
              <a:buSzPts val="1400"/>
              <a:buFont typeface="Poppins Black"/>
              <a:buAutoNum type="alphaLcParenR"/>
            </a:pPr>
            <a:r>
              <a:rPr lang="es-ES" sz="8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Reducción de costos</a:t>
            </a:r>
            <a:endParaRPr sz="8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367" name="Google Shape;367;p24"/>
          <p:cNvSpPr txBox="1"/>
          <p:nvPr/>
        </p:nvSpPr>
        <p:spPr>
          <a:xfrm>
            <a:off x="5884541" y="3217132"/>
            <a:ext cx="1524109" cy="713489"/>
          </a:xfrm>
          <a:prstGeom prst="rect">
            <a:avLst/>
          </a:prstGeom>
          <a:noFill/>
          <a:ln>
            <a:noFill/>
          </a:ln>
        </p:spPr>
        <p:txBody>
          <a:bodyPr spcFirstLastPara="1" wrap="square" lIns="55729" tIns="27857" rIns="55729" bIns="27857" anchor="t" anchorCtr="0">
            <a:spAutoFit/>
          </a:bodyPr>
          <a:lstStyle/>
          <a:p>
            <a:pPr marL="243846" indent="-243846">
              <a:buClr>
                <a:srgbClr val="FF6600"/>
              </a:buClr>
              <a:buSzPts val="1400"/>
              <a:buFont typeface="Poppins Black"/>
              <a:buAutoNum type="romanUcPeriod"/>
            </a:pPr>
            <a:r>
              <a:rPr lang="es-ES" sz="854" b="1">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Reducción de riesgos</a:t>
            </a:r>
            <a:endParaRPr sz="854">
              <a:latin typeface="Lato" panose="020F0502020204030203" pitchFamily="34" charset="0"/>
              <a:ea typeface="Lato" panose="020F0502020204030203" pitchFamily="34" charset="0"/>
              <a:cs typeface="Lato" panose="020F0502020204030203" pitchFamily="34" charset="0"/>
            </a:endParaRPr>
          </a:p>
          <a:p>
            <a:pPr marL="243846" indent="-243846">
              <a:buClr>
                <a:srgbClr val="FF6600"/>
              </a:buClr>
              <a:buSzPts val="1400"/>
              <a:buFont typeface="Poppins Black"/>
              <a:buAutoNum type="romanUcPeriod"/>
            </a:pPr>
            <a:r>
              <a:rPr lang="es-ES" sz="854" b="1">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Accesibilidad</a:t>
            </a:r>
            <a:endParaRPr sz="854">
              <a:latin typeface="Lato" panose="020F0502020204030203" pitchFamily="34" charset="0"/>
              <a:ea typeface="Lato" panose="020F0502020204030203" pitchFamily="34" charset="0"/>
              <a:cs typeface="Lato" panose="020F0502020204030203" pitchFamily="34" charset="0"/>
            </a:endParaRPr>
          </a:p>
          <a:p>
            <a:pPr marL="243846" indent="-243846">
              <a:buClr>
                <a:srgbClr val="FF6600"/>
              </a:buClr>
              <a:buSzPts val="1400"/>
              <a:buFont typeface="Poppins Black"/>
              <a:buAutoNum type="romanUcPeriod"/>
            </a:pPr>
            <a:r>
              <a:rPr lang="es-ES" sz="854" b="1">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Excelencia</a:t>
            </a:r>
            <a:endParaRPr sz="854">
              <a:latin typeface="Lato" panose="020F0502020204030203" pitchFamily="34" charset="0"/>
              <a:ea typeface="Lato" panose="020F0502020204030203" pitchFamily="34" charset="0"/>
              <a:cs typeface="Lato" panose="020F0502020204030203" pitchFamily="34" charset="0"/>
            </a:endParaRPr>
          </a:p>
          <a:p>
            <a:pPr marL="243846" indent="-243846">
              <a:buClr>
                <a:srgbClr val="FF6600"/>
              </a:buClr>
              <a:buSzPts val="1400"/>
              <a:buFont typeface="Poppins Black"/>
              <a:buAutoNum type="romanUcPeriod"/>
            </a:pPr>
            <a:r>
              <a:rPr lang="es-ES" sz="854" b="1">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Experiencia del consumidor</a:t>
            </a:r>
            <a:endParaRPr sz="854">
              <a:latin typeface="Lato" panose="020F0502020204030203" pitchFamily="34" charset="0"/>
              <a:ea typeface="Lato" panose="020F0502020204030203" pitchFamily="34" charset="0"/>
              <a:cs typeface="Lato" panose="020F0502020204030203" pitchFamily="34" charset="0"/>
            </a:endParaRPr>
          </a:p>
        </p:txBody>
      </p:sp>
      <p:sp>
        <p:nvSpPr>
          <p:cNvPr id="368" name="Google Shape;368;p24"/>
          <p:cNvSpPr txBox="1"/>
          <p:nvPr/>
        </p:nvSpPr>
        <p:spPr>
          <a:xfrm>
            <a:off x="1442341" y="3824169"/>
            <a:ext cx="2647784" cy="487145"/>
          </a:xfrm>
          <a:prstGeom prst="rect">
            <a:avLst/>
          </a:prstGeom>
          <a:noFill/>
          <a:ln>
            <a:noFill/>
          </a:ln>
        </p:spPr>
        <p:txBody>
          <a:bodyPr spcFirstLastPara="1" wrap="square" lIns="55729" tIns="27857" rIns="55729" bIns="27857" anchor="t" anchorCtr="0">
            <a:spAutoFit/>
          </a:bodyPr>
          <a:lstStyle/>
          <a:p>
            <a:pPr algn="ct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¿Qué beneficios obtiene nuestro cliente?</a:t>
            </a:r>
            <a:endParaRPr sz="1400" dirty="0">
              <a:solidFill>
                <a:srgbClr val="006CB5"/>
              </a:solidFill>
              <a:latin typeface="Lato" panose="020F0502020204030203" pitchFamily="34" charset="0"/>
              <a:ea typeface="Lato" panose="020F0502020204030203" pitchFamily="34" charset="0"/>
              <a:cs typeface="Lato" panose="020F0502020204030203" pitchFamily="34" charset="0"/>
            </a:endParaRPr>
          </a:p>
        </p:txBody>
      </p:sp>
      <p:cxnSp>
        <p:nvCxnSpPr>
          <p:cNvPr id="13" name="Straight Connector 12">
            <a:extLst>
              <a:ext uri="{FF2B5EF4-FFF2-40B4-BE49-F238E27FC236}">
                <a16:creationId xmlns:a16="http://schemas.microsoft.com/office/drawing/2014/main" id="{1B67BD06-D2D0-490D-AF0E-494E3C243C72}"/>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6CB4A256-84C1-44BD-942E-13A6365D251E}"/>
              </a:ext>
            </a:extLst>
          </p:cNvPr>
          <p:cNvSpPr txBox="1"/>
          <p:nvPr/>
        </p:nvSpPr>
        <p:spPr>
          <a:xfrm>
            <a:off x="184416" y="388559"/>
            <a:ext cx="8122024" cy="1077218"/>
          </a:xfrm>
          <a:prstGeom prst="rect">
            <a:avLst/>
          </a:prstGeom>
          <a:noFill/>
        </p:spPr>
        <p:txBody>
          <a:bodyPr wrap="square" rtlCol="0">
            <a:spAutoFit/>
          </a:bodyPr>
          <a:lstStyle/>
          <a:p>
            <a:pPr>
              <a:buClr>
                <a:schemeClr val="lt1"/>
              </a:buClr>
              <a:buSzPts val="3200"/>
            </a:pPr>
            <a:r>
              <a:rPr lang="es-ES" sz="3200" dirty="0">
                <a:solidFill>
                  <a:srgbClr val="53AD32"/>
                </a:solidFill>
                <a:latin typeface="Futura LT Pro Book" panose="020B0802020204020204" pitchFamily="34" charset="0"/>
                <a:ea typeface="Trebuchet MS"/>
                <a:cs typeface="Trebuchet MS"/>
                <a:sym typeface="Trebuchet MS"/>
              </a:rPr>
              <a:t>MODELO CANVAS : PROPUESTA DE VALOR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cxnSp>
        <p:nvCxnSpPr>
          <p:cNvPr id="374" name="Google Shape;374;p25"/>
          <p:cNvCxnSpPr/>
          <p:nvPr/>
        </p:nvCxnSpPr>
        <p:spPr>
          <a:xfrm rot="10800000">
            <a:off x="4967299" y="2648074"/>
            <a:ext cx="2326093" cy="0"/>
          </a:xfrm>
          <a:prstGeom prst="straightConnector1">
            <a:avLst/>
          </a:prstGeom>
          <a:noFill/>
          <a:ln w="38100" cap="flat" cmpd="sng">
            <a:solidFill>
              <a:schemeClr val="accent1"/>
            </a:solidFill>
            <a:prstDash val="solid"/>
            <a:round/>
            <a:headEnd type="none" w="sm" len="sm"/>
            <a:tailEnd type="none" w="sm" len="sm"/>
          </a:ln>
        </p:spPr>
      </p:cxnSp>
      <p:cxnSp>
        <p:nvCxnSpPr>
          <p:cNvPr id="375" name="Google Shape;375;p25"/>
          <p:cNvCxnSpPr/>
          <p:nvPr/>
        </p:nvCxnSpPr>
        <p:spPr>
          <a:xfrm rot="-2700000">
            <a:off x="3205434" y="3767133"/>
            <a:ext cx="1996929" cy="0"/>
          </a:xfrm>
          <a:prstGeom prst="straightConnector1">
            <a:avLst/>
          </a:prstGeom>
          <a:noFill/>
          <a:ln w="38100" cap="flat" cmpd="sng">
            <a:solidFill>
              <a:schemeClr val="accent1"/>
            </a:solidFill>
            <a:prstDash val="solid"/>
            <a:round/>
            <a:headEnd type="none" w="sm" len="sm"/>
            <a:tailEnd type="none" w="sm" len="sm"/>
          </a:ln>
        </p:spPr>
      </p:cxnSp>
      <p:cxnSp>
        <p:nvCxnSpPr>
          <p:cNvPr id="376" name="Google Shape;376;p25"/>
          <p:cNvCxnSpPr/>
          <p:nvPr/>
        </p:nvCxnSpPr>
        <p:spPr>
          <a:xfrm rot="-8100000">
            <a:off x="3055590" y="1609944"/>
            <a:ext cx="2172483" cy="0"/>
          </a:xfrm>
          <a:prstGeom prst="straightConnector1">
            <a:avLst/>
          </a:prstGeom>
          <a:noFill/>
          <a:ln w="38100" cap="flat" cmpd="sng">
            <a:solidFill>
              <a:schemeClr val="accent1"/>
            </a:solidFill>
            <a:prstDash val="solid"/>
            <a:round/>
            <a:headEnd type="none" w="sm" len="sm"/>
            <a:tailEnd type="none" w="sm" len="sm"/>
          </a:ln>
        </p:spPr>
      </p:cxnSp>
      <p:sp>
        <p:nvSpPr>
          <p:cNvPr id="377" name="Google Shape;377;p25"/>
          <p:cNvSpPr/>
          <p:nvPr/>
        </p:nvSpPr>
        <p:spPr>
          <a:xfrm>
            <a:off x="1850608" y="841093"/>
            <a:ext cx="5442784" cy="3634463"/>
          </a:xfrm>
          <a:prstGeom prst="rect">
            <a:avLst/>
          </a:prstGeom>
          <a:noFill/>
          <a:ln w="28575" cap="flat" cmpd="sng">
            <a:solidFill>
              <a:schemeClr val="accent1"/>
            </a:solidFill>
            <a:prstDash val="solid"/>
            <a:round/>
            <a:headEnd type="none" w="sm" len="sm"/>
            <a:tailEnd type="none" w="sm" len="sm"/>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sp>
        <p:nvSpPr>
          <p:cNvPr id="378" name="Google Shape;378;p25" descr="Resultat d'imatges de dibujo caja regalo"/>
          <p:cNvSpPr/>
          <p:nvPr/>
        </p:nvSpPr>
        <p:spPr>
          <a:xfrm>
            <a:off x="1879911" y="394294"/>
            <a:ext cx="185795" cy="185796"/>
          </a:xfrm>
          <a:prstGeom prst="rect">
            <a:avLst/>
          </a:prstGeom>
          <a:noFill/>
          <a:ln>
            <a:noFill/>
          </a:ln>
        </p:spPr>
        <p:txBody>
          <a:bodyPr spcFirstLastPara="1" wrap="square" lIns="55729" tIns="27857" rIns="55729" bIns="27857" anchor="t" anchorCtr="0">
            <a:noAutofit/>
          </a:bodyPr>
          <a:lstStyle/>
          <a:p>
            <a:endParaRPr sz="1219">
              <a:solidFill>
                <a:schemeClr val="dk1"/>
              </a:solidFill>
              <a:latin typeface="Trebuchet MS"/>
              <a:ea typeface="Trebuchet MS"/>
              <a:cs typeface="Trebuchet MS"/>
              <a:sym typeface="Trebuchet MS"/>
            </a:endParaRPr>
          </a:p>
        </p:txBody>
      </p:sp>
      <p:pic>
        <p:nvPicPr>
          <p:cNvPr id="379" name="Google Shape;379;p25"/>
          <p:cNvPicPr preferRelativeResize="0"/>
          <p:nvPr/>
        </p:nvPicPr>
        <p:blipFill rotWithShape="1">
          <a:blip r:embed="rId3">
            <a:alphaModFix/>
          </a:blip>
          <a:srcRect/>
          <a:stretch/>
        </p:blipFill>
        <p:spPr>
          <a:xfrm>
            <a:off x="4605818" y="2253077"/>
            <a:ext cx="789994" cy="789994"/>
          </a:xfrm>
          <a:prstGeom prst="rect">
            <a:avLst/>
          </a:prstGeom>
          <a:noFill/>
          <a:ln>
            <a:noFill/>
          </a:ln>
        </p:spPr>
      </p:pic>
      <p:sp>
        <p:nvSpPr>
          <p:cNvPr id="380" name="Google Shape;380;p25"/>
          <p:cNvSpPr/>
          <p:nvPr/>
        </p:nvSpPr>
        <p:spPr>
          <a:xfrm>
            <a:off x="4791469" y="1109563"/>
            <a:ext cx="2381806" cy="671811"/>
          </a:xfrm>
          <a:prstGeom prst="rect">
            <a:avLst/>
          </a:prstGeom>
          <a:noFill/>
          <a:ln>
            <a:noFill/>
          </a:ln>
        </p:spPr>
        <p:txBody>
          <a:bodyPr spcFirstLastPara="1" wrap="square" lIns="55729" tIns="27857" rIns="55729" bIns="27857" anchor="t" anchorCtr="0">
            <a:spAutoFit/>
          </a:bodyPr>
          <a:lstStyle/>
          <a:p>
            <a:pPr algn="ctr"/>
            <a:r>
              <a:rPr lang="es-ES" sz="800" b="1">
                <a:solidFill>
                  <a:srgbClr val="FF9C3B"/>
                </a:solidFill>
                <a:latin typeface="Lato" panose="020F0502020204030203" pitchFamily="34" charset="0"/>
                <a:ea typeface="Lato" panose="020F0502020204030203" pitchFamily="34" charset="0"/>
                <a:cs typeface="Lato" panose="020F0502020204030203" pitchFamily="34" charset="0"/>
                <a:sym typeface="Trebuchet MS"/>
              </a:rPr>
              <a:t>Creadores de alegrías</a:t>
            </a:r>
            <a:endParaRPr sz="800">
              <a:latin typeface="Lato" panose="020F0502020204030203" pitchFamily="34" charset="0"/>
              <a:ea typeface="Lato" panose="020F0502020204030203" pitchFamily="34" charset="0"/>
              <a:cs typeface="Lato" panose="020F0502020204030203" pitchFamily="34" charset="0"/>
            </a:endParaRPr>
          </a:p>
          <a:p>
            <a:pPr algn="ctr"/>
            <a:endParaRPr sz="800" b="1">
              <a:solidFill>
                <a:srgbClr val="FF9C3B"/>
              </a:solidFill>
              <a:latin typeface="Lato" panose="020F0502020204030203" pitchFamily="34" charset="0"/>
              <a:ea typeface="Lato" panose="020F0502020204030203" pitchFamily="34" charset="0"/>
              <a:cs typeface="Lato" panose="020F0502020204030203" pitchFamily="34" charset="0"/>
              <a:sym typeface="Trebuchet MS"/>
            </a:endParaRPr>
          </a:p>
          <a:p>
            <a:pPr algn="ctr"/>
            <a:r>
              <a:rPr lang="es-ES" sz="800" b="1">
                <a:solidFill>
                  <a:srgbClr val="001933"/>
                </a:solidFill>
                <a:latin typeface="Lato" panose="020F0502020204030203" pitchFamily="34" charset="0"/>
                <a:ea typeface="Lato" panose="020F0502020204030203" pitchFamily="34" charset="0"/>
                <a:cs typeface="Lato" panose="020F0502020204030203" pitchFamily="34" charset="0"/>
                <a:sym typeface="Trebuchet MS"/>
              </a:rPr>
              <a:t>Los creadores de alegrías describen cómo los productos y  servicios que crean alegrías ((factores positivos) para el cliente.</a:t>
            </a:r>
            <a:endParaRPr sz="800">
              <a:latin typeface="Lato" panose="020F0502020204030203" pitchFamily="34" charset="0"/>
              <a:ea typeface="Lato" panose="020F0502020204030203" pitchFamily="34" charset="0"/>
              <a:cs typeface="Lato" panose="020F0502020204030203" pitchFamily="34" charset="0"/>
            </a:endParaRPr>
          </a:p>
        </p:txBody>
      </p:sp>
      <p:sp>
        <p:nvSpPr>
          <p:cNvPr id="381" name="Google Shape;381;p25"/>
          <p:cNvSpPr/>
          <p:nvPr/>
        </p:nvSpPr>
        <p:spPr>
          <a:xfrm>
            <a:off x="4662391" y="3213146"/>
            <a:ext cx="2741825" cy="671811"/>
          </a:xfrm>
          <a:prstGeom prst="rect">
            <a:avLst/>
          </a:prstGeom>
          <a:noFill/>
          <a:ln>
            <a:noFill/>
          </a:ln>
        </p:spPr>
        <p:txBody>
          <a:bodyPr spcFirstLastPara="1" wrap="square" lIns="55729" tIns="27857" rIns="55729" bIns="27857" anchor="t" anchorCtr="0">
            <a:spAutoFit/>
          </a:bodyPr>
          <a:lstStyle/>
          <a:p>
            <a:pPr algn="ctr"/>
            <a:r>
              <a:rPr lang="es-ES" sz="800" b="1">
                <a:solidFill>
                  <a:srgbClr val="FF9C3B"/>
                </a:solidFill>
                <a:latin typeface="Lato" panose="020F0502020204030203" pitchFamily="34" charset="0"/>
                <a:ea typeface="Lato" panose="020F0502020204030203" pitchFamily="34" charset="0"/>
                <a:cs typeface="Lato" panose="020F0502020204030203" pitchFamily="34" charset="0"/>
                <a:sym typeface="Trebuchet MS"/>
              </a:rPr>
              <a:t>Aliviadores de frustraciones</a:t>
            </a:r>
            <a:endParaRPr sz="800">
              <a:latin typeface="Lato" panose="020F0502020204030203" pitchFamily="34" charset="0"/>
              <a:ea typeface="Lato" panose="020F0502020204030203" pitchFamily="34" charset="0"/>
              <a:cs typeface="Lato" panose="020F0502020204030203" pitchFamily="34" charset="0"/>
            </a:endParaRPr>
          </a:p>
          <a:p>
            <a:pPr algn="ctr"/>
            <a:endParaRPr sz="800" b="1">
              <a:solidFill>
                <a:srgbClr val="FF9C3B"/>
              </a:solidFill>
              <a:latin typeface="Lato" panose="020F0502020204030203" pitchFamily="34" charset="0"/>
              <a:ea typeface="Lato" panose="020F0502020204030203" pitchFamily="34" charset="0"/>
              <a:cs typeface="Lato" panose="020F0502020204030203" pitchFamily="34" charset="0"/>
              <a:sym typeface="Trebuchet MS"/>
            </a:endParaRPr>
          </a:p>
          <a:p>
            <a:pPr algn="ctr"/>
            <a:r>
              <a:rPr lang="es-ES" sz="800" b="1">
                <a:solidFill>
                  <a:srgbClr val="001933"/>
                </a:solidFill>
                <a:latin typeface="Lato" panose="020F0502020204030203" pitchFamily="34" charset="0"/>
                <a:ea typeface="Lato" panose="020F0502020204030203" pitchFamily="34" charset="0"/>
                <a:cs typeface="Lato" panose="020F0502020204030203" pitchFamily="34" charset="0"/>
                <a:sym typeface="Trebuchet MS"/>
              </a:rPr>
              <a:t>Los aliviadores describen exactamente cómo los productos y  servicios alivian dolores específicos (factores negativos) del  cliente.</a:t>
            </a:r>
            <a:endParaRPr sz="800">
              <a:latin typeface="Lato" panose="020F0502020204030203" pitchFamily="34" charset="0"/>
              <a:ea typeface="Lato" panose="020F0502020204030203" pitchFamily="34" charset="0"/>
              <a:cs typeface="Lato" panose="020F0502020204030203" pitchFamily="34" charset="0"/>
            </a:endParaRPr>
          </a:p>
        </p:txBody>
      </p:sp>
      <p:sp>
        <p:nvSpPr>
          <p:cNvPr id="382" name="Google Shape;382;p25"/>
          <p:cNvSpPr txBox="1"/>
          <p:nvPr/>
        </p:nvSpPr>
        <p:spPr>
          <a:xfrm>
            <a:off x="1970727" y="1156883"/>
            <a:ext cx="2340012" cy="671811"/>
          </a:xfrm>
          <a:prstGeom prst="rect">
            <a:avLst/>
          </a:prstGeom>
          <a:noFill/>
          <a:ln>
            <a:noFill/>
          </a:ln>
        </p:spPr>
        <p:txBody>
          <a:bodyPr spcFirstLastPara="1" wrap="square" lIns="55729" tIns="27857" rIns="55729" bIns="27857" anchor="t" anchorCtr="0">
            <a:spAutoFit/>
          </a:bodyPr>
          <a:lstStyle/>
          <a:p>
            <a:pPr>
              <a:buClr>
                <a:srgbClr val="FF9C3B"/>
              </a:buClr>
              <a:buSzPts val="1400"/>
            </a:pPr>
            <a:r>
              <a:rPr lang="es-ES" sz="8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Productos y servicios</a:t>
            </a:r>
            <a:endParaRPr sz="800" dirty="0">
              <a:latin typeface="Lato" panose="020F0502020204030203" pitchFamily="34" charset="0"/>
              <a:ea typeface="Lato" panose="020F0502020204030203" pitchFamily="34" charset="0"/>
              <a:cs typeface="Lato" panose="020F0502020204030203" pitchFamily="34" charset="0"/>
            </a:endParaRPr>
          </a:p>
          <a:p>
            <a:pPr>
              <a:buClr>
                <a:srgbClr val="1868AF"/>
              </a:buClr>
              <a:buSzPts val="1400"/>
            </a:pPr>
            <a:endParaRPr sz="800" b="1" dirty="0">
              <a:solidFill>
                <a:srgbClr val="1868AF"/>
              </a:solidFill>
              <a:latin typeface="Lato" panose="020F0502020204030203" pitchFamily="34" charset="0"/>
              <a:ea typeface="Lato" panose="020F0502020204030203" pitchFamily="34" charset="0"/>
              <a:cs typeface="Lato" panose="020F0502020204030203" pitchFamily="34" charset="0"/>
              <a:sym typeface="Trebuchet MS"/>
            </a:endParaRPr>
          </a:p>
          <a:p>
            <a:pPr>
              <a:buClr>
                <a:srgbClr val="001933"/>
              </a:buClr>
              <a:buSzPts val="1400"/>
            </a:pPr>
            <a:r>
              <a:rPr lang="es-ES" sz="800" b="1" dirty="0">
                <a:solidFill>
                  <a:srgbClr val="001933"/>
                </a:solidFill>
                <a:latin typeface="Lato" panose="020F0502020204030203" pitchFamily="34" charset="0"/>
                <a:ea typeface="Lato" panose="020F0502020204030203" pitchFamily="34" charset="0"/>
                <a:cs typeface="Lato" panose="020F0502020204030203" pitchFamily="34" charset="0"/>
                <a:sym typeface="Trebuchet MS"/>
              </a:rPr>
              <a:t>Este es el listado de los productos y servicios que se van  a ofrecer en la propuesta de valor. Para que sirve, que otros usos puede tener etc.</a:t>
            </a:r>
            <a:endParaRPr sz="800" dirty="0">
              <a:latin typeface="Lato" panose="020F0502020204030203" pitchFamily="34" charset="0"/>
              <a:ea typeface="Lato" panose="020F0502020204030203" pitchFamily="34" charset="0"/>
              <a:cs typeface="Lato" panose="020F0502020204030203" pitchFamily="34" charset="0"/>
            </a:endParaRPr>
          </a:p>
        </p:txBody>
      </p:sp>
      <p:sp>
        <p:nvSpPr>
          <p:cNvPr id="383" name="Google Shape;383;p25"/>
          <p:cNvSpPr/>
          <p:nvPr/>
        </p:nvSpPr>
        <p:spPr>
          <a:xfrm>
            <a:off x="1982289" y="3658551"/>
            <a:ext cx="1843524" cy="425590"/>
          </a:xfrm>
          <a:prstGeom prst="rect">
            <a:avLst/>
          </a:prstGeom>
          <a:noFill/>
          <a:ln>
            <a:noFill/>
          </a:ln>
        </p:spPr>
        <p:txBody>
          <a:bodyPr spcFirstLastPara="1" wrap="square" lIns="55729" tIns="27857" rIns="55729" bIns="27857" anchor="t" anchorCtr="0">
            <a:spAutoFit/>
          </a:bodyPr>
          <a:lstStyle/>
          <a:p>
            <a:r>
              <a:rPr lang="es-ES" sz="8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Intangibles / Digitales:</a:t>
            </a:r>
            <a:endParaRPr sz="800">
              <a:latin typeface="Lato" panose="020F0502020204030203" pitchFamily="34" charset="0"/>
              <a:ea typeface="Lato" panose="020F0502020204030203" pitchFamily="34" charset="0"/>
              <a:cs typeface="Lato" panose="020F0502020204030203" pitchFamily="34" charset="0"/>
            </a:endParaRPr>
          </a:p>
          <a:p>
            <a:r>
              <a:rPr lang="es-ES" sz="800" b="1">
                <a:solidFill>
                  <a:schemeClr val="dk1"/>
                </a:solidFill>
                <a:latin typeface="Lato" panose="020F0502020204030203" pitchFamily="34" charset="0"/>
                <a:ea typeface="Lato" panose="020F0502020204030203" pitchFamily="34" charset="0"/>
                <a:cs typeface="Lato" panose="020F0502020204030203" pitchFamily="34" charset="0"/>
                <a:sym typeface="Trebuchet MS"/>
              </a:rPr>
              <a:t>(downloads, reservas y asesorías  online)</a:t>
            </a:r>
            <a:endParaRPr sz="800">
              <a:latin typeface="Lato" panose="020F0502020204030203" pitchFamily="34" charset="0"/>
              <a:ea typeface="Lato" panose="020F0502020204030203" pitchFamily="34" charset="0"/>
              <a:cs typeface="Lato" panose="020F0502020204030203" pitchFamily="34" charset="0"/>
            </a:endParaRPr>
          </a:p>
        </p:txBody>
      </p:sp>
      <p:sp>
        <p:nvSpPr>
          <p:cNvPr id="384" name="Google Shape;384;p25"/>
          <p:cNvSpPr/>
          <p:nvPr/>
        </p:nvSpPr>
        <p:spPr>
          <a:xfrm>
            <a:off x="1982290" y="3071300"/>
            <a:ext cx="2381188" cy="425590"/>
          </a:xfrm>
          <a:prstGeom prst="rect">
            <a:avLst/>
          </a:prstGeom>
          <a:noFill/>
          <a:ln>
            <a:noFill/>
          </a:ln>
        </p:spPr>
        <p:txBody>
          <a:bodyPr spcFirstLastPara="1" wrap="square" lIns="55729" tIns="27857" rIns="55729" bIns="27857" anchor="t" anchorCtr="0">
            <a:spAutoFit/>
          </a:bodyPr>
          <a:lstStyle/>
          <a:p>
            <a:r>
              <a:rPr lang="es-ES" sz="8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Intangibles / Servicios:</a:t>
            </a:r>
            <a:endParaRPr sz="800">
              <a:latin typeface="Lato" panose="020F0502020204030203" pitchFamily="34" charset="0"/>
              <a:ea typeface="Lato" panose="020F0502020204030203" pitchFamily="34" charset="0"/>
              <a:cs typeface="Lato" panose="020F0502020204030203" pitchFamily="34" charset="0"/>
            </a:endParaRPr>
          </a:p>
          <a:p>
            <a:r>
              <a:rPr lang="es-ES" sz="800">
                <a:latin typeface="Lato" panose="020F0502020204030203" pitchFamily="34" charset="0"/>
                <a:ea typeface="Lato" panose="020F0502020204030203" pitchFamily="34" charset="0"/>
                <a:cs typeface="Lato" panose="020F0502020204030203" pitchFamily="34" charset="0"/>
                <a:sym typeface="Trebuchet MS"/>
              </a:rPr>
              <a:t>(</a:t>
            </a:r>
            <a:r>
              <a:rPr lang="es-ES" sz="800" b="1">
                <a:solidFill>
                  <a:schemeClr val="dk1"/>
                </a:solidFill>
                <a:latin typeface="Lato" panose="020F0502020204030203" pitchFamily="34" charset="0"/>
                <a:ea typeface="Lato" panose="020F0502020204030203" pitchFamily="34" charset="0"/>
                <a:cs typeface="Lato" panose="020F0502020204030203" pitchFamily="34" charset="0"/>
                <a:sym typeface="Trebuchet MS"/>
              </a:rPr>
              <a:t>mantención de equipamiento,  atención médica, plazos de entrega, financiación)</a:t>
            </a:r>
            <a:endParaRPr sz="800">
              <a:latin typeface="Lato" panose="020F0502020204030203" pitchFamily="34" charset="0"/>
              <a:ea typeface="Lato" panose="020F0502020204030203" pitchFamily="34" charset="0"/>
              <a:cs typeface="Lato" panose="020F0502020204030203" pitchFamily="34" charset="0"/>
            </a:endParaRPr>
          </a:p>
        </p:txBody>
      </p:sp>
      <p:sp>
        <p:nvSpPr>
          <p:cNvPr id="385" name="Google Shape;385;p25"/>
          <p:cNvSpPr/>
          <p:nvPr/>
        </p:nvSpPr>
        <p:spPr>
          <a:xfrm>
            <a:off x="1982288" y="2446529"/>
            <a:ext cx="2589712" cy="425590"/>
          </a:xfrm>
          <a:prstGeom prst="rect">
            <a:avLst/>
          </a:prstGeom>
          <a:noFill/>
          <a:ln>
            <a:noFill/>
          </a:ln>
        </p:spPr>
        <p:txBody>
          <a:bodyPr spcFirstLastPara="1" wrap="square" lIns="55729" tIns="27857" rIns="55729" bIns="27857" anchor="t" anchorCtr="0">
            <a:spAutoFit/>
          </a:bodyPr>
          <a:lstStyle/>
          <a:p>
            <a:r>
              <a:rPr lang="es-ES" sz="8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Intangibles :</a:t>
            </a:r>
            <a:endParaRPr sz="800">
              <a:latin typeface="Lato" panose="020F0502020204030203" pitchFamily="34" charset="0"/>
              <a:ea typeface="Lato" panose="020F0502020204030203" pitchFamily="34" charset="0"/>
              <a:cs typeface="Lato" panose="020F0502020204030203" pitchFamily="34" charset="0"/>
            </a:endParaRPr>
          </a:p>
          <a:p>
            <a:r>
              <a:rPr lang="es-ES" sz="800">
                <a:solidFill>
                  <a:schemeClr val="dk1"/>
                </a:solidFill>
                <a:latin typeface="Lato" panose="020F0502020204030203" pitchFamily="34" charset="0"/>
                <a:ea typeface="Lato" panose="020F0502020204030203" pitchFamily="34" charset="0"/>
                <a:cs typeface="Lato" panose="020F0502020204030203" pitchFamily="34" charset="0"/>
                <a:sym typeface="Trebuchet MS"/>
              </a:rPr>
              <a:t>(</a:t>
            </a:r>
            <a:r>
              <a:rPr lang="es-ES" sz="800" b="1">
                <a:solidFill>
                  <a:schemeClr val="dk1"/>
                </a:solidFill>
                <a:latin typeface="Lato" panose="020F0502020204030203" pitchFamily="34" charset="0"/>
                <a:ea typeface="Lato" panose="020F0502020204030203" pitchFamily="34" charset="0"/>
                <a:cs typeface="Lato" panose="020F0502020204030203" pitchFamily="34" charset="0"/>
                <a:sym typeface="Trebuchet MS"/>
              </a:rPr>
              <a:t>tales como seguros , patentes,  marcas, fondos mutuos, postventa, derechos de uso, garantías</a:t>
            </a:r>
            <a:r>
              <a:rPr lang="es-ES" sz="800">
                <a:latin typeface="Lato" panose="020F0502020204030203" pitchFamily="34" charset="0"/>
                <a:ea typeface="Lato" panose="020F0502020204030203" pitchFamily="34" charset="0"/>
                <a:cs typeface="Lato" panose="020F0502020204030203" pitchFamily="34" charset="0"/>
                <a:sym typeface="Trebuchet MS"/>
              </a:rPr>
              <a:t>)</a:t>
            </a:r>
            <a:endParaRPr sz="800">
              <a:latin typeface="Lato" panose="020F0502020204030203" pitchFamily="34" charset="0"/>
              <a:ea typeface="Lato" panose="020F0502020204030203" pitchFamily="34" charset="0"/>
              <a:cs typeface="Lato" panose="020F0502020204030203" pitchFamily="34" charset="0"/>
            </a:endParaRPr>
          </a:p>
        </p:txBody>
      </p:sp>
      <p:sp>
        <p:nvSpPr>
          <p:cNvPr id="386" name="Google Shape;386;p25"/>
          <p:cNvSpPr/>
          <p:nvPr/>
        </p:nvSpPr>
        <p:spPr>
          <a:xfrm>
            <a:off x="2004545" y="1953080"/>
            <a:ext cx="2786922" cy="302479"/>
          </a:xfrm>
          <a:prstGeom prst="rect">
            <a:avLst/>
          </a:prstGeom>
          <a:noFill/>
          <a:ln>
            <a:noFill/>
          </a:ln>
        </p:spPr>
        <p:txBody>
          <a:bodyPr spcFirstLastPara="1" wrap="square" lIns="55729" tIns="27857" rIns="55729" bIns="27857" anchor="t" anchorCtr="0">
            <a:spAutoFit/>
          </a:bodyPr>
          <a:lstStyle/>
          <a:p>
            <a:r>
              <a:rPr lang="es-ES" sz="800" b="1">
                <a:solidFill>
                  <a:srgbClr val="1868AF"/>
                </a:solidFill>
                <a:latin typeface="Lato" panose="020F0502020204030203" pitchFamily="34" charset="0"/>
                <a:ea typeface="Lato" panose="020F0502020204030203" pitchFamily="34" charset="0"/>
                <a:cs typeface="Lato" panose="020F0502020204030203" pitchFamily="34" charset="0"/>
                <a:sym typeface="Trebuchet MS"/>
              </a:rPr>
              <a:t>Ejemplos:</a:t>
            </a:r>
            <a:endParaRPr sz="800">
              <a:latin typeface="Lato" panose="020F0502020204030203" pitchFamily="34" charset="0"/>
              <a:ea typeface="Lato" panose="020F0502020204030203" pitchFamily="34" charset="0"/>
              <a:cs typeface="Lato" panose="020F0502020204030203" pitchFamily="34" charset="0"/>
            </a:endParaRPr>
          </a:p>
          <a:p>
            <a:r>
              <a:rPr lang="es-ES" sz="800" b="1">
                <a:solidFill>
                  <a:schemeClr val="dk1"/>
                </a:solidFill>
                <a:latin typeface="Lato" panose="020F0502020204030203" pitchFamily="34" charset="0"/>
                <a:ea typeface="Lato" panose="020F0502020204030203" pitchFamily="34" charset="0"/>
                <a:cs typeface="Lato" panose="020F0502020204030203" pitchFamily="34" charset="0"/>
                <a:sym typeface="Trebuchet MS"/>
              </a:rPr>
              <a:t>Físicos / Tangibles:(productos y bienes</a:t>
            </a:r>
            <a:endParaRPr sz="800">
              <a:latin typeface="Lato" panose="020F0502020204030203" pitchFamily="34" charset="0"/>
              <a:ea typeface="Lato" panose="020F0502020204030203" pitchFamily="34" charset="0"/>
              <a:cs typeface="Lato" panose="020F0502020204030203" pitchFamily="34" charset="0"/>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3" name="Google Shape;393;p26"/>
          <p:cNvPicPr preferRelativeResize="0"/>
          <p:nvPr/>
        </p:nvPicPr>
        <p:blipFill rotWithShape="1">
          <a:blip r:embed="rId3">
            <a:alphaModFix/>
          </a:blip>
          <a:srcRect/>
          <a:stretch/>
        </p:blipFill>
        <p:spPr>
          <a:xfrm>
            <a:off x="2509009" y="1677310"/>
            <a:ext cx="4466365" cy="3173274"/>
          </a:xfrm>
          <a:prstGeom prst="rect">
            <a:avLst/>
          </a:prstGeom>
          <a:noFill/>
          <a:ln>
            <a:noFill/>
          </a:ln>
        </p:spPr>
      </p:pic>
      <p:sp>
        <p:nvSpPr>
          <p:cNvPr id="394" name="Google Shape;394;p26"/>
          <p:cNvSpPr txBox="1"/>
          <p:nvPr/>
        </p:nvSpPr>
        <p:spPr>
          <a:xfrm>
            <a:off x="4067608" y="4295693"/>
            <a:ext cx="2907766" cy="271702"/>
          </a:xfrm>
          <a:prstGeom prst="rect">
            <a:avLst/>
          </a:prstGeom>
          <a:noFill/>
          <a:ln>
            <a:noFill/>
          </a:ln>
        </p:spPr>
        <p:txBody>
          <a:bodyPr spcFirstLastPara="1" wrap="square" lIns="55729" tIns="27857" rIns="55729" bIns="27857" anchor="t" anchorCtr="0">
            <a:spAutoFit/>
          </a:bodyPr>
          <a:lstStyle/>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¡Es un proceso de iteración!</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12">
            <a:extLst>
              <a:ext uri="{FF2B5EF4-FFF2-40B4-BE49-F238E27FC236}">
                <a16:creationId xmlns:a16="http://schemas.microsoft.com/office/drawing/2014/main" id="{6331DB0B-BF1C-48A3-8FA5-9C6458198AD9}"/>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157AF8F2-A1A9-49DE-8F9F-1EB009A4EB10}"/>
              </a:ext>
            </a:extLst>
          </p:cNvPr>
          <p:cNvSpPr txBox="1"/>
          <p:nvPr/>
        </p:nvSpPr>
        <p:spPr>
          <a:xfrm>
            <a:off x="184416" y="790860"/>
            <a:ext cx="8122024" cy="584775"/>
          </a:xfrm>
          <a:prstGeom prst="rect">
            <a:avLst/>
          </a:prstGeom>
          <a:noFill/>
        </p:spPr>
        <p:txBody>
          <a:bodyPr wrap="square" rtlCol="0">
            <a:spAutoFit/>
          </a:bodyPr>
          <a:lstStyle/>
          <a:p>
            <a:pPr>
              <a:buClr>
                <a:schemeClr val="lt1"/>
              </a:buClr>
              <a:buSzPts val="4000"/>
            </a:pPr>
            <a:r>
              <a:rPr lang="es-ES" sz="3200" dirty="0">
                <a:solidFill>
                  <a:srgbClr val="006CB5"/>
                </a:solidFill>
                <a:latin typeface="Futura LT Pro Book" panose="020B0802020204020204" pitchFamily="34" charset="0"/>
                <a:ea typeface="Trebuchet MS"/>
                <a:cs typeface="Trebuchet MS"/>
                <a:sym typeface="Trebuchet MS"/>
              </a:rPr>
              <a:t>ENCAJE SOLUCIÓN - PROBLEMA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27"/>
          <p:cNvGrpSpPr/>
          <p:nvPr/>
        </p:nvGrpSpPr>
        <p:grpSpPr>
          <a:xfrm>
            <a:off x="4769210" y="1782018"/>
            <a:ext cx="2589712" cy="2035837"/>
            <a:chOff x="4499992" y="1457323"/>
            <a:chExt cx="4248472" cy="3339830"/>
          </a:xfrm>
        </p:grpSpPr>
        <p:pic>
          <p:nvPicPr>
            <p:cNvPr id="402" name="Google Shape;402;p27"/>
            <p:cNvPicPr preferRelativeResize="0"/>
            <p:nvPr/>
          </p:nvPicPr>
          <p:blipFill rotWithShape="1">
            <a:blip r:embed="rId3">
              <a:alphaModFix/>
            </a:blip>
            <a:srcRect l="39994" r="3809" b="17570"/>
            <a:stretch/>
          </p:blipFill>
          <p:spPr>
            <a:xfrm>
              <a:off x="4499992" y="1887761"/>
              <a:ext cx="4248472" cy="2909392"/>
            </a:xfrm>
            <a:prstGeom prst="rect">
              <a:avLst/>
            </a:prstGeom>
            <a:noFill/>
            <a:ln>
              <a:noFill/>
            </a:ln>
          </p:spPr>
        </p:pic>
        <p:sp>
          <p:nvSpPr>
            <p:cNvPr id="403" name="Google Shape;403;p27"/>
            <p:cNvSpPr/>
            <p:nvPr/>
          </p:nvSpPr>
          <p:spPr>
            <a:xfrm>
              <a:off x="6219495" y="1457323"/>
              <a:ext cx="431182" cy="502177"/>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404" name="Google Shape;404;p27"/>
            <p:cNvSpPr/>
            <p:nvPr/>
          </p:nvSpPr>
          <p:spPr>
            <a:xfrm>
              <a:off x="6137184" y="2104406"/>
              <a:ext cx="515519" cy="462604"/>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405" name="Google Shape;405;p27"/>
          <p:cNvSpPr txBox="1"/>
          <p:nvPr/>
        </p:nvSpPr>
        <p:spPr>
          <a:xfrm>
            <a:off x="1880326" y="1874227"/>
            <a:ext cx="2653618" cy="994977"/>
          </a:xfrm>
          <a:prstGeom prst="rect">
            <a:avLst/>
          </a:prstGeom>
          <a:noFill/>
          <a:ln>
            <a:noFill/>
          </a:ln>
        </p:spPr>
        <p:txBody>
          <a:bodyPr spcFirstLastPara="1" wrap="square" lIns="55729" tIns="27857" rIns="55729" bIns="27857" anchor="t" anchorCtr="0">
            <a:spAutoFit/>
          </a:bodyPr>
          <a:lstStyle/>
          <a:p>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Describe los tipos de relaciones que una compañía establece con un segmento específico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algn="ctr">
              <a:spcBef>
                <a:spcPts val="610"/>
              </a:spcBef>
            </a:pPr>
            <a:r>
              <a:rPr lang="es-ES" sz="1400" b="1" dirty="0">
                <a:solidFill>
                  <a:srgbClr val="53AD32"/>
                </a:solidFill>
                <a:latin typeface="Lato" panose="020F0502020204030203" pitchFamily="34" charset="0"/>
                <a:ea typeface="Lato" panose="020F0502020204030203" pitchFamily="34" charset="0"/>
                <a:cs typeface="Lato" panose="020F0502020204030203" pitchFamily="34" charset="0"/>
                <a:sym typeface="Bookman Old Style"/>
              </a:rPr>
              <a:t>Nespresso = Club</a:t>
            </a:r>
            <a:endParaRPr sz="1400" dirty="0">
              <a:solidFill>
                <a:srgbClr val="53AD32"/>
              </a:solidFill>
              <a:latin typeface="Lato" panose="020F0502020204030203" pitchFamily="34" charset="0"/>
              <a:ea typeface="Lato" panose="020F0502020204030203" pitchFamily="34" charset="0"/>
              <a:cs typeface="Lato" panose="020F0502020204030203" pitchFamily="34" charset="0"/>
            </a:endParaRPr>
          </a:p>
        </p:txBody>
      </p:sp>
      <p:sp>
        <p:nvSpPr>
          <p:cNvPr id="407" name="Google Shape;407;p27"/>
          <p:cNvSpPr/>
          <p:nvPr/>
        </p:nvSpPr>
        <p:spPr>
          <a:xfrm>
            <a:off x="1865801" y="2955671"/>
            <a:ext cx="2786922" cy="506510"/>
          </a:xfrm>
          <a:prstGeom prst="rect">
            <a:avLst/>
          </a:prstGeom>
          <a:noFill/>
          <a:ln>
            <a:noFill/>
          </a:ln>
        </p:spPr>
        <p:txBody>
          <a:bodyPr spcFirstLastPara="1" wrap="square" lIns="55729" tIns="27857" rIns="55729" bIns="27857" anchor="t" anchorCtr="0">
            <a:spAutoFit/>
          </a:bodyPr>
          <a:lstStyle/>
          <a:p>
            <a:pPr algn="ct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¿Qué tipo de vínculo creamos con el cliente?</a:t>
            </a:r>
            <a:endParaRPr sz="1400" dirty="0">
              <a:solidFill>
                <a:srgbClr val="006CB5"/>
              </a:solidFill>
              <a:latin typeface="Lato" panose="020F0502020204030203" pitchFamily="34" charset="0"/>
              <a:ea typeface="Lato" panose="020F0502020204030203" pitchFamily="34" charset="0"/>
              <a:cs typeface="Lato" panose="020F0502020204030203" pitchFamily="34" charset="0"/>
            </a:endParaRPr>
          </a:p>
        </p:txBody>
      </p:sp>
      <p:sp>
        <p:nvSpPr>
          <p:cNvPr id="408" name="Google Shape;408;p27"/>
          <p:cNvSpPr txBox="1"/>
          <p:nvPr/>
        </p:nvSpPr>
        <p:spPr>
          <a:xfrm>
            <a:off x="4572000" y="4076545"/>
            <a:ext cx="2984752" cy="918032"/>
          </a:xfrm>
          <a:prstGeom prst="rect">
            <a:avLst/>
          </a:prstGeom>
          <a:noFill/>
          <a:ln>
            <a:noFill/>
          </a:ln>
        </p:spPr>
        <p:txBody>
          <a:bodyPr spcFirstLastPara="1" wrap="square" lIns="55729" tIns="27857" rIns="55729" bIns="27857" anchor="t" anchorCtr="0">
            <a:spAutoFit/>
          </a:bodyPr>
          <a:lstStyle/>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¿Para qué creamos estas relaciones?</a:t>
            </a:r>
            <a:endParaRPr sz="1400" dirty="0">
              <a:latin typeface="Lato" panose="020F0502020204030203" pitchFamily="34" charset="0"/>
              <a:ea typeface="Lato" panose="020F0502020204030203" pitchFamily="34" charset="0"/>
              <a:cs typeface="Lato" panose="020F0502020204030203" pitchFamily="34" charset="0"/>
            </a:endParaRPr>
          </a:p>
          <a:p>
            <a:pPr marL="174175" indent="-174175">
              <a:buClr>
                <a:srgbClr val="FF6600"/>
              </a:buClr>
              <a:buSzPts val="2000"/>
              <a:buFont typeface="Century Gothic"/>
              <a:buChar char="-"/>
            </a:pPr>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Adquirir Nuevos Clientes</a:t>
            </a:r>
            <a:endParaRPr sz="1400" dirty="0">
              <a:latin typeface="Lato" panose="020F0502020204030203" pitchFamily="34" charset="0"/>
              <a:ea typeface="Lato" panose="020F0502020204030203" pitchFamily="34" charset="0"/>
              <a:cs typeface="Lato" panose="020F0502020204030203" pitchFamily="34" charset="0"/>
            </a:endParaRPr>
          </a:p>
          <a:p>
            <a:pPr marL="174175" indent="-174175">
              <a:buClr>
                <a:srgbClr val="FF6600"/>
              </a:buClr>
              <a:buSzPts val="2000"/>
              <a:buFont typeface="Century Gothic"/>
              <a:buChar char="-"/>
            </a:pPr>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Fidelizar a los clientes existentes</a:t>
            </a:r>
            <a:endParaRPr sz="1400" dirty="0">
              <a:latin typeface="Lato" panose="020F0502020204030203" pitchFamily="34" charset="0"/>
              <a:ea typeface="Lato" panose="020F0502020204030203" pitchFamily="34" charset="0"/>
              <a:cs typeface="Lato" panose="020F0502020204030203" pitchFamily="34" charset="0"/>
            </a:endParaRPr>
          </a:p>
          <a:p>
            <a:pPr marL="174175" indent="-174175">
              <a:buClr>
                <a:srgbClr val="FF6600"/>
              </a:buClr>
              <a:buSzPts val="2000"/>
              <a:buFont typeface="Century Gothic"/>
              <a:buChar char="-"/>
            </a:pPr>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Incrementar las ventas</a:t>
            </a:r>
            <a:endParaRPr sz="14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409" name="Google Shape;409;p27"/>
          <p:cNvSpPr txBox="1"/>
          <p:nvPr/>
        </p:nvSpPr>
        <p:spPr>
          <a:xfrm>
            <a:off x="1919365" y="3808533"/>
            <a:ext cx="2257594" cy="918032"/>
          </a:xfrm>
          <a:prstGeom prst="rect">
            <a:avLst/>
          </a:prstGeom>
          <a:noFill/>
          <a:ln>
            <a:noFill/>
          </a:ln>
        </p:spPr>
        <p:txBody>
          <a:bodyPr spcFirstLastPara="1" wrap="square" lIns="55729" tIns="27857" rIns="55729" bIns="27857" anchor="t" anchorCtr="0">
            <a:spAutoFit/>
          </a:bodyPr>
          <a:lstStyle/>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Asistencia individual</a:t>
            </a:r>
            <a:endParaRPr sz="1400" dirty="0">
              <a:latin typeface="Lato" panose="020F0502020204030203" pitchFamily="34" charset="0"/>
              <a:ea typeface="Lato" panose="020F0502020204030203" pitchFamily="34" charset="0"/>
              <a:cs typeface="Lato" panose="020F0502020204030203" pitchFamily="34" charset="0"/>
            </a:endParaRPr>
          </a:p>
          <a:p>
            <a:r>
              <a:rPr lang="es-ES" sz="1400" b="1" dirty="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Asistencia</a:t>
            </a:r>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personalizada</a:t>
            </a:r>
            <a:endParaRPr sz="1400" dirty="0">
              <a:latin typeface="Lato" panose="020F0502020204030203" pitchFamily="34" charset="0"/>
              <a:ea typeface="Lato" panose="020F0502020204030203" pitchFamily="34" charset="0"/>
              <a:cs typeface="Lato" panose="020F0502020204030203" pitchFamily="34" charset="0"/>
            </a:endParaRPr>
          </a:p>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Autoservicio</a:t>
            </a:r>
            <a:endParaRPr sz="1400" dirty="0">
              <a:latin typeface="Lato" panose="020F0502020204030203" pitchFamily="34" charset="0"/>
              <a:ea typeface="Lato" panose="020F0502020204030203" pitchFamily="34" charset="0"/>
              <a:cs typeface="Lato" panose="020F0502020204030203" pitchFamily="34" charset="0"/>
            </a:endParaRPr>
          </a:p>
          <a:p>
            <a:r>
              <a:rPr lang="es-ES" sz="14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Servicios automatizados</a:t>
            </a:r>
            <a:endParaRPr sz="1400" dirty="0">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2">
            <a:extLst>
              <a:ext uri="{FF2B5EF4-FFF2-40B4-BE49-F238E27FC236}">
                <a16:creationId xmlns:a16="http://schemas.microsoft.com/office/drawing/2014/main" id="{EBAB6B0C-021C-40E1-AD13-1A27B3D03D4A}"/>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588BE81F-45CA-4BDE-B854-EA2E8C83BD7B}"/>
              </a:ext>
            </a:extLst>
          </p:cNvPr>
          <p:cNvSpPr txBox="1"/>
          <p:nvPr/>
        </p:nvSpPr>
        <p:spPr>
          <a:xfrm>
            <a:off x="173254" y="790860"/>
            <a:ext cx="8721379" cy="584775"/>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MODELO CANVAS : RELACIÓN CLIENTE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28"/>
          <p:cNvSpPr/>
          <p:nvPr/>
        </p:nvSpPr>
        <p:spPr>
          <a:xfrm>
            <a:off x="2026182" y="1925433"/>
            <a:ext cx="5267210" cy="2426138"/>
          </a:xfrm>
          <a:prstGeom prst="rect">
            <a:avLst/>
          </a:prstGeom>
          <a:noFill/>
          <a:ln>
            <a:noFill/>
          </a:ln>
        </p:spPr>
        <p:txBody>
          <a:bodyPr spcFirstLastPara="1" wrap="square" lIns="55729" tIns="27857" rIns="55729" bIns="27857" anchor="t" anchorCtr="0">
            <a:spAutoFit/>
          </a:bodyPr>
          <a:lstStyle/>
          <a:p>
            <a:pPr marL="174175" indent="-174175">
              <a:buClr>
                <a:schemeClr val="dk1"/>
              </a:buClr>
              <a:buSzPts val="2800"/>
              <a:buFont typeface="Arial"/>
              <a:buChar char="•"/>
            </a:pP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¿Cómo vas a </a:t>
            </a:r>
            <a:r>
              <a:rPr lang="es-ES" sz="1400" b="1" u="sng"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conseguir</a:t>
            </a:r>
            <a:r>
              <a:rPr lang="es-ES" sz="1400" b="1" dirty="0">
                <a:solidFill>
                  <a:schemeClr val="dk1"/>
                </a:solidFill>
                <a:latin typeface="Lato" panose="020F0502020204030203" pitchFamily="34" charset="0"/>
                <a:ea typeface="Lato" panose="020F0502020204030203" pitchFamily="34" charset="0"/>
                <a:cs typeface="Lato" panose="020F0502020204030203" pitchFamily="34" charset="0"/>
                <a:sym typeface="Trebuchet MS"/>
              </a:rPr>
              <a:t> </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clientes nuevos en el mercado objetivo?</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Toda relación con clientes comienza por atraerlos y conseguirlos.</a:t>
            </a:r>
            <a:r>
              <a:rPr lang="es-ES" sz="14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rPr>
              <a:t> </a:t>
            </a:r>
            <a:r>
              <a:rPr lang="es-ES" sz="14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Adquisición de clientes</a:t>
            </a:r>
            <a:endParaRPr sz="14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81282">
              <a:buClr>
                <a:schemeClr val="dk1"/>
              </a:buClr>
              <a:buSzPts val="2400"/>
            </a:pPr>
            <a:endParaRPr sz="1400" b="1"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174175">
              <a:buClr>
                <a:schemeClr val="dk1"/>
              </a:buClr>
              <a:buSzPts val="2800"/>
              <a:buFont typeface="Arial"/>
              <a:buChar char="•"/>
            </a:pP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¿Cómo vas a </a:t>
            </a:r>
            <a:r>
              <a:rPr lang="es-ES" sz="1400" b="1" u="sng"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mantener</a:t>
            </a:r>
            <a:r>
              <a:rPr lang="es-ES" sz="14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 </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esos clientes?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Perder clientes es relativamente fácil. Mantenerlos es una actividad que requiere esfuerzo y planificación. </a:t>
            </a:r>
            <a:r>
              <a:rPr lang="es-ES" sz="14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Retención o fidelización de clientes.</a:t>
            </a:r>
            <a:endParaRPr sz="1400" dirty="0">
              <a:solidFill>
                <a:srgbClr val="FF8534"/>
              </a:solidFill>
              <a:latin typeface="Lato" panose="020F0502020204030203" pitchFamily="34" charset="0"/>
              <a:ea typeface="Lato" panose="020F0502020204030203" pitchFamily="34" charset="0"/>
              <a:cs typeface="Lato" panose="020F0502020204030203" pitchFamily="34" charset="0"/>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174175">
              <a:buClr>
                <a:schemeClr val="dk1"/>
              </a:buClr>
              <a:buSzPts val="2800"/>
              <a:buFont typeface="Arial"/>
              <a:buChar char="•"/>
            </a:pP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¿Cómo vas a hacerlos </a:t>
            </a:r>
            <a:r>
              <a:rPr lang="es-ES" sz="1400" b="1" u="sng"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crecer</a:t>
            </a: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Buscando formas para vender más producto/servicio a los clientes que ya tienes. </a:t>
            </a:r>
            <a:r>
              <a:rPr lang="es-ES" sz="14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Estimulación de ventas y Venta Cruzada</a:t>
            </a:r>
            <a:endParaRPr sz="14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endParaRPr>
          </a:p>
        </p:txBody>
      </p:sp>
      <p:cxnSp>
        <p:nvCxnSpPr>
          <p:cNvPr id="4" name="Straight Connector 12">
            <a:extLst>
              <a:ext uri="{FF2B5EF4-FFF2-40B4-BE49-F238E27FC236}">
                <a16:creationId xmlns:a16="http://schemas.microsoft.com/office/drawing/2014/main" id="{07783FC9-660D-485D-BA2B-BB477BB16BBC}"/>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5" name="CuadroTexto 4">
            <a:extLst>
              <a:ext uri="{FF2B5EF4-FFF2-40B4-BE49-F238E27FC236}">
                <a16:creationId xmlns:a16="http://schemas.microsoft.com/office/drawing/2014/main" id="{A84E5202-C01D-44AF-B48F-F8BBCB4EDA15}"/>
              </a:ext>
            </a:extLst>
          </p:cNvPr>
          <p:cNvSpPr txBox="1"/>
          <p:nvPr/>
        </p:nvSpPr>
        <p:spPr>
          <a:xfrm>
            <a:off x="122944" y="701308"/>
            <a:ext cx="8959584" cy="584775"/>
          </a:xfrm>
          <a:prstGeom prst="rect">
            <a:avLst/>
          </a:prstGeom>
          <a:noFill/>
        </p:spPr>
        <p:txBody>
          <a:bodyPr wrap="square" rtlCol="0">
            <a:spAutoFit/>
          </a:bodyPr>
          <a:lstStyle/>
          <a:p>
            <a:pPr>
              <a:buClr>
                <a:schemeClr val="lt1"/>
              </a:buClr>
              <a:buSzPts val="3600"/>
            </a:pPr>
            <a:r>
              <a:rPr lang="es-ES" sz="3200" dirty="0">
                <a:solidFill>
                  <a:srgbClr val="006CB5"/>
                </a:solidFill>
                <a:latin typeface="Futura LT Pro Book" panose="020B0802020204020204" pitchFamily="34" charset="0"/>
                <a:ea typeface="Trebuchet MS"/>
                <a:cs typeface="Trebuchet MS"/>
                <a:sym typeface="Trebuchet MS"/>
              </a:rPr>
              <a:t>MODELO CANVAS : ESTRATEGIAS CLIENTE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sldNum" idx="4294967295"/>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a:pPr/>
              <a:t>3</a:t>
            </a:fld>
            <a:endParaRPr/>
          </a:p>
        </p:txBody>
      </p:sp>
      <p:sp>
        <p:nvSpPr>
          <p:cNvPr id="98" name="Google Shape;98;p2"/>
          <p:cNvSpPr txBox="1"/>
          <p:nvPr/>
        </p:nvSpPr>
        <p:spPr>
          <a:xfrm>
            <a:off x="2003055" y="2085399"/>
            <a:ext cx="4829471" cy="487145"/>
          </a:xfrm>
          <a:prstGeom prst="rect">
            <a:avLst/>
          </a:prstGeom>
          <a:noFill/>
          <a:ln>
            <a:noFill/>
          </a:ln>
        </p:spPr>
        <p:txBody>
          <a:bodyPr spcFirstLastPara="1" wrap="square" lIns="55729" tIns="27857" rIns="55729" bIns="27857" anchor="t" anchorCtr="0">
            <a:spAutoFit/>
          </a:bodyPr>
          <a:lstStyle/>
          <a:p>
            <a:pPr marR="174175" algn="just"/>
            <a:r>
              <a:rPr lang="es-ES"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Bookman Old Style"/>
              </a:rPr>
              <a:t>Un </a:t>
            </a: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Modelo de Negocio </a:t>
            </a:r>
            <a:r>
              <a:rPr lang="es-ES"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Bookman Old Style"/>
              </a:rPr>
              <a:t>describe las bases sobre las que una empresa crea, proporciona y capta valor.</a:t>
            </a:r>
            <a:endParaRPr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sp>
        <p:nvSpPr>
          <p:cNvPr id="99" name="Google Shape;99;p2"/>
          <p:cNvSpPr txBox="1"/>
          <p:nvPr/>
        </p:nvSpPr>
        <p:spPr>
          <a:xfrm>
            <a:off x="1785078" y="2843367"/>
            <a:ext cx="5560298" cy="918032"/>
          </a:xfrm>
          <a:prstGeom prst="rect">
            <a:avLst/>
          </a:prstGeom>
          <a:noFill/>
          <a:ln>
            <a:noFill/>
          </a:ln>
        </p:spPr>
        <p:txBody>
          <a:bodyPr spcFirstLastPara="1" wrap="square" lIns="55729" tIns="27857" rIns="55729" bIns="27857" anchor="t" anchorCtr="0">
            <a:spAutoFit/>
          </a:bodyPr>
          <a:lstStyle/>
          <a:p>
            <a:pPr marR="174175" algn="ctr"/>
            <a:r>
              <a:rPr lang="es-ES"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Bookman Old Style"/>
              </a:rPr>
              <a:t>No existe un solo Modelo</a:t>
            </a:r>
            <a:endParaRPr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a:p>
            <a:pPr marR="174175" algn="ctr"/>
            <a:endParaRPr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Bookman Old Style"/>
            </a:endParaRPr>
          </a:p>
          <a:p>
            <a:pPr marR="174175" algn="ctr"/>
            <a:endParaRPr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Bookman Old Style"/>
            </a:endParaRPr>
          </a:p>
          <a:p>
            <a:pPr marR="174175" algn="ctr"/>
            <a:r>
              <a:rPr lang="es-ES"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sym typeface="Bookman Old Style"/>
              </a:rPr>
              <a:t>Es preciso INNOVAR</a:t>
            </a:r>
            <a:endParaRPr sz="1400" dirty="0">
              <a:solidFill>
                <a:schemeClr val="tx1">
                  <a:lumMod val="50000"/>
                </a:schemeClr>
              </a:solidFill>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12">
            <a:extLst>
              <a:ext uri="{FF2B5EF4-FFF2-40B4-BE49-F238E27FC236}">
                <a16:creationId xmlns:a16="http://schemas.microsoft.com/office/drawing/2014/main" id="{28BD2205-313A-4885-905E-639C3879C42F}"/>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8710882C-3B6F-4C8E-A22E-3AB497630FB7}"/>
              </a:ext>
            </a:extLst>
          </p:cNvPr>
          <p:cNvSpPr txBox="1"/>
          <p:nvPr/>
        </p:nvSpPr>
        <p:spPr>
          <a:xfrm>
            <a:off x="184416" y="789124"/>
            <a:ext cx="8122024" cy="584775"/>
          </a:xfrm>
          <a:prstGeom prst="rect">
            <a:avLst/>
          </a:prstGeom>
          <a:noFill/>
        </p:spPr>
        <p:txBody>
          <a:bodyPr wrap="square" rtlCol="0">
            <a:spAutoFit/>
          </a:bodyPr>
          <a:lstStyle/>
          <a:p>
            <a:r>
              <a:rPr lang="es-PE" sz="3200" dirty="0">
                <a:solidFill>
                  <a:srgbClr val="006CB5"/>
                </a:solidFill>
                <a:latin typeface="Futura LT Pro Book" panose="020B0802020204020204" pitchFamily="34" charset="0"/>
              </a:rPr>
              <a:t>¿QUÉ ES UN MODELO DE NEGOCIO?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3" name="Google Shape;423;p29"/>
          <p:cNvSpPr/>
          <p:nvPr/>
        </p:nvSpPr>
        <p:spPr>
          <a:xfrm>
            <a:off x="2027418" y="1665751"/>
            <a:ext cx="3028646" cy="1902917"/>
          </a:xfrm>
          <a:prstGeom prst="rect">
            <a:avLst/>
          </a:prstGeom>
          <a:noFill/>
          <a:ln>
            <a:noFill/>
          </a:ln>
        </p:spPr>
        <p:txBody>
          <a:bodyPr spcFirstLastPara="1" wrap="square" lIns="55729" tIns="27857" rIns="55729" bIns="27857" anchor="t" anchorCtr="0">
            <a:spAutoFit/>
          </a:bodyPr>
          <a:lstStyle/>
          <a:p>
            <a:r>
              <a:rPr lang="es-ES" sz="12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Actividades Pagadas para crear demanda</a:t>
            </a:r>
            <a:r>
              <a:rPr lang="es-ES" sz="12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rPr>
              <a:t>.</a:t>
            </a:r>
            <a:endParaRPr sz="1200" dirty="0">
              <a:latin typeface="Lato" panose="020F0502020204030203" pitchFamily="34" charset="0"/>
              <a:ea typeface="Lato" panose="020F0502020204030203" pitchFamily="34" charset="0"/>
              <a:cs typeface="Lato" panose="020F0502020204030203" pitchFamily="34" charset="0"/>
            </a:endParaRPr>
          </a:p>
          <a:p>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1. Relaciones públicas</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2. Publicidad.</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3. Asistencia a ferias</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4. Google </a:t>
            </a:r>
            <a:r>
              <a:rPr lang="es-ES" sz="1200" dirty="0" err="1">
                <a:solidFill>
                  <a:srgbClr val="010101"/>
                </a:solidFill>
                <a:latin typeface="Lato" panose="020F0502020204030203" pitchFamily="34" charset="0"/>
                <a:ea typeface="Lato" panose="020F0502020204030203" pitchFamily="34" charset="0"/>
                <a:cs typeface="Lato" panose="020F0502020204030203" pitchFamily="34" charset="0"/>
                <a:sym typeface="Trebuchet MS"/>
              </a:rPr>
              <a:t>adwords</a:t>
            </a:r>
            <a:endParaRPr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5. Otras….</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a:p>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a:p>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p:txBody>
      </p:sp>
      <p:pic>
        <p:nvPicPr>
          <p:cNvPr id="424" name="Google Shape;424;p29" descr="http://cdn2.hubspot.net/hub/527310/file-3116248002-jpg/blog-files/tiempodenegocios.jpg?t=1460983419375&amp;width=800&amp;height=500"/>
          <p:cNvPicPr preferRelativeResize="0"/>
          <p:nvPr/>
        </p:nvPicPr>
        <p:blipFill rotWithShape="1">
          <a:blip r:embed="rId3">
            <a:alphaModFix/>
          </a:blip>
          <a:srcRect t="10858" r="45007"/>
          <a:stretch/>
        </p:blipFill>
        <p:spPr>
          <a:xfrm>
            <a:off x="5090695" y="1678520"/>
            <a:ext cx="2085883" cy="2113210"/>
          </a:xfrm>
          <a:prstGeom prst="rect">
            <a:avLst/>
          </a:prstGeom>
          <a:noFill/>
          <a:ln>
            <a:noFill/>
          </a:ln>
        </p:spPr>
      </p:pic>
      <p:sp>
        <p:nvSpPr>
          <p:cNvPr id="425" name="Google Shape;425;p29"/>
          <p:cNvSpPr/>
          <p:nvPr/>
        </p:nvSpPr>
        <p:spPr>
          <a:xfrm>
            <a:off x="2027420" y="3334313"/>
            <a:ext cx="3111564" cy="1533586"/>
          </a:xfrm>
          <a:prstGeom prst="rect">
            <a:avLst/>
          </a:prstGeom>
          <a:noFill/>
          <a:ln>
            <a:noFill/>
          </a:ln>
        </p:spPr>
        <p:txBody>
          <a:bodyPr spcFirstLastPara="1" wrap="square" lIns="55729" tIns="27857" rIns="55729" bIns="27857" anchor="t" anchorCtr="0">
            <a:spAutoFit/>
          </a:bodyPr>
          <a:lstStyle/>
          <a:p>
            <a:r>
              <a:rPr lang="es-ES" sz="12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Actividades Gratuitas para crear </a:t>
            </a:r>
            <a:endParaRPr sz="1200" dirty="0">
              <a:solidFill>
                <a:srgbClr val="006CB5"/>
              </a:solidFill>
              <a:latin typeface="Lato" panose="020F0502020204030203" pitchFamily="34" charset="0"/>
              <a:ea typeface="Lato" panose="020F0502020204030203" pitchFamily="34" charset="0"/>
              <a:cs typeface="Lato" panose="020F0502020204030203" pitchFamily="34" charset="0"/>
            </a:endParaRPr>
          </a:p>
          <a:p>
            <a:r>
              <a:rPr lang="es-ES" sz="12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demanda</a:t>
            </a:r>
            <a:r>
              <a:rPr lang="es-ES" sz="1200"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a:t>
            </a:r>
            <a:endParaRPr sz="1200" dirty="0">
              <a:solidFill>
                <a:srgbClr val="006CB5"/>
              </a:solidFill>
              <a:latin typeface="Lato" panose="020F0502020204030203" pitchFamily="34" charset="0"/>
              <a:ea typeface="Lato" panose="020F0502020204030203" pitchFamily="34" charset="0"/>
              <a:cs typeface="Lato" panose="020F0502020204030203" pitchFamily="34" charset="0"/>
            </a:endParaRPr>
          </a:p>
          <a:p>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1. Presentación o ponencia.</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2. Blog propio o en el blog de otra persona.</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3. Redes sociales.</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4. Vídeo viral en </a:t>
            </a:r>
            <a:r>
              <a:rPr lang="es-ES" sz="1200" dirty="0" err="1">
                <a:solidFill>
                  <a:srgbClr val="010101"/>
                </a:solidFill>
                <a:latin typeface="Lato" panose="020F0502020204030203" pitchFamily="34" charset="0"/>
                <a:ea typeface="Lato" panose="020F0502020204030203" pitchFamily="34" charset="0"/>
                <a:cs typeface="Lato" panose="020F0502020204030203" pitchFamily="34" charset="0"/>
                <a:sym typeface="Trebuchet MS"/>
              </a:rPr>
              <a:t>youtube</a:t>
            </a:r>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5. Convierte en noticia tu actividad.</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26" name="Google Shape;426;p29"/>
          <p:cNvSpPr/>
          <p:nvPr/>
        </p:nvSpPr>
        <p:spPr>
          <a:xfrm>
            <a:off x="4948511" y="3967347"/>
            <a:ext cx="2370245" cy="610256"/>
          </a:xfrm>
          <a:prstGeom prst="rect">
            <a:avLst/>
          </a:prstGeom>
          <a:noFill/>
          <a:ln>
            <a:noFill/>
          </a:ln>
        </p:spPr>
        <p:txBody>
          <a:bodyPr spcFirstLastPara="1" wrap="square" lIns="55729" tIns="27857" rIns="55729" bIns="27857" anchor="t" anchorCtr="0">
            <a:spAutoFit/>
          </a:bodyPr>
          <a:lstStyle/>
          <a:p>
            <a:pPr algn="ctr"/>
            <a:r>
              <a:rPr lang="es-ES" sz="1200" b="1"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Atraes a tus clientes </a:t>
            </a:r>
            <a:r>
              <a:rPr lang="es-ES" sz="1200" b="1"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porque conoces lo que les gusta, lo que les interesa.</a:t>
            </a:r>
            <a:endParaRPr sz="1200"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endParaRPr>
          </a:p>
        </p:txBody>
      </p:sp>
      <p:cxnSp>
        <p:nvCxnSpPr>
          <p:cNvPr id="7" name="Straight Connector 12">
            <a:extLst>
              <a:ext uri="{FF2B5EF4-FFF2-40B4-BE49-F238E27FC236}">
                <a16:creationId xmlns:a16="http://schemas.microsoft.com/office/drawing/2014/main" id="{7432BC43-E7E2-4901-AC73-C4C42B5EA3FB}"/>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BD11E32C-C308-4C4E-831F-6DAB7451CDC8}"/>
              </a:ext>
            </a:extLst>
          </p:cNvPr>
          <p:cNvSpPr txBox="1"/>
          <p:nvPr/>
        </p:nvSpPr>
        <p:spPr>
          <a:xfrm>
            <a:off x="99892" y="790861"/>
            <a:ext cx="9044108" cy="584775"/>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MODELO CANVAS : CREACIÓN DEMANDA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pic>
        <p:nvPicPr>
          <p:cNvPr id="432" name="Google Shape;432;p30" descr="http://cdn2.hubspot.net/hub/527310/file-3116248002-jpg/blog-files/tiempodenegocios.jpg?t=1460983419375&amp;width=800&amp;height=500"/>
          <p:cNvPicPr preferRelativeResize="0"/>
          <p:nvPr/>
        </p:nvPicPr>
        <p:blipFill rotWithShape="1">
          <a:blip r:embed="rId3">
            <a:alphaModFix/>
          </a:blip>
          <a:srcRect t="11420"/>
          <a:stretch/>
        </p:blipFill>
        <p:spPr>
          <a:xfrm>
            <a:off x="1493591" y="1644262"/>
            <a:ext cx="5851787" cy="3239690"/>
          </a:xfrm>
          <a:prstGeom prst="rect">
            <a:avLst/>
          </a:prstGeom>
          <a:noFill/>
          <a:ln>
            <a:noFill/>
          </a:ln>
        </p:spPr>
      </p:pic>
      <p:cxnSp>
        <p:nvCxnSpPr>
          <p:cNvPr id="5" name="Straight Connector 12">
            <a:extLst>
              <a:ext uri="{FF2B5EF4-FFF2-40B4-BE49-F238E27FC236}">
                <a16:creationId xmlns:a16="http://schemas.microsoft.com/office/drawing/2014/main" id="{48B6F3B7-04D8-458F-A158-033089B8DA47}"/>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3D32C9CA-C47C-488C-A456-7A7BEDC1DB91}"/>
              </a:ext>
            </a:extLst>
          </p:cNvPr>
          <p:cNvSpPr txBox="1"/>
          <p:nvPr/>
        </p:nvSpPr>
        <p:spPr>
          <a:xfrm>
            <a:off x="122944" y="701308"/>
            <a:ext cx="8959584" cy="584775"/>
          </a:xfrm>
          <a:prstGeom prst="rect">
            <a:avLst/>
          </a:prstGeom>
          <a:noFill/>
        </p:spPr>
        <p:txBody>
          <a:bodyPr wrap="square" rtlCol="0">
            <a:spAutoFit/>
          </a:bodyPr>
          <a:lstStyle/>
          <a:p>
            <a:pPr>
              <a:buClr>
                <a:schemeClr val="lt1"/>
              </a:buClr>
              <a:buSzPts val="3600"/>
            </a:pPr>
            <a:r>
              <a:rPr lang="es-ES" sz="3200" dirty="0">
                <a:solidFill>
                  <a:srgbClr val="006CB5"/>
                </a:solidFill>
                <a:latin typeface="Futura LT Pro Book" panose="020B0802020204020204" pitchFamily="34" charset="0"/>
                <a:ea typeface="Trebuchet MS"/>
                <a:cs typeface="Trebuchet MS"/>
                <a:sym typeface="Trebuchet MS"/>
              </a:rPr>
              <a:t>TÚNEL DE CONVERSIÓN DE VENTAS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31"/>
          <p:cNvSpPr/>
          <p:nvPr/>
        </p:nvSpPr>
        <p:spPr>
          <a:xfrm>
            <a:off x="812732" y="1838815"/>
            <a:ext cx="7884694" cy="918032"/>
          </a:xfrm>
          <a:prstGeom prst="rect">
            <a:avLst/>
          </a:prstGeom>
          <a:noFill/>
          <a:ln>
            <a:noFill/>
          </a:ln>
        </p:spPr>
        <p:txBody>
          <a:bodyPr spcFirstLastPara="1" wrap="square" lIns="55729" tIns="27857" rIns="55729" bIns="27857" anchor="t" anchorCtr="0">
            <a:spAutoFit/>
          </a:bodyPr>
          <a:lstStyle/>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Y ahora cómo vas a </a:t>
            </a:r>
            <a:r>
              <a:rPr lang="es-ES" sz="1400" dirty="0">
                <a:solidFill>
                  <a:srgbClr val="FF9C3B"/>
                </a:solidFill>
                <a:latin typeface="Lato" panose="020F0502020204030203" pitchFamily="34" charset="0"/>
                <a:ea typeface="Lato" panose="020F0502020204030203" pitchFamily="34" charset="0"/>
                <a:cs typeface="Lato" panose="020F0502020204030203" pitchFamily="34" charset="0"/>
                <a:sym typeface="Trebuchet MS"/>
              </a:rPr>
              <a:t>Conservarlos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dirty="0">
              <a:solidFill>
                <a:schemeClr val="dk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Genera tu estrategia de fidelización: Los supermercados tienen tarjetas, las compañías aéreas nos dan puntos por volar, los hoteles nos envían ofertas especiales con descuentos….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40" name="Google Shape;440;p31"/>
          <p:cNvSpPr/>
          <p:nvPr/>
        </p:nvSpPr>
        <p:spPr>
          <a:xfrm>
            <a:off x="776087" y="2828433"/>
            <a:ext cx="7883819" cy="1995250"/>
          </a:xfrm>
          <a:prstGeom prst="rect">
            <a:avLst/>
          </a:prstGeom>
          <a:noFill/>
          <a:ln>
            <a:noFill/>
          </a:ln>
        </p:spPr>
        <p:txBody>
          <a:bodyPr spcFirstLastPara="1" wrap="square" lIns="55729" tIns="27857" rIns="55729" bIns="27857" anchor="t" anchorCtr="0">
            <a:spAutoFit/>
          </a:bodyPr>
          <a:lstStyle/>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Cómo los harás </a:t>
            </a:r>
            <a:r>
              <a:rPr lang="es-ES" sz="1400"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crecer? </a:t>
            </a:r>
            <a:endParaRPr sz="1400" dirty="0">
              <a:solidFill>
                <a:srgbClr val="FF8534"/>
              </a:solidFill>
              <a:latin typeface="Lato" panose="020F0502020204030203" pitchFamily="34" charset="0"/>
              <a:ea typeface="Lato" panose="020F0502020204030203" pitchFamily="34" charset="0"/>
              <a:cs typeface="Lato" panose="020F0502020204030203" pitchFamily="34" charset="0"/>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Es mucho más barato e interesante vender productos a clientes existentes que a nuevos clientes.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174175">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VENTA CRUZADA (productos complementarios).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135470">
              <a:buClr>
                <a:schemeClr val="dk1"/>
              </a:buClr>
              <a:buSzPts val="1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174175">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Detectando </a:t>
            </a:r>
            <a:r>
              <a:rPr lang="es-ES" sz="1400" dirty="0">
                <a:solidFill>
                  <a:srgbClr val="FF8534"/>
                </a:solidFill>
                <a:latin typeface="Lato" panose="020F0502020204030203" pitchFamily="34" charset="0"/>
                <a:ea typeface="Lato" panose="020F0502020204030203" pitchFamily="34" charset="0"/>
                <a:cs typeface="Lato" panose="020F0502020204030203" pitchFamily="34" charset="0"/>
                <a:sym typeface="Trebuchet MS"/>
              </a:rPr>
              <a:t>nuevas necesidades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de nuestros clientes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174175" indent="-135470">
              <a:buClr>
                <a:schemeClr val="dk1"/>
              </a:buClr>
              <a:buSzPts val="1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174175" indent="-174175">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Fraccionando los productos o Servicios grandes para que se puedan adquirir por partes.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cxnSp>
        <p:nvCxnSpPr>
          <p:cNvPr id="5" name="Straight Connector 12">
            <a:extLst>
              <a:ext uri="{FF2B5EF4-FFF2-40B4-BE49-F238E27FC236}">
                <a16:creationId xmlns:a16="http://schemas.microsoft.com/office/drawing/2014/main" id="{69AB3E46-15CC-4C84-B406-321433ECB10E}"/>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1AA97A15-938C-4EFE-A310-F400E9A303E7}"/>
              </a:ext>
            </a:extLst>
          </p:cNvPr>
          <p:cNvSpPr txBox="1"/>
          <p:nvPr/>
        </p:nvSpPr>
        <p:spPr>
          <a:xfrm>
            <a:off x="7683" y="790861"/>
            <a:ext cx="9213157" cy="584775"/>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MODELO CANVAS : CONSERVAR Y CRECER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7" name="Google Shape;447;p32"/>
          <p:cNvGrpSpPr/>
          <p:nvPr/>
        </p:nvGrpSpPr>
        <p:grpSpPr>
          <a:xfrm>
            <a:off x="4484214" y="1634469"/>
            <a:ext cx="2721392" cy="1667950"/>
            <a:chOff x="4427984" y="1556793"/>
            <a:chExt cx="4464496" cy="2736304"/>
          </a:xfrm>
        </p:grpSpPr>
        <p:pic>
          <p:nvPicPr>
            <p:cNvPr id="448" name="Google Shape;448;p32"/>
            <p:cNvPicPr preferRelativeResize="0"/>
            <p:nvPr/>
          </p:nvPicPr>
          <p:blipFill rotWithShape="1">
            <a:blip r:embed="rId3">
              <a:alphaModFix/>
            </a:blip>
            <a:srcRect l="36184" r="4761" b="17615"/>
            <a:stretch/>
          </p:blipFill>
          <p:spPr>
            <a:xfrm>
              <a:off x="4427984" y="1556793"/>
              <a:ext cx="4464496" cy="2736304"/>
            </a:xfrm>
            <a:prstGeom prst="rect">
              <a:avLst/>
            </a:prstGeom>
            <a:noFill/>
            <a:ln>
              <a:noFill/>
            </a:ln>
          </p:spPr>
        </p:pic>
        <p:sp>
          <p:nvSpPr>
            <p:cNvPr id="449" name="Google Shape;449;p32"/>
            <p:cNvSpPr/>
            <p:nvPr/>
          </p:nvSpPr>
          <p:spPr>
            <a:xfrm>
              <a:off x="6264553" y="1985420"/>
              <a:ext cx="428628" cy="500066"/>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450" name="Google Shape;450;p32"/>
            <p:cNvSpPr/>
            <p:nvPr/>
          </p:nvSpPr>
          <p:spPr>
            <a:xfrm>
              <a:off x="5921015" y="2940800"/>
              <a:ext cx="928694" cy="428628"/>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451" name="Google Shape;451;p32"/>
          <p:cNvSpPr txBox="1"/>
          <p:nvPr/>
        </p:nvSpPr>
        <p:spPr>
          <a:xfrm>
            <a:off x="1922579" y="1895744"/>
            <a:ext cx="2340529" cy="794922"/>
          </a:xfrm>
          <a:prstGeom prst="rect">
            <a:avLst/>
          </a:prstGeom>
          <a:noFill/>
          <a:ln>
            <a:noFill/>
          </a:ln>
        </p:spPr>
        <p:txBody>
          <a:bodyPr spcFirstLastPara="1" wrap="square" lIns="55729" tIns="27857" rIns="55729" bIns="27857" anchor="t" anchorCtr="0">
            <a:spAutoFit/>
          </a:bodyPr>
          <a:lstStyle/>
          <a:p>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Los </a:t>
            </a:r>
            <a:r>
              <a:rPr lang="es-ES" sz="1200" dirty="0">
                <a:solidFill>
                  <a:srgbClr val="FF8534"/>
                </a:solidFill>
                <a:latin typeface="Lato" panose="020F0502020204030203" pitchFamily="34" charset="0"/>
                <a:ea typeface="Lato" panose="020F0502020204030203" pitchFamily="34" charset="0"/>
                <a:cs typeface="Lato" panose="020F0502020204030203" pitchFamily="34" charset="0"/>
                <a:sym typeface="Bookman Old Style"/>
              </a:rPr>
              <a:t>canales</a:t>
            </a:r>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 describen cómo una compañía comunica y llega a su segmento de clientes para entregar su propuesta de valor</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52" name="Google Shape;452;p32"/>
          <p:cNvSpPr/>
          <p:nvPr/>
        </p:nvSpPr>
        <p:spPr>
          <a:xfrm>
            <a:off x="1805107" y="2839676"/>
            <a:ext cx="2655243" cy="425590"/>
          </a:xfrm>
          <a:prstGeom prst="rect">
            <a:avLst/>
          </a:prstGeom>
          <a:noFill/>
          <a:ln>
            <a:noFill/>
          </a:ln>
        </p:spPr>
        <p:txBody>
          <a:bodyPr spcFirstLastPara="1" wrap="square" lIns="55729" tIns="27857" rIns="55729" bIns="27857" anchor="t" anchorCtr="0">
            <a:spAutoFit/>
          </a:bodyPr>
          <a:lstStyle/>
          <a:p>
            <a:pPr algn="ctr"/>
            <a:r>
              <a:rPr lang="es-ES" sz="12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¿Cómo se entrega la propuesta de valor al cliente?</a:t>
            </a:r>
            <a:endParaRPr sz="12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53" name="Google Shape;453;p32"/>
          <p:cNvSpPr txBox="1"/>
          <p:nvPr/>
        </p:nvSpPr>
        <p:spPr>
          <a:xfrm>
            <a:off x="2049688" y="3432007"/>
            <a:ext cx="2410664" cy="1164254"/>
          </a:xfrm>
          <a:prstGeom prst="rect">
            <a:avLst/>
          </a:prstGeom>
          <a:noFill/>
          <a:ln>
            <a:noFill/>
          </a:ln>
        </p:spPr>
        <p:txBody>
          <a:bodyPr spcFirstLastPara="1" wrap="square" lIns="55729" tIns="27857" rIns="55729" bIns="27857" anchor="t" anchorCtr="0">
            <a:spAutoFit/>
          </a:bodyPr>
          <a:lstStyle/>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Propios</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Subcontratados</a:t>
            </a:r>
            <a:endParaRPr sz="1200" dirty="0">
              <a:latin typeface="Lato" panose="020F0502020204030203" pitchFamily="34" charset="0"/>
              <a:ea typeface="Lato" panose="020F0502020204030203" pitchFamily="34" charset="0"/>
              <a:cs typeface="Lato" panose="020F0502020204030203" pitchFamily="34" charset="0"/>
            </a:endParaRPr>
          </a:p>
          <a:p>
            <a:endParaRPr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Directos</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Indirectos</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Fuerza de ventas</a:t>
            </a: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sp>
        <p:nvSpPr>
          <p:cNvPr id="454" name="Google Shape;454;p32"/>
          <p:cNvSpPr txBox="1"/>
          <p:nvPr/>
        </p:nvSpPr>
        <p:spPr>
          <a:xfrm>
            <a:off x="5024169" y="3461124"/>
            <a:ext cx="1742502" cy="1164254"/>
          </a:xfrm>
          <a:prstGeom prst="rect">
            <a:avLst/>
          </a:prstGeom>
          <a:noFill/>
          <a:ln>
            <a:noFill/>
          </a:ln>
        </p:spPr>
        <p:txBody>
          <a:bodyPr spcFirstLastPara="1" wrap="square" lIns="55729" tIns="27857" rIns="55729" bIns="27857" anchor="t" anchorCtr="0">
            <a:spAutoFit/>
          </a:bodyPr>
          <a:lstStyle/>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Ventas web</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Tiendas propias</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Distribuidores</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Concesiones</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Publicidad</a:t>
            </a:r>
            <a:endParaRPr sz="1200" dirty="0">
              <a:latin typeface="Lato" panose="020F0502020204030203" pitchFamily="34" charset="0"/>
              <a:ea typeface="Lato" panose="020F0502020204030203" pitchFamily="34" charset="0"/>
              <a:cs typeface="Lato" panose="020F0502020204030203" pitchFamily="34" charset="0"/>
            </a:endParaRPr>
          </a:p>
          <a:p>
            <a:r>
              <a:rPr lang="es-ES" sz="1200" dirty="0" err="1">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Dropshipping</a:t>
            </a:r>
            <a:endParaRPr sz="1200" dirty="0">
              <a:solidFill>
                <a:schemeClr val="dk1"/>
              </a:solidFill>
              <a:latin typeface="Lato" panose="020F0502020204030203" pitchFamily="34" charset="0"/>
              <a:ea typeface="Lato" panose="020F0502020204030203" pitchFamily="34" charset="0"/>
              <a:cs typeface="Lato" panose="020F0502020204030203" pitchFamily="34" charset="0"/>
              <a:sym typeface="Century Gothic"/>
            </a:endParaRPr>
          </a:p>
        </p:txBody>
      </p:sp>
      <p:cxnSp>
        <p:nvCxnSpPr>
          <p:cNvPr id="11" name="Straight Connector 12">
            <a:extLst>
              <a:ext uri="{FF2B5EF4-FFF2-40B4-BE49-F238E27FC236}">
                <a16:creationId xmlns:a16="http://schemas.microsoft.com/office/drawing/2014/main" id="{3098C912-4DF6-4B98-B30B-89768DA04185}"/>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E20CA373-DBC9-46EE-BA5E-AF0180D23FFF}"/>
              </a:ext>
            </a:extLst>
          </p:cNvPr>
          <p:cNvSpPr txBox="1"/>
          <p:nvPr/>
        </p:nvSpPr>
        <p:spPr>
          <a:xfrm>
            <a:off x="122944" y="319066"/>
            <a:ext cx="8959584" cy="1077218"/>
          </a:xfrm>
          <a:prstGeom prst="rect">
            <a:avLst/>
          </a:prstGeom>
          <a:noFill/>
        </p:spPr>
        <p:txBody>
          <a:bodyPr wrap="square" rtlCol="0">
            <a:spAutoFit/>
          </a:bodyPr>
          <a:lstStyle/>
          <a:p>
            <a:pPr>
              <a:buClr>
                <a:schemeClr val="lt1"/>
              </a:buClr>
              <a:buSzPts val="3600"/>
            </a:pPr>
            <a:r>
              <a:rPr lang="es-ES" sz="3200" dirty="0">
                <a:solidFill>
                  <a:srgbClr val="006CB5"/>
                </a:solidFill>
                <a:latin typeface="Futura LT Pro Book" panose="020B0802020204020204" pitchFamily="34" charset="0"/>
                <a:ea typeface="Trebuchet MS"/>
                <a:cs typeface="Trebuchet MS"/>
                <a:sym typeface="Trebuchet MS"/>
              </a:rPr>
              <a:t>MODELO CANVAS : CANALES DE DISTRIBUCIÓN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33" descr="http://www.abanfin.com/modules/Manuales/dirfinan/pagare/images/pagare_cruzado_especial.gif"/>
          <p:cNvPicPr preferRelativeResize="0"/>
          <p:nvPr/>
        </p:nvPicPr>
        <p:blipFill rotWithShape="1">
          <a:blip r:embed="rId3">
            <a:alphaModFix/>
          </a:blip>
          <a:srcRect/>
          <a:stretch/>
        </p:blipFill>
        <p:spPr>
          <a:xfrm rot="-1376317">
            <a:off x="3084899" y="3959481"/>
            <a:ext cx="1372820" cy="639734"/>
          </a:xfrm>
          <a:prstGeom prst="rect">
            <a:avLst/>
          </a:prstGeom>
          <a:noFill/>
          <a:ln>
            <a:noFill/>
          </a:ln>
        </p:spPr>
      </p:pic>
      <p:grpSp>
        <p:nvGrpSpPr>
          <p:cNvPr id="461" name="Google Shape;461;p33"/>
          <p:cNvGrpSpPr/>
          <p:nvPr/>
        </p:nvGrpSpPr>
        <p:grpSpPr>
          <a:xfrm>
            <a:off x="4528106" y="1691625"/>
            <a:ext cx="2765286" cy="2055355"/>
            <a:chOff x="4499992" y="1484784"/>
            <a:chExt cx="4536504" cy="3371850"/>
          </a:xfrm>
        </p:grpSpPr>
        <p:pic>
          <p:nvPicPr>
            <p:cNvPr id="462" name="Google Shape;462;p33"/>
            <p:cNvPicPr preferRelativeResize="0"/>
            <p:nvPr/>
          </p:nvPicPr>
          <p:blipFill rotWithShape="1">
            <a:blip r:embed="rId4">
              <a:alphaModFix/>
            </a:blip>
            <a:srcRect l="39993"/>
            <a:stretch/>
          </p:blipFill>
          <p:spPr>
            <a:xfrm>
              <a:off x="4499992" y="1484784"/>
              <a:ext cx="4536504" cy="3371850"/>
            </a:xfrm>
            <a:prstGeom prst="rect">
              <a:avLst/>
            </a:prstGeom>
            <a:noFill/>
            <a:ln>
              <a:noFill/>
            </a:ln>
          </p:spPr>
        </p:pic>
        <p:sp>
          <p:nvSpPr>
            <p:cNvPr id="463" name="Google Shape;463;p33"/>
            <p:cNvSpPr/>
            <p:nvPr/>
          </p:nvSpPr>
          <p:spPr>
            <a:xfrm rot="5400000">
              <a:off x="8109162" y="3868915"/>
              <a:ext cx="428628" cy="518150"/>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464" name="Google Shape;464;p33"/>
            <p:cNvSpPr/>
            <p:nvPr/>
          </p:nvSpPr>
          <p:spPr>
            <a:xfrm>
              <a:off x="6880059" y="3627924"/>
              <a:ext cx="666193" cy="714380"/>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465" name="Google Shape;465;p33"/>
          <p:cNvSpPr txBox="1"/>
          <p:nvPr/>
        </p:nvSpPr>
        <p:spPr>
          <a:xfrm>
            <a:off x="1895655" y="1952445"/>
            <a:ext cx="2340529" cy="806720"/>
          </a:xfrm>
          <a:prstGeom prst="rect">
            <a:avLst/>
          </a:prstGeom>
          <a:noFill/>
          <a:ln>
            <a:noFill/>
          </a:ln>
        </p:spPr>
        <p:txBody>
          <a:bodyPr spcFirstLastPara="1" wrap="square" lIns="55729" tIns="27857" rIns="55729" bIns="27857" anchor="t" anchorCtr="0">
            <a:spAutoFit/>
          </a:bodyPr>
          <a:lstStyle/>
          <a:p>
            <a:r>
              <a:rPr lang="es-ES" sz="1219"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El </a:t>
            </a:r>
            <a:r>
              <a:rPr lang="es-ES" sz="1219" dirty="0">
                <a:solidFill>
                  <a:srgbClr val="FF8534"/>
                </a:solidFill>
                <a:latin typeface="Lato" panose="020F0502020204030203" pitchFamily="34" charset="0"/>
                <a:ea typeface="Lato" panose="020F0502020204030203" pitchFamily="34" charset="0"/>
                <a:cs typeface="Lato" panose="020F0502020204030203" pitchFamily="34" charset="0"/>
                <a:sym typeface="Bookman Old Style"/>
              </a:rPr>
              <a:t>flujo de ingresos </a:t>
            </a:r>
            <a:r>
              <a:rPr lang="es-ES" sz="1219"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representa la caja que una empresa genera, proveniente de los distintos segmentos de clientes</a:t>
            </a:r>
            <a:endParaRPr sz="854"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67" name="Google Shape;467;p33"/>
          <p:cNvSpPr/>
          <p:nvPr/>
        </p:nvSpPr>
        <p:spPr>
          <a:xfrm>
            <a:off x="1880323" y="2887485"/>
            <a:ext cx="2655243" cy="796204"/>
          </a:xfrm>
          <a:prstGeom prst="rect">
            <a:avLst/>
          </a:prstGeom>
          <a:noFill/>
          <a:ln>
            <a:noFill/>
          </a:ln>
        </p:spPr>
        <p:txBody>
          <a:bodyPr spcFirstLastPara="1" wrap="square" lIns="55729" tIns="27857" rIns="55729" bIns="27857" anchor="t" anchorCtr="0">
            <a:spAutoFit/>
          </a:bodyPr>
          <a:lstStyle/>
          <a:p>
            <a:r>
              <a:rPr lang="es-ES" sz="1098"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¿Cuanto están dispuestos a pagar  por la propuesta de valor?</a:t>
            </a:r>
            <a:endParaRPr sz="854" dirty="0">
              <a:solidFill>
                <a:srgbClr val="010101"/>
              </a:solidFill>
              <a:latin typeface="Lato" panose="020F0502020204030203" pitchFamily="34" charset="0"/>
              <a:ea typeface="Lato" panose="020F0502020204030203" pitchFamily="34" charset="0"/>
              <a:cs typeface="Lato" panose="020F0502020204030203" pitchFamily="34" charset="0"/>
            </a:endParaRPr>
          </a:p>
          <a:p>
            <a:pPr>
              <a:spcBef>
                <a:spcPts val="548"/>
              </a:spcBef>
            </a:pPr>
            <a:r>
              <a:rPr lang="es-ES" sz="1098"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¿Cómo pagan, cuándo y por qué conceptos pagan hoy?</a:t>
            </a:r>
            <a:endParaRPr sz="854"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68" name="Google Shape;468;p33"/>
          <p:cNvSpPr txBox="1"/>
          <p:nvPr/>
        </p:nvSpPr>
        <p:spPr>
          <a:xfrm>
            <a:off x="4878100" y="3837012"/>
            <a:ext cx="2370245" cy="1041143"/>
          </a:xfrm>
          <a:prstGeom prst="rect">
            <a:avLst/>
          </a:prstGeom>
          <a:noFill/>
          <a:ln>
            <a:noFill/>
          </a:ln>
        </p:spPr>
        <p:txBody>
          <a:bodyPr spcFirstLastPara="1" wrap="square" lIns="55729" tIns="27857" rIns="55729" bIns="27857" anchor="t" anchorCtr="0">
            <a:spAutoFit/>
          </a:bodyPr>
          <a:lstStyle/>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Venta de productos y servicios</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Cuotas de suscripción</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Cuotas por uso</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Préstamo o alquiler</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Concesión de licencia,</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Cuotas de servicio,</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Publicidad</a:t>
            </a:r>
            <a:endParaRPr sz="800" dirty="0">
              <a:latin typeface="Lato" panose="020F0502020204030203" pitchFamily="34" charset="0"/>
              <a:ea typeface="Lato" panose="020F0502020204030203" pitchFamily="34" charset="0"/>
              <a:cs typeface="Lato" panose="020F0502020204030203" pitchFamily="34" charset="0"/>
            </a:endParaRPr>
          </a:p>
          <a:p>
            <a:r>
              <a:rPr lang="es-ES" sz="8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Comisiones</a:t>
            </a:r>
            <a:endParaRPr sz="800" dirty="0">
              <a:latin typeface="Lato" panose="020F0502020204030203" pitchFamily="34" charset="0"/>
              <a:ea typeface="Lato" panose="020F0502020204030203" pitchFamily="34" charset="0"/>
              <a:cs typeface="Lato" panose="020F0502020204030203" pitchFamily="34" charset="0"/>
            </a:endParaRPr>
          </a:p>
        </p:txBody>
      </p:sp>
      <p:pic>
        <p:nvPicPr>
          <p:cNvPr id="469" name="Google Shape;469;p33" descr="http://media.boingboing.net/wp-content/uploads/2016/01/online_payment-2.jpg"/>
          <p:cNvPicPr preferRelativeResize="0"/>
          <p:nvPr/>
        </p:nvPicPr>
        <p:blipFill rotWithShape="1">
          <a:blip r:embed="rId5">
            <a:alphaModFix/>
          </a:blip>
          <a:srcRect/>
          <a:stretch/>
        </p:blipFill>
        <p:spPr>
          <a:xfrm>
            <a:off x="1895655" y="3892822"/>
            <a:ext cx="1365560" cy="963925"/>
          </a:xfrm>
          <a:prstGeom prst="rect">
            <a:avLst/>
          </a:prstGeom>
          <a:noFill/>
          <a:ln>
            <a:noFill/>
          </a:ln>
        </p:spPr>
      </p:pic>
      <p:cxnSp>
        <p:nvCxnSpPr>
          <p:cNvPr id="14" name="Straight Connector 12">
            <a:extLst>
              <a:ext uri="{FF2B5EF4-FFF2-40B4-BE49-F238E27FC236}">
                <a16:creationId xmlns:a16="http://schemas.microsoft.com/office/drawing/2014/main" id="{5E03090B-0FDA-492F-9C11-C12FCE9444EF}"/>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5" name="CuadroTexto 14">
            <a:extLst>
              <a:ext uri="{FF2B5EF4-FFF2-40B4-BE49-F238E27FC236}">
                <a16:creationId xmlns:a16="http://schemas.microsoft.com/office/drawing/2014/main" id="{33A04F4D-DE36-4EDB-8A20-D0546F96D6C5}"/>
              </a:ext>
            </a:extLst>
          </p:cNvPr>
          <p:cNvSpPr txBox="1"/>
          <p:nvPr/>
        </p:nvSpPr>
        <p:spPr>
          <a:xfrm>
            <a:off x="207468" y="781762"/>
            <a:ext cx="8729063" cy="584775"/>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MODELO CANVAS : FLUJO DE INGRESOS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pSp>
        <p:nvGrpSpPr>
          <p:cNvPr id="476" name="Google Shape;476;p34"/>
          <p:cNvGrpSpPr/>
          <p:nvPr/>
        </p:nvGrpSpPr>
        <p:grpSpPr>
          <a:xfrm>
            <a:off x="2684583" y="1628213"/>
            <a:ext cx="4608297" cy="2078579"/>
            <a:chOff x="904875" y="2504155"/>
            <a:chExt cx="7334250" cy="3409950"/>
          </a:xfrm>
        </p:grpSpPr>
        <p:pic>
          <p:nvPicPr>
            <p:cNvPr id="477" name="Google Shape;477;p34"/>
            <p:cNvPicPr preferRelativeResize="0"/>
            <p:nvPr/>
          </p:nvPicPr>
          <p:blipFill rotWithShape="1">
            <a:blip r:embed="rId3">
              <a:alphaModFix/>
            </a:blip>
            <a:srcRect/>
            <a:stretch/>
          </p:blipFill>
          <p:spPr>
            <a:xfrm>
              <a:off x="904875" y="2504155"/>
              <a:ext cx="7334250" cy="3409950"/>
            </a:xfrm>
            <a:prstGeom prst="rect">
              <a:avLst/>
            </a:prstGeom>
            <a:noFill/>
            <a:ln>
              <a:noFill/>
            </a:ln>
          </p:spPr>
        </p:pic>
        <p:sp>
          <p:nvSpPr>
            <p:cNvPr id="478" name="Google Shape;478;p34"/>
            <p:cNvSpPr/>
            <p:nvPr/>
          </p:nvSpPr>
          <p:spPr>
            <a:xfrm>
              <a:off x="3405205" y="3004221"/>
              <a:ext cx="428628" cy="500066"/>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479" name="Google Shape;479;p34"/>
            <p:cNvSpPr/>
            <p:nvPr/>
          </p:nvSpPr>
          <p:spPr>
            <a:xfrm>
              <a:off x="3190891" y="4004353"/>
              <a:ext cx="642942" cy="642942"/>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480" name="Google Shape;480;p34"/>
          <p:cNvSpPr txBox="1"/>
          <p:nvPr/>
        </p:nvSpPr>
        <p:spPr>
          <a:xfrm>
            <a:off x="1316397" y="2526293"/>
            <a:ext cx="2340529" cy="471756"/>
          </a:xfrm>
          <a:prstGeom prst="rect">
            <a:avLst/>
          </a:prstGeom>
          <a:noFill/>
          <a:ln>
            <a:noFill/>
          </a:ln>
        </p:spPr>
        <p:txBody>
          <a:bodyPr spcFirstLastPara="1" wrap="square" lIns="55729" tIns="27857" rIns="55729" bIns="27857" anchor="t" anchorCtr="0">
            <a:spAutoFit/>
          </a:bodyPr>
          <a:lstStyle/>
          <a:p>
            <a:r>
              <a:rPr lang="es-ES" sz="9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Los </a:t>
            </a:r>
            <a:r>
              <a:rPr lang="es-ES" sz="900" dirty="0">
                <a:solidFill>
                  <a:srgbClr val="FF8534"/>
                </a:solidFill>
                <a:latin typeface="Lato" panose="020F0502020204030203" pitchFamily="34" charset="0"/>
                <a:ea typeface="Lato" panose="020F0502020204030203" pitchFamily="34" charset="0"/>
                <a:cs typeface="Lato" panose="020F0502020204030203" pitchFamily="34" charset="0"/>
                <a:sym typeface="Bookman Old Style"/>
              </a:rPr>
              <a:t>recursos clave </a:t>
            </a:r>
            <a:r>
              <a:rPr lang="es-ES" sz="9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describen los elementos más importantes que se requieren para que el modelo de negocios funcione</a:t>
            </a:r>
            <a:endParaRPr sz="9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81" name="Google Shape;481;p34"/>
          <p:cNvSpPr/>
          <p:nvPr/>
        </p:nvSpPr>
        <p:spPr>
          <a:xfrm>
            <a:off x="1316397" y="3240318"/>
            <a:ext cx="3225808" cy="471756"/>
          </a:xfrm>
          <a:prstGeom prst="rect">
            <a:avLst/>
          </a:prstGeom>
          <a:noFill/>
          <a:ln>
            <a:noFill/>
          </a:ln>
        </p:spPr>
        <p:txBody>
          <a:bodyPr spcFirstLastPara="1" wrap="square" lIns="55729" tIns="27857" rIns="55729" bIns="27857" anchor="t" anchorCtr="0">
            <a:spAutoFit/>
          </a:bodyPr>
          <a:lstStyle/>
          <a:p>
            <a:r>
              <a:rPr lang="es-ES" sz="9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¿Que recursos necesitamos para generar la propuesta de valor, hacerla llegar al cliente, relacionarnos con el cliente y generar ingresos?</a:t>
            </a:r>
            <a:endParaRPr sz="9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82" name="Google Shape;482;p34"/>
          <p:cNvSpPr txBox="1"/>
          <p:nvPr/>
        </p:nvSpPr>
        <p:spPr>
          <a:xfrm>
            <a:off x="1645434" y="4055878"/>
            <a:ext cx="5354997" cy="610256"/>
          </a:xfrm>
          <a:prstGeom prst="rect">
            <a:avLst/>
          </a:prstGeom>
          <a:noFill/>
          <a:ln>
            <a:noFill/>
          </a:ln>
        </p:spPr>
        <p:txBody>
          <a:bodyPr spcFirstLastPara="1" wrap="square" lIns="55729" tIns="27857" rIns="55729" bIns="27857" anchor="t" anchorCtr="0">
            <a:spAutoFit/>
          </a:bodyPr>
          <a:lstStyle/>
          <a:p>
            <a:pPr algn="just"/>
            <a:r>
              <a:rPr lang="es-ES" sz="900" b="1" dirty="0">
                <a:solidFill>
                  <a:srgbClr val="006CB5"/>
                </a:solidFill>
                <a:latin typeface="Lato" panose="020F0502020204030203" pitchFamily="34" charset="0"/>
                <a:ea typeface="Lato" panose="020F0502020204030203" pitchFamily="34" charset="0"/>
                <a:cs typeface="Lato" panose="020F0502020204030203" pitchFamily="34" charset="0"/>
                <a:sym typeface="Century Gothic"/>
              </a:rPr>
              <a:t>• Pueden ser físicos</a:t>
            </a:r>
            <a:r>
              <a:rPr lang="es-ES"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instalaciones, vehículos, maquinaria, puntos de venta, red de distribuidores</a:t>
            </a:r>
            <a:endParaRPr sz="900" dirty="0">
              <a:latin typeface="Lato" panose="020F0502020204030203" pitchFamily="34" charset="0"/>
              <a:ea typeface="Lato" panose="020F0502020204030203" pitchFamily="34" charset="0"/>
              <a:cs typeface="Lato" panose="020F0502020204030203" pitchFamily="34" charset="0"/>
            </a:endParaRPr>
          </a:p>
          <a:p>
            <a:pPr algn="just"/>
            <a:r>
              <a:rPr lang="es-ES" sz="900" b="1" dirty="0">
                <a:solidFill>
                  <a:srgbClr val="006CB5"/>
                </a:solidFill>
                <a:latin typeface="Lato" panose="020F0502020204030203" pitchFamily="34" charset="0"/>
                <a:ea typeface="Lato" panose="020F0502020204030203" pitchFamily="34" charset="0"/>
                <a:cs typeface="Lato" panose="020F0502020204030203" pitchFamily="34" charset="0"/>
                <a:sym typeface="Century Gothic"/>
              </a:rPr>
              <a:t>•</a:t>
            </a:r>
            <a:r>
              <a:rPr lang="es-ES"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a:t>
            </a:r>
            <a:r>
              <a:rPr lang="es-ES" sz="900" b="1" dirty="0">
                <a:solidFill>
                  <a:srgbClr val="006CB5"/>
                </a:solidFill>
                <a:latin typeface="Lato" panose="020F0502020204030203" pitchFamily="34" charset="0"/>
                <a:ea typeface="Lato" panose="020F0502020204030203" pitchFamily="34" charset="0"/>
                <a:cs typeface="Lato" panose="020F0502020204030203" pitchFamily="34" charset="0"/>
                <a:sym typeface="Century Gothic"/>
              </a:rPr>
              <a:t>Pueden ser intelectuales</a:t>
            </a:r>
            <a:r>
              <a:rPr lang="es-ES"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marcas, información, derechos, bases de datos.</a:t>
            </a:r>
            <a:endParaRPr sz="900" dirty="0">
              <a:latin typeface="Lato" panose="020F0502020204030203" pitchFamily="34" charset="0"/>
              <a:ea typeface="Lato" panose="020F0502020204030203" pitchFamily="34" charset="0"/>
              <a:cs typeface="Lato" panose="020F0502020204030203" pitchFamily="34" charset="0"/>
            </a:endParaRPr>
          </a:p>
          <a:p>
            <a:pPr algn="just"/>
            <a:r>
              <a:rPr lang="es-ES" sz="900" b="1" dirty="0">
                <a:solidFill>
                  <a:srgbClr val="006CB5"/>
                </a:solidFill>
                <a:latin typeface="Lato" panose="020F0502020204030203" pitchFamily="34" charset="0"/>
                <a:ea typeface="Lato" panose="020F0502020204030203" pitchFamily="34" charset="0"/>
                <a:cs typeface="Lato" panose="020F0502020204030203" pitchFamily="34" charset="0"/>
                <a:sym typeface="Century Gothic"/>
              </a:rPr>
              <a:t>• Pueden ser humanos</a:t>
            </a:r>
            <a:r>
              <a:rPr lang="es-ES"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Capital Humano</a:t>
            </a:r>
            <a:endParaRPr sz="900" dirty="0">
              <a:latin typeface="Lato" panose="020F0502020204030203" pitchFamily="34" charset="0"/>
              <a:ea typeface="Lato" panose="020F0502020204030203" pitchFamily="34" charset="0"/>
              <a:cs typeface="Lato" panose="020F0502020204030203" pitchFamily="34" charset="0"/>
            </a:endParaRPr>
          </a:p>
          <a:p>
            <a:pPr algn="just"/>
            <a:r>
              <a:rPr lang="es-ES" sz="900" b="1" dirty="0">
                <a:solidFill>
                  <a:srgbClr val="006CB5"/>
                </a:solidFill>
                <a:latin typeface="Lato" panose="020F0502020204030203" pitchFamily="34" charset="0"/>
                <a:ea typeface="Lato" panose="020F0502020204030203" pitchFamily="34" charset="0"/>
                <a:cs typeface="Lato" panose="020F0502020204030203" pitchFamily="34" charset="0"/>
                <a:sym typeface="Century Gothic"/>
              </a:rPr>
              <a:t>•</a:t>
            </a:r>
            <a:r>
              <a:rPr lang="es-ES"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a:t>
            </a:r>
            <a:r>
              <a:rPr lang="es-ES" sz="900" b="1" dirty="0">
                <a:solidFill>
                  <a:srgbClr val="006CB5"/>
                </a:solidFill>
                <a:latin typeface="Lato" panose="020F0502020204030203" pitchFamily="34" charset="0"/>
                <a:ea typeface="Lato" panose="020F0502020204030203" pitchFamily="34" charset="0"/>
                <a:cs typeface="Lato" panose="020F0502020204030203" pitchFamily="34" charset="0"/>
                <a:sym typeface="Century Gothic"/>
              </a:rPr>
              <a:t>Pueden ser financieros</a:t>
            </a:r>
            <a:r>
              <a:rPr lang="es-ES"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Dinero, capacidad de Crédito, etc..</a:t>
            </a:r>
            <a:endParaRPr sz="900"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endParaRPr>
          </a:p>
        </p:txBody>
      </p:sp>
      <p:cxnSp>
        <p:nvCxnSpPr>
          <p:cNvPr id="10" name="Straight Connector 12">
            <a:extLst>
              <a:ext uri="{FF2B5EF4-FFF2-40B4-BE49-F238E27FC236}">
                <a16:creationId xmlns:a16="http://schemas.microsoft.com/office/drawing/2014/main" id="{C4B17B8E-7250-4B65-AF90-5513B9B555B8}"/>
              </a:ext>
            </a:extLst>
          </p:cNvPr>
          <p:cNvCxnSpPr>
            <a:cxnSpLocks/>
          </p:cNvCxnSpPr>
          <p:nvPr/>
        </p:nvCxnSpPr>
        <p:spPr>
          <a:xfrm>
            <a:off x="0" y="1316593"/>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504F3341-E879-4C7A-AFD5-03B58D4A929F}"/>
              </a:ext>
            </a:extLst>
          </p:cNvPr>
          <p:cNvSpPr txBox="1"/>
          <p:nvPr/>
        </p:nvSpPr>
        <p:spPr>
          <a:xfrm>
            <a:off x="122944" y="741686"/>
            <a:ext cx="8352545" cy="584775"/>
          </a:xfrm>
          <a:prstGeom prst="rect">
            <a:avLst/>
          </a:prstGeom>
          <a:noFill/>
        </p:spPr>
        <p:txBody>
          <a:bodyPr wrap="square" rtlCol="0">
            <a:spAutoFit/>
          </a:bodyPr>
          <a:lstStyle/>
          <a:p>
            <a:pPr>
              <a:buClr>
                <a:schemeClr val="lt1"/>
              </a:buClr>
              <a:buSzPts val="3600"/>
            </a:pPr>
            <a:r>
              <a:rPr lang="es-ES" sz="3200" dirty="0">
                <a:solidFill>
                  <a:srgbClr val="006CB5"/>
                </a:solidFill>
                <a:latin typeface="Futura LT Pro Book" panose="020B0802020204020204" pitchFamily="34" charset="0"/>
                <a:ea typeface="Trebuchet MS"/>
                <a:cs typeface="Trebuchet MS"/>
                <a:sym typeface="Trebuchet MS"/>
              </a:rPr>
              <a:t>MODELO CANVAS: RECURSOS CLAVES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pSp>
        <p:nvGrpSpPr>
          <p:cNvPr id="489" name="Google Shape;489;p35"/>
          <p:cNvGrpSpPr/>
          <p:nvPr/>
        </p:nvGrpSpPr>
        <p:grpSpPr>
          <a:xfrm>
            <a:off x="3869705" y="1829937"/>
            <a:ext cx="3489217" cy="2278057"/>
            <a:chOff x="3419872" y="1196752"/>
            <a:chExt cx="5724128" cy="3737196"/>
          </a:xfrm>
        </p:grpSpPr>
        <p:pic>
          <p:nvPicPr>
            <p:cNvPr id="490" name="Google Shape;490;p35"/>
            <p:cNvPicPr preferRelativeResize="0"/>
            <p:nvPr/>
          </p:nvPicPr>
          <p:blipFill rotWithShape="1">
            <a:blip r:embed="rId3">
              <a:alphaModFix/>
            </a:blip>
            <a:srcRect l="22156" t="1784"/>
            <a:stretch/>
          </p:blipFill>
          <p:spPr>
            <a:xfrm>
              <a:off x="3419872" y="1556792"/>
              <a:ext cx="5724128" cy="3377156"/>
            </a:xfrm>
            <a:prstGeom prst="rect">
              <a:avLst/>
            </a:prstGeom>
            <a:noFill/>
            <a:ln>
              <a:noFill/>
            </a:ln>
          </p:spPr>
        </p:pic>
        <p:sp>
          <p:nvSpPr>
            <p:cNvPr id="491" name="Google Shape;491;p35"/>
            <p:cNvSpPr/>
            <p:nvPr/>
          </p:nvSpPr>
          <p:spPr>
            <a:xfrm>
              <a:off x="4291030" y="1196752"/>
              <a:ext cx="428628" cy="500066"/>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492" name="Google Shape;492;p35"/>
            <p:cNvSpPr/>
            <p:nvPr/>
          </p:nvSpPr>
          <p:spPr>
            <a:xfrm>
              <a:off x="4291030" y="1924051"/>
              <a:ext cx="357190" cy="642942"/>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493" name="Google Shape;493;p35"/>
          <p:cNvSpPr txBox="1"/>
          <p:nvPr/>
        </p:nvSpPr>
        <p:spPr>
          <a:xfrm>
            <a:off x="1785078" y="2271979"/>
            <a:ext cx="2340529" cy="806720"/>
          </a:xfrm>
          <a:prstGeom prst="rect">
            <a:avLst/>
          </a:prstGeom>
          <a:noFill/>
          <a:ln>
            <a:noFill/>
          </a:ln>
        </p:spPr>
        <p:txBody>
          <a:bodyPr spcFirstLastPara="1" wrap="square" lIns="55729" tIns="27857" rIns="55729" bIns="27857" anchor="t" anchorCtr="0">
            <a:spAutoFit/>
          </a:bodyPr>
          <a:lstStyle/>
          <a:p>
            <a:r>
              <a:rPr lang="es-ES" sz="1219"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Las </a:t>
            </a:r>
            <a:r>
              <a:rPr lang="es-ES" sz="1219" b="1" dirty="0">
                <a:solidFill>
                  <a:srgbClr val="FF8534"/>
                </a:solidFill>
                <a:latin typeface="Lato" panose="020F0502020204030203" pitchFamily="34" charset="0"/>
                <a:ea typeface="Lato" panose="020F0502020204030203" pitchFamily="34" charset="0"/>
                <a:cs typeface="Lato" panose="020F0502020204030203" pitchFamily="34" charset="0"/>
                <a:sym typeface="Bookman Old Style"/>
              </a:rPr>
              <a:t>actividades clave </a:t>
            </a:r>
            <a:r>
              <a:rPr lang="es-ES" sz="1219"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describen las acciones más importantes que se requieren para que el modelo de negocios funcione</a:t>
            </a:r>
            <a:endParaRPr sz="854"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94" name="Google Shape;494;p35"/>
          <p:cNvSpPr/>
          <p:nvPr/>
        </p:nvSpPr>
        <p:spPr>
          <a:xfrm>
            <a:off x="1722936" y="3318591"/>
            <a:ext cx="2604728" cy="619104"/>
          </a:xfrm>
          <a:prstGeom prst="rect">
            <a:avLst/>
          </a:prstGeom>
          <a:noFill/>
          <a:ln>
            <a:noFill/>
          </a:ln>
        </p:spPr>
        <p:txBody>
          <a:bodyPr spcFirstLastPara="1" wrap="square" lIns="55729" tIns="27857" rIns="55729" bIns="27857" anchor="t" anchorCtr="0">
            <a:spAutoFit/>
          </a:bodyPr>
          <a:lstStyle/>
          <a:p>
            <a:r>
              <a:rPr lang="es-ES" sz="1219"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¿Que acciones críticas debemos realizar para operar de manera exitosa?</a:t>
            </a:r>
            <a:endParaRPr sz="854"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495" name="Google Shape;495;p35"/>
          <p:cNvSpPr/>
          <p:nvPr/>
        </p:nvSpPr>
        <p:spPr>
          <a:xfrm>
            <a:off x="1734250" y="4127679"/>
            <a:ext cx="5340727" cy="506381"/>
          </a:xfrm>
          <a:prstGeom prst="rect">
            <a:avLst/>
          </a:prstGeom>
          <a:noFill/>
          <a:ln>
            <a:noFill/>
          </a:ln>
        </p:spPr>
        <p:txBody>
          <a:bodyPr spcFirstLastPara="1" wrap="square" lIns="55729" tIns="27857" rIns="55729" bIns="27857" anchor="t" anchorCtr="0">
            <a:spAutoFit/>
          </a:bodyPr>
          <a:lstStyle/>
          <a:p>
            <a:r>
              <a:rPr lang="es-ES" sz="975" b="1" dirty="0">
                <a:solidFill>
                  <a:srgbClr val="010101"/>
                </a:solidFill>
                <a:latin typeface="Lato" panose="020F0502020204030203" pitchFamily="34" charset="0"/>
                <a:ea typeface="Lato" panose="020F0502020204030203" pitchFamily="34" charset="0"/>
                <a:cs typeface="Lato" panose="020F0502020204030203" pitchFamily="34" charset="0"/>
                <a:sym typeface="Century Gothic"/>
              </a:rPr>
              <a:t>- De producción </a:t>
            </a:r>
            <a:r>
              <a:rPr lang="es-ES" sz="975"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(diseño + fabricación + entrega)</a:t>
            </a:r>
            <a:endParaRPr sz="854" dirty="0">
              <a:latin typeface="Lato" panose="020F0502020204030203" pitchFamily="34" charset="0"/>
              <a:ea typeface="Lato" panose="020F0502020204030203" pitchFamily="34" charset="0"/>
              <a:cs typeface="Lato" panose="020F0502020204030203" pitchFamily="34" charset="0"/>
            </a:endParaRPr>
          </a:p>
          <a:p>
            <a:r>
              <a:rPr lang="es-ES" sz="975" b="1" dirty="0">
                <a:solidFill>
                  <a:srgbClr val="010101"/>
                </a:solidFill>
                <a:latin typeface="Lato" panose="020F0502020204030203" pitchFamily="34" charset="0"/>
                <a:ea typeface="Lato" panose="020F0502020204030203" pitchFamily="34" charset="0"/>
                <a:cs typeface="Lato" panose="020F0502020204030203" pitchFamily="34" charset="0"/>
                <a:sym typeface="Century Gothic"/>
              </a:rPr>
              <a:t>- De resolución de problemas </a:t>
            </a:r>
            <a:r>
              <a:rPr lang="es-ES" sz="975"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(buscando nuevas soluciones a problemas del cliente)</a:t>
            </a:r>
            <a:endParaRPr sz="854" dirty="0">
              <a:latin typeface="Lato" panose="020F0502020204030203" pitchFamily="34" charset="0"/>
              <a:ea typeface="Lato" panose="020F0502020204030203" pitchFamily="34" charset="0"/>
              <a:cs typeface="Lato" panose="020F0502020204030203" pitchFamily="34" charset="0"/>
            </a:endParaRPr>
          </a:p>
          <a:p>
            <a:r>
              <a:rPr lang="es-ES" sz="975" b="1" dirty="0">
                <a:solidFill>
                  <a:srgbClr val="010101"/>
                </a:solidFill>
                <a:latin typeface="Lato" panose="020F0502020204030203" pitchFamily="34" charset="0"/>
                <a:ea typeface="Lato" panose="020F0502020204030203" pitchFamily="34" charset="0"/>
                <a:cs typeface="Lato" panose="020F0502020204030203" pitchFamily="34" charset="0"/>
                <a:sym typeface="Century Gothic"/>
              </a:rPr>
              <a:t>- De gestión de la información </a:t>
            </a:r>
            <a:r>
              <a:rPr lang="es-ES" sz="975" b="1"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(bases de datos  plataformas)</a:t>
            </a:r>
            <a:endParaRPr sz="854" dirty="0">
              <a:latin typeface="Lato" panose="020F0502020204030203" pitchFamily="34" charset="0"/>
              <a:ea typeface="Lato" panose="020F0502020204030203" pitchFamily="34" charset="0"/>
              <a:cs typeface="Lato" panose="020F0502020204030203" pitchFamily="34" charset="0"/>
            </a:endParaRPr>
          </a:p>
        </p:txBody>
      </p:sp>
      <p:cxnSp>
        <p:nvCxnSpPr>
          <p:cNvPr id="10" name="Straight Connector 12">
            <a:extLst>
              <a:ext uri="{FF2B5EF4-FFF2-40B4-BE49-F238E27FC236}">
                <a16:creationId xmlns:a16="http://schemas.microsoft.com/office/drawing/2014/main" id="{712A47F7-22C9-4918-BAC4-F281511D5620}"/>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2E11A350-0A45-4729-92FD-FBCE3AFF8C20}"/>
              </a:ext>
            </a:extLst>
          </p:cNvPr>
          <p:cNvSpPr txBox="1"/>
          <p:nvPr/>
        </p:nvSpPr>
        <p:spPr>
          <a:xfrm>
            <a:off x="150195" y="744706"/>
            <a:ext cx="8936532" cy="584775"/>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MODELO CANVAS : ACTIVIDADES CLAVES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2" name="Google Shape;502;p36"/>
          <p:cNvGrpSpPr/>
          <p:nvPr/>
        </p:nvGrpSpPr>
        <p:grpSpPr>
          <a:xfrm>
            <a:off x="3533931" y="1582723"/>
            <a:ext cx="3803354" cy="2077543"/>
            <a:chOff x="2869028" y="821932"/>
            <a:chExt cx="6239476" cy="3408248"/>
          </a:xfrm>
        </p:grpSpPr>
        <p:pic>
          <p:nvPicPr>
            <p:cNvPr id="503" name="Google Shape;503;p36"/>
            <p:cNvPicPr preferRelativeResize="0"/>
            <p:nvPr/>
          </p:nvPicPr>
          <p:blipFill rotWithShape="1">
            <a:blip r:embed="rId3">
              <a:alphaModFix/>
            </a:blip>
            <a:srcRect l="5703" t="2756"/>
            <a:stretch/>
          </p:blipFill>
          <p:spPr>
            <a:xfrm>
              <a:off x="2869028" y="1263018"/>
              <a:ext cx="6239476" cy="2967162"/>
            </a:xfrm>
            <a:prstGeom prst="rect">
              <a:avLst/>
            </a:prstGeom>
            <a:noFill/>
            <a:ln>
              <a:noFill/>
            </a:ln>
          </p:spPr>
        </p:pic>
        <p:sp>
          <p:nvSpPr>
            <p:cNvPr id="504" name="Google Shape;504;p36"/>
            <p:cNvSpPr/>
            <p:nvPr/>
          </p:nvSpPr>
          <p:spPr>
            <a:xfrm>
              <a:off x="3810035" y="821932"/>
              <a:ext cx="438405" cy="500066"/>
            </a:xfrm>
            <a:prstGeom prst="downArrow">
              <a:avLst>
                <a:gd name="adj1" fmla="val 50000"/>
                <a:gd name="adj2" fmla="val 50000"/>
              </a:avLst>
            </a:prstGeom>
            <a:gradFill>
              <a:gsLst>
                <a:gs pos="0">
                  <a:srgbClr val="9C4200"/>
                </a:gs>
                <a:gs pos="80000">
                  <a:srgbClr val="CC5900"/>
                </a:gs>
                <a:gs pos="100000">
                  <a:srgbClr val="D25800"/>
                </a:gs>
              </a:gsLst>
              <a:lin ang="16200000" scaled="0"/>
            </a:gra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505" name="Google Shape;505;p36"/>
            <p:cNvSpPr/>
            <p:nvPr/>
          </p:nvSpPr>
          <p:spPr>
            <a:xfrm>
              <a:off x="3347864" y="1959134"/>
              <a:ext cx="876810" cy="428628"/>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506" name="Google Shape;506;p36"/>
          <p:cNvSpPr txBox="1"/>
          <p:nvPr/>
        </p:nvSpPr>
        <p:spPr>
          <a:xfrm>
            <a:off x="1853263" y="1891499"/>
            <a:ext cx="2062991" cy="979588"/>
          </a:xfrm>
          <a:prstGeom prst="rect">
            <a:avLst/>
          </a:prstGeom>
          <a:noFill/>
          <a:ln>
            <a:noFill/>
          </a:ln>
        </p:spPr>
        <p:txBody>
          <a:bodyPr spcFirstLastPara="1" wrap="square" lIns="55729" tIns="27857" rIns="55729" bIns="27857" anchor="t" anchorCtr="0">
            <a:spAutoFit/>
          </a:bodyPr>
          <a:lstStyle/>
          <a:p>
            <a:r>
              <a:rPr lang="es-ES" sz="10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Describen las </a:t>
            </a:r>
            <a:r>
              <a:rPr lang="es-ES" sz="1000" dirty="0">
                <a:solidFill>
                  <a:srgbClr val="FF8534"/>
                </a:solidFill>
                <a:latin typeface="Lato" panose="020F0502020204030203" pitchFamily="34" charset="0"/>
                <a:ea typeface="Lato" panose="020F0502020204030203" pitchFamily="34" charset="0"/>
                <a:cs typeface="Lato" panose="020F0502020204030203" pitchFamily="34" charset="0"/>
                <a:sym typeface="Bookman Old Style"/>
              </a:rPr>
              <a:t>alianzas</a:t>
            </a:r>
            <a:r>
              <a:rPr lang="es-ES" sz="10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 más importantes que se requieren para que el modelo de negocio funcione</a:t>
            </a:r>
            <a:endParaRPr sz="1000" dirty="0">
              <a:solidFill>
                <a:srgbClr val="010101"/>
              </a:solidFill>
              <a:latin typeface="Lato" panose="020F0502020204030203" pitchFamily="34" charset="0"/>
              <a:ea typeface="Lato" panose="020F0502020204030203" pitchFamily="34" charset="0"/>
              <a:cs typeface="Lato" panose="020F0502020204030203" pitchFamily="34" charset="0"/>
            </a:endParaRPr>
          </a:p>
          <a:p>
            <a:pPr>
              <a:spcBef>
                <a:spcPts val="610"/>
              </a:spcBef>
            </a:pPr>
            <a:r>
              <a:rPr lang="es-ES" sz="10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PARTNERS</a:t>
            </a:r>
            <a:endParaRPr sz="1000" dirty="0">
              <a:solidFill>
                <a:srgbClr val="010101"/>
              </a:solidFill>
              <a:latin typeface="Lato" panose="020F0502020204030203" pitchFamily="34" charset="0"/>
              <a:ea typeface="Lato" panose="020F0502020204030203" pitchFamily="34" charset="0"/>
              <a:cs typeface="Lato" panose="020F0502020204030203" pitchFamily="34" charset="0"/>
            </a:endParaRPr>
          </a:p>
          <a:p>
            <a:pPr>
              <a:spcBef>
                <a:spcPts val="610"/>
              </a:spcBef>
            </a:pPr>
            <a:r>
              <a:rPr lang="es-ES" sz="10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PROVEEDORES</a:t>
            </a:r>
            <a:endParaRPr sz="10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507" name="Google Shape;507;p36"/>
          <p:cNvSpPr/>
          <p:nvPr/>
        </p:nvSpPr>
        <p:spPr>
          <a:xfrm>
            <a:off x="1853263" y="3350714"/>
            <a:ext cx="3047683" cy="364035"/>
          </a:xfrm>
          <a:prstGeom prst="rect">
            <a:avLst/>
          </a:prstGeom>
          <a:noFill/>
          <a:ln>
            <a:noFill/>
          </a:ln>
        </p:spPr>
        <p:txBody>
          <a:bodyPr spcFirstLastPara="1" wrap="square" lIns="55729" tIns="27857" rIns="55729" bIns="27857" anchor="t" anchorCtr="0">
            <a:spAutoFit/>
          </a:bodyPr>
          <a:lstStyle/>
          <a:p>
            <a:r>
              <a:rPr lang="es-ES" sz="1000"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¿Que alianzas críticas debemos concretar para que el modelo sea exitoso?</a:t>
            </a:r>
            <a:endParaRPr sz="1000"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endParaRPr>
          </a:p>
        </p:txBody>
      </p:sp>
      <p:sp>
        <p:nvSpPr>
          <p:cNvPr id="508" name="Google Shape;508;p36"/>
          <p:cNvSpPr/>
          <p:nvPr/>
        </p:nvSpPr>
        <p:spPr>
          <a:xfrm>
            <a:off x="1853263" y="4090266"/>
            <a:ext cx="5484023" cy="517923"/>
          </a:xfrm>
          <a:prstGeom prst="rect">
            <a:avLst/>
          </a:prstGeom>
          <a:noFill/>
          <a:ln>
            <a:noFill/>
          </a:ln>
        </p:spPr>
        <p:txBody>
          <a:bodyPr spcFirstLastPara="1" wrap="square" lIns="55729" tIns="27857" rIns="55729" bIns="27857" anchor="t" anchorCtr="0">
            <a:spAutoFit/>
          </a:bodyPr>
          <a:lstStyle/>
          <a:p>
            <a:r>
              <a:rPr lang="es-ES" sz="10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Optimizar el uso de tu capacidad productiva y alcanzar economías de escala  reduces costes</a:t>
            </a:r>
            <a:endParaRPr sz="1000" dirty="0">
              <a:latin typeface="Lato" panose="020F0502020204030203" pitchFamily="34" charset="0"/>
              <a:ea typeface="Lato" panose="020F0502020204030203" pitchFamily="34" charset="0"/>
              <a:cs typeface="Lato" panose="020F0502020204030203" pitchFamily="34" charset="0"/>
            </a:endParaRPr>
          </a:p>
          <a:p>
            <a:r>
              <a:rPr lang="es-ES" sz="10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reduces el riesgo y la incertidumbre  por ejemplo, internacionalización</a:t>
            </a:r>
            <a:endParaRPr sz="1000" dirty="0">
              <a:latin typeface="Lato" panose="020F0502020204030203" pitchFamily="34" charset="0"/>
              <a:ea typeface="Lato" panose="020F0502020204030203" pitchFamily="34" charset="0"/>
              <a:cs typeface="Lato" panose="020F0502020204030203" pitchFamily="34" charset="0"/>
            </a:endParaRPr>
          </a:p>
          <a:p>
            <a:r>
              <a:rPr lang="es-ES" sz="1000" dirty="0">
                <a:solidFill>
                  <a:srgbClr val="FF6600"/>
                </a:solidFill>
                <a:latin typeface="Lato" panose="020F0502020204030203" pitchFamily="34" charset="0"/>
                <a:ea typeface="Lato" panose="020F0502020204030203" pitchFamily="34" charset="0"/>
                <a:cs typeface="Lato" panose="020F0502020204030203" pitchFamily="34" charset="0"/>
                <a:sym typeface="Century Gothic"/>
              </a:rPr>
              <a:t>• alcanzar determinados recursos y capacidades que necesites para tu modelo de negocio</a:t>
            </a:r>
            <a:endParaRPr sz="1000" dirty="0">
              <a:latin typeface="Lato" panose="020F0502020204030203" pitchFamily="34" charset="0"/>
              <a:ea typeface="Lato" panose="020F0502020204030203" pitchFamily="34" charset="0"/>
              <a:cs typeface="Lato" panose="020F0502020204030203" pitchFamily="34" charset="0"/>
            </a:endParaRPr>
          </a:p>
        </p:txBody>
      </p:sp>
      <p:cxnSp>
        <p:nvCxnSpPr>
          <p:cNvPr id="10" name="Straight Connector 12">
            <a:extLst>
              <a:ext uri="{FF2B5EF4-FFF2-40B4-BE49-F238E27FC236}">
                <a16:creationId xmlns:a16="http://schemas.microsoft.com/office/drawing/2014/main" id="{97EBC5DA-7970-405A-9F9D-29176279F2BB}"/>
              </a:ext>
            </a:extLst>
          </p:cNvPr>
          <p:cNvCxnSpPr>
            <a:cxnSpLocks/>
          </p:cNvCxnSpPr>
          <p:nvPr/>
        </p:nvCxnSpPr>
        <p:spPr>
          <a:xfrm>
            <a:off x="0" y="1316593"/>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1" name="CuadroTexto 10">
            <a:extLst>
              <a:ext uri="{FF2B5EF4-FFF2-40B4-BE49-F238E27FC236}">
                <a16:creationId xmlns:a16="http://schemas.microsoft.com/office/drawing/2014/main" id="{58D673D6-2043-4977-8850-244A7D8F9D5E}"/>
              </a:ext>
            </a:extLst>
          </p:cNvPr>
          <p:cNvSpPr txBox="1"/>
          <p:nvPr/>
        </p:nvSpPr>
        <p:spPr>
          <a:xfrm>
            <a:off x="46104" y="741686"/>
            <a:ext cx="9021056" cy="584775"/>
          </a:xfrm>
          <a:prstGeom prst="rect">
            <a:avLst/>
          </a:prstGeom>
          <a:noFill/>
        </p:spPr>
        <p:txBody>
          <a:bodyPr wrap="square" rtlCol="0">
            <a:spAutoFit/>
          </a:bodyPr>
          <a:lstStyle/>
          <a:p>
            <a:pPr>
              <a:buClr>
                <a:schemeClr val="lt1"/>
              </a:buClr>
              <a:buSzPts val="3600"/>
            </a:pPr>
            <a:r>
              <a:rPr lang="es-ES" sz="3200" dirty="0">
                <a:solidFill>
                  <a:srgbClr val="006CB5"/>
                </a:solidFill>
                <a:latin typeface="Futura LT Pro Book" panose="020B0802020204020204" pitchFamily="34" charset="0"/>
                <a:ea typeface="Trebuchet MS"/>
                <a:cs typeface="Trebuchet MS"/>
                <a:sym typeface="Trebuchet MS"/>
              </a:rPr>
              <a:t>MODELO CANVAS: ASOCIACIONES CLAVE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grpSp>
        <p:nvGrpSpPr>
          <p:cNvPr id="515" name="Google Shape;515;p37"/>
          <p:cNvGrpSpPr/>
          <p:nvPr/>
        </p:nvGrpSpPr>
        <p:grpSpPr>
          <a:xfrm>
            <a:off x="3188294" y="2663942"/>
            <a:ext cx="4180852" cy="2011079"/>
            <a:chOff x="1889695" y="2981334"/>
            <a:chExt cx="7362825" cy="3467100"/>
          </a:xfrm>
        </p:grpSpPr>
        <p:pic>
          <p:nvPicPr>
            <p:cNvPr id="516" name="Google Shape;516;p37"/>
            <p:cNvPicPr preferRelativeResize="0"/>
            <p:nvPr/>
          </p:nvPicPr>
          <p:blipFill rotWithShape="1">
            <a:blip r:embed="rId3">
              <a:alphaModFix/>
            </a:blip>
            <a:srcRect/>
            <a:stretch/>
          </p:blipFill>
          <p:spPr>
            <a:xfrm>
              <a:off x="1889695" y="2981334"/>
              <a:ext cx="7362825" cy="3467100"/>
            </a:xfrm>
            <a:prstGeom prst="rect">
              <a:avLst/>
            </a:prstGeom>
            <a:noFill/>
            <a:ln>
              <a:noFill/>
            </a:ln>
          </p:spPr>
        </p:pic>
        <p:sp>
          <p:nvSpPr>
            <p:cNvPr id="517" name="Google Shape;517;p37"/>
            <p:cNvSpPr/>
            <p:nvPr/>
          </p:nvSpPr>
          <p:spPr>
            <a:xfrm rot="-5247229">
              <a:off x="2577630" y="5456841"/>
              <a:ext cx="428628" cy="500066"/>
            </a:xfrm>
            <a:prstGeom prst="downArrow">
              <a:avLst>
                <a:gd name="adj1" fmla="val 50000"/>
                <a:gd name="adj2" fmla="val 50000"/>
              </a:avLst>
            </a:prstGeom>
            <a:solidFill>
              <a:srgbClr val="FF6600"/>
            </a:solidFill>
            <a:ln>
              <a:noFill/>
            </a:ln>
            <a:effectLst>
              <a:outerShdw blurRad="40000" dist="23000" dir="5400000" rotWithShape="0">
                <a:srgbClr val="000000">
                  <a:alpha val="34901"/>
                </a:srgbClr>
              </a:outerShdw>
            </a:effectLst>
          </p:spPr>
          <p:txBody>
            <a:bodyPr spcFirstLastPara="1" wrap="square" lIns="55729" tIns="27857" rIns="55729" bIns="27857" anchor="ctr" anchorCtr="0">
              <a:noAutofit/>
            </a:bodyPr>
            <a:lstStyle/>
            <a:p>
              <a:pPr algn="ctr"/>
              <a:endParaRPr sz="1219">
                <a:solidFill>
                  <a:schemeClr val="lt1"/>
                </a:solidFill>
                <a:latin typeface="Trebuchet MS"/>
                <a:ea typeface="Trebuchet MS"/>
                <a:cs typeface="Trebuchet MS"/>
                <a:sym typeface="Trebuchet MS"/>
              </a:endParaRPr>
            </a:p>
          </p:txBody>
        </p:sp>
        <p:sp>
          <p:nvSpPr>
            <p:cNvPr id="518" name="Google Shape;518;p37"/>
            <p:cNvSpPr/>
            <p:nvPr/>
          </p:nvSpPr>
          <p:spPr>
            <a:xfrm>
              <a:off x="3604207" y="5195912"/>
              <a:ext cx="642942" cy="642942"/>
            </a:xfrm>
            <a:custGeom>
              <a:avLst/>
              <a:gdLst/>
              <a:ahLst/>
              <a:cxnLst/>
              <a:rect l="l" t="t" r="r" b="b"/>
              <a:pathLst>
                <a:path w="355430" h="756977" extrusionOk="0">
                  <a:moveTo>
                    <a:pt x="33882" y="90436"/>
                  </a:moveTo>
                  <a:lnTo>
                    <a:pt x="134366" y="70339"/>
                  </a:lnTo>
                  <a:cubicBezTo>
                    <a:pt x="147869" y="67445"/>
                    <a:pt x="161628" y="65139"/>
                    <a:pt x="174559" y="60290"/>
                  </a:cubicBezTo>
                  <a:cubicBezTo>
                    <a:pt x="232059" y="38728"/>
                    <a:pt x="195004" y="42619"/>
                    <a:pt x="244898" y="30145"/>
                  </a:cubicBezTo>
                  <a:cubicBezTo>
                    <a:pt x="261467" y="26003"/>
                    <a:pt x="278662" y="24591"/>
                    <a:pt x="295139" y="20097"/>
                  </a:cubicBezTo>
                  <a:cubicBezTo>
                    <a:pt x="315577" y="14523"/>
                    <a:pt x="355430" y="0"/>
                    <a:pt x="355430" y="0"/>
                  </a:cubicBezTo>
                  <a:cubicBezTo>
                    <a:pt x="348731" y="10048"/>
                    <a:pt x="343872" y="21606"/>
                    <a:pt x="335333" y="30145"/>
                  </a:cubicBezTo>
                  <a:cubicBezTo>
                    <a:pt x="326794" y="38684"/>
                    <a:pt x="312919" y="40964"/>
                    <a:pt x="305188" y="50242"/>
                  </a:cubicBezTo>
                  <a:cubicBezTo>
                    <a:pt x="295598" y="61750"/>
                    <a:pt x="293798" y="78247"/>
                    <a:pt x="285091" y="90436"/>
                  </a:cubicBezTo>
                  <a:cubicBezTo>
                    <a:pt x="262459" y="122120"/>
                    <a:pt x="248572" y="123768"/>
                    <a:pt x="214753" y="140677"/>
                  </a:cubicBezTo>
                  <a:cubicBezTo>
                    <a:pt x="208054" y="150725"/>
                    <a:pt x="203195" y="162283"/>
                    <a:pt x="194656" y="170822"/>
                  </a:cubicBezTo>
                  <a:cubicBezTo>
                    <a:pt x="170921" y="194557"/>
                    <a:pt x="151903" y="191312"/>
                    <a:pt x="124317" y="211016"/>
                  </a:cubicBezTo>
                  <a:cubicBezTo>
                    <a:pt x="29260" y="278913"/>
                    <a:pt x="164140" y="206176"/>
                    <a:pt x="53979" y="261258"/>
                  </a:cubicBezTo>
                  <a:cubicBezTo>
                    <a:pt x="67377" y="264607"/>
                    <a:pt x="80362" y="271306"/>
                    <a:pt x="94172" y="271306"/>
                  </a:cubicBezTo>
                  <a:cubicBezTo>
                    <a:pt x="284115" y="271306"/>
                    <a:pt x="243145" y="281940"/>
                    <a:pt x="335333" y="251209"/>
                  </a:cubicBezTo>
                  <a:cubicBezTo>
                    <a:pt x="267619" y="341496"/>
                    <a:pt x="349695" y="242590"/>
                    <a:pt x="254946" y="321548"/>
                  </a:cubicBezTo>
                  <a:cubicBezTo>
                    <a:pt x="229474" y="342775"/>
                    <a:pt x="213041" y="374827"/>
                    <a:pt x="184608" y="391886"/>
                  </a:cubicBezTo>
                  <a:cubicBezTo>
                    <a:pt x="134491" y="421956"/>
                    <a:pt x="132292" y="417751"/>
                    <a:pt x="94172" y="462225"/>
                  </a:cubicBezTo>
                  <a:cubicBezTo>
                    <a:pt x="20485" y="548194"/>
                    <a:pt x="131017" y="439895"/>
                    <a:pt x="43931" y="512466"/>
                  </a:cubicBezTo>
                  <a:cubicBezTo>
                    <a:pt x="33014" y="521563"/>
                    <a:pt x="0" y="539164"/>
                    <a:pt x="13786" y="542611"/>
                  </a:cubicBezTo>
                  <a:cubicBezTo>
                    <a:pt x="49677" y="551584"/>
                    <a:pt x="87473" y="535912"/>
                    <a:pt x="124317" y="532563"/>
                  </a:cubicBezTo>
                  <a:cubicBezTo>
                    <a:pt x="137715" y="529214"/>
                    <a:pt x="150861" y="524615"/>
                    <a:pt x="164511" y="522515"/>
                  </a:cubicBezTo>
                  <a:cubicBezTo>
                    <a:pt x="314963" y="499368"/>
                    <a:pt x="204444" y="525091"/>
                    <a:pt x="295139" y="502418"/>
                  </a:cubicBezTo>
                  <a:cubicBezTo>
                    <a:pt x="277508" y="572943"/>
                    <a:pt x="300409" y="517244"/>
                    <a:pt x="244898" y="572756"/>
                  </a:cubicBezTo>
                  <a:cubicBezTo>
                    <a:pt x="211659" y="605995"/>
                    <a:pt x="213312" y="624921"/>
                    <a:pt x="184608" y="663192"/>
                  </a:cubicBezTo>
                  <a:cubicBezTo>
                    <a:pt x="176081" y="674561"/>
                    <a:pt x="163560" y="682420"/>
                    <a:pt x="154462" y="693337"/>
                  </a:cubicBezTo>
                  <a:cubicBezTo>
                    <a:pt x="144303" y="705528"/>
                    <a:pt x="124317" y="735502"/>
                    <a:pt x="124317" y="753627"/>
                  </a:cubicBezTo>
                  <a:cubicBezTo>
                    <a:pt x="124317" y="756977"/>
                    <a:pt x="131016" y="753627"/>
                    <a:pt x="134366" y="753627"/>
                  </a:cubicBezTo>
                </a:path>
              </a:pathLst>
            </a:custGeom>
            <a:noFill/>
            <a:ln w="101600" cap="flat" cmpd="sng">
              <a:solidFill>
                <a:srgbClr val="FF6600">
                  <a:alpha val="64705"/>
                </a:srgbClr>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55729" tIns="27857" rIns="55729" bIns="27857" anchor="ctr" anchorCtr="0">
              <a:noAutofit/>
            </a:bodyPr>
            <a:lstStyle/>
            <a:p>
              <a:pPr algn="ctr"/>
              <a:endParaRPr sz="1219">
                <a:solidFill>
                  <a:schemeClr val="dk1"/>
                </a:solidFill>
                <a:latin typeface="Trebuchet MS"/>
                <a:ea typeface="Trebuchet MS"/>
                <a:cs typeface="Trebuchet MS"/>
                <a:sym typeface="Trebuchet MS"/>
              </a:endParaRPr>
            </a:p>
          </p:txBody>
        </p:sp>
      </p:grpSp>
      <p:sp>
        <p:nvSpPr>
          <p:cNvPr id="519" name="Google Shape;519;p37"/>
          <p:cNvSpPr txBox="1"/>
          <p:nvPr/>
        </p:nvSpPr>
        <p:spPr>
          <a:xfrm>
            <a:off x="1850609" y="1812206"/>
            <a:ext cx="5223317" cy="364035"/>
          </a:xfrm>
          <a:prstGeom prst="rect">
            <a:avLst/>
          </a:prstGeom>
          <a:noFill/>
          <a:ln>
            <a:noFill/>
          </a:ln>
        </p:spPr>
        <p:txBody>
          <a:bodyPr spcFirstLastPara="1" wrap="square" lIns="55729" tIns="27857" rIns="55729" bIns="27857" anchor="t" anchorCtr="0">
            <a:spAutoFit/>
          </a:bodyPr>
          <a:lstStyle/>
          <a:p>
            <a:r>
              <a:rPr lang="es-ES" sz="10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La </a:t>
            </a:r>
            <a:r>
              <a:rPr lang="es-ES" sz="1000" b="1" dirty="0">
                <a:solidFill>
                  <a:srgbClr val="FF8534"/>
                </a:solidFill>
                <a:latin typeface="Lato" panose="020F0502020204030203" pitchFamily="34" charset="0"/>
                <a:ea typeface="Lato" panose="020F0502020204030203" pitchFamily="34" charset="0"/>
                <a:cs typeface="Lato" panose="020F0502020204030203" pitchFamily="34" charset="0"/>
                <a:sym typeface="Bookman Old Style"/>
              </a:rPr>
              <a:t>estructura de costos </a:t>
            </a:r>
            <a:r>
              <a:rPr lang="es-ES" sz="10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describen los costos que debemos incurrir para operar con el modelo de negocios</a:t>
            </a:r>
            <a:endParaRPr sz="10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sp>
        <p:nvSpPr>
          <p:cNvPr id="520" name="Google Shape;520;p37"/>
          <p:cNvSpPr/>
          <p:nvPr/>
        </p:nvSpPr>
        <p:spPr>
          <a:xfrm>
            <a:off x="3188294" y="2401160"/>
            <a:ext cx="3129117" cy="210146"/>
          </a:xfrm>
          <a:prstGeom prst="rect">
            <a:avLst/>
          </a:prstGeom>
          <a:noFill/>
          <a:ln>
            <a:noFill/>
          </a:ln>
        </p:spPr>
        <p:txBody>
          <a:bodyPr spcFirstLastPara="1" wrap="square" lIns="55729" tIns="27857" rIns="55729" bIns="27857" anchor="t" anchorCtr="0">
            <a:spAutoFit/>
          </a:bodyPr>
          <a:lstStyle/>
          <a:p>
            <a:r>
              <a:rPr lang="es-ES" sz="1000" b="1"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¿Cuáles son los costos más relevantes del modelo?</a:t>
            </a:r>
            <a:endParaRPr sz="1000" dirty="0">
              <a:solidFill>
                <a:srgbClr val="006CB5"/>
              </a:solidFill>
              <a:latin typeface="Lato" panose="020F0502020204030203" pitchFamily="34" charset="0"/>
              <a:ea typeface="Lato" panose="020F0502020204030203" pitchFamily="34" charset="0"/>
              <a:cs typeface="Lato" panose="020F0502020204030203" pitchFamily="34" charset="0"/>
            </a:endParaRPr>
          </a:p>
        </p:txBody>
      </p:sp>
      <p:sp>
        <p:nvSpPr>
          <p:cNvPr id="521" name="Google Shape;521;p37"/>
          <p:cNvSpPr txBox="1"/>
          <p:nvPr/>
        </p:nvSpPr>
        <p:spPr>
          <a:xfrm>
            <a:off x="1785078" y="2754745"/>
            <a:ext cx="2054652" cy="975420"/>
          </a:xfrm>
          <a:prstGeom prst="rect">
            <a:avLst/>
          </a:prstGeom>
          <a:noFill/>
          <a:ln>
            <a:noFill/>
          </a:ln>
        </p:spPr>
        <p:txBody>
          <a:bodyPr spcFirstLastPara="1" wrap="square" lIns="55729" tIns="27857" rIns="55729" bIns="27857" anchor="t" anchorCtr="0">
            <a:spAutoFit/>
          </a:bodyPr>
          <a:lstStyle/>
          <a:p>
            <a:r>
              <a:rPr lang="es-ES" sz="1000" b="1" dirty="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Costos fijos</a:t>
            </a:r>
            <a:endParaRPr sz="1000" dirty="0">
              <a:solidFill>
                <a:srgbClr val="FF8534"/>
              </a:solidFill>
              <a:latin typeface="Lato" panose="020F0502020204030203" pitchFamily="34" charset="0"/>
              <a:ea typeface="Lato" panose="020F0502020204030203" pitchFamily="34" charset="0"/>
              <a:cs typeface="Lato" panose="020F0502020204030203" pitchFamily="34" charset="0"/>
            </a:endParaRPr>
          </a:p>
          <a:p>
            <a:r>
              <a:rPr lang="es-ES" sz="1000" dirty="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Costos de RRHH</a:t>
            </a:r>
            <a:endParaRPr sz="1000" dirty="0">
              <a:solidFill>
                <a:srgbClr val="FF8534"/>
              </a:solidFill>
              <a:latin typeface="Lato" panose="020F0502020204030203" pitchFamily="34" charset="0"/>
              <a:ea typeface="Lato" panose="020F0502020204030203" pitchFamily="34" charset="0"/>
              <a:cs typeface="Lato" panose="020F0502020204030203" pitchFamily="34" charset="0"/>
            </a:endParaRPr>
          </a:p>
          <a:p>
            <a:r>
              <a:rPr lang="es-ES" sz="1000" dirty="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Alquileres</a:t>
            </a:r>
            <a:endParaRPr sz="1000" dirty="0">
              <a:solidFill>
                <a:srgbClr val="FF8534"/>
              </a:solidFill>
              <a:latin typeface="Lato" panose="020F0502020204030203" pitchFamily="34" charset="0"/>
              <a:ea typeface="Lato" panose="020F0502020204030203" pitchFamily="34" charset="0"/>
              <a:cs typeface="Lato" panose="020F0502020204030203" pitchFamily="34" charset="0"/>
            </a:endParaRPr>
          </a:p>
          <a:p>
            <a:r>
              <a:rPr lang="es-ES" sz="1000" dirty="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Contratos de suministros y servicios</a:t>
            </a:r>
            <a:endParaRPr sz="1000" dirty="0">
              <a:solidFill>
                <a:srgbClr val="FF8534"/>
              </a:solidFill>
              <a:latin typeface="Lato" panose="020F0502020204030203" pitchFamily="34" charset="0"/>
              <a:ea typeface="Lato" panose="020F0502020204030203" pitchFamily="34" charset="0"/>
              <a:cs typeface="Lato" panose="020F0502020204030203" pitchFamily="34" charset="0"/>
            </a:endParaRPr>
          </a:p>
          <a:p>
            <a:r>
              <a:rPr lang="es-ES" sz="1000" dirty="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Licencias</a:t>
            </a:r>
            <a:endParaRPr sz="1000" dirty="0">
              <a:solidFill>
                <a:srgbClr val="FF8534"/>
              </a:solidFill>
              <a:latin typeface="Lato" panose="020F0502020204030203" pitchFamily="34" charset="0"/>
              <a:ea typeface="Lato" panose="020F0502020204030203" pitchFamily="34" charset="0"/>
              <a:cs typeface="Lato" panose="020F0502020204030203" pitchFamily="34" charset="0"/>
            </a:endParaRPr>
          </a:p>
        </p:txBody>
      </p:sp>
      <p:sp>
        <p:nvSpPr>
          <p:cNvPr id="522" name="Google Shape;522;p37"/>
          <p:cNvSpPr txBox="1"/>
          <p:nvPr/>
        </p:nvSpPr>
        <p:spPr>
          <a:xfrm>
            <a:off x="1785078" y="3849543"/>
            <a:ext cx="1567655" cy="825379"/>
          </a:xfrm>
          <a:prstGeom prst="rect">
            <a:avLst/>
          </a:prstGeom>
          <a:noFill/>
          <a:ln>
            <a:noFill/>
          </a:ln>
        </p:spPr>
        <p:txBody>
          <a:bodyPr spcFirstLastPara="1" wrap="square" lIns="55729" tIns="27857" rIns="55729" bIns="27857" anchor="t" anchorCtr="0">
            <a:spAutoFit/>
          </a:bodyPr>
          <a:lstStyle/>
          <a:p>
            <a:r>
              <a:rPr lang="es-ES" sz="1000" b="1">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Costos variables</a:t>
            </a:r>
            <a:endParaRPr sz="1000">
              <a:solidFill>
                <a:srgbClr val="FF8534"/>
              </a:solidFill>
              <a:latin typeface="Lato" panose="020F0502020204030203" pitchFamily="34" charset="0"/>
              <a:ea typeface="Lato" panose="020F0502020204030203" pitchFamily="34" charset="0"/>
              <a:cs typeface="Lato" panose="020F0502020204030203" pitchFamily="34" charset="0"/>
            </a:endParaRPr>
          </a:p>
          <a:p>
            <a:r>
              <a:rPr lang="es-ES" sz="100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Economías de escala</a:t>
            </a:r>
            <a:endParaRPr sz="1000">
              <a:solidFill>
                <a:srgbClr val="FF8534"/>
              </a:solidFill>
              <a:latin typeface="Lato" panose="020F0502020204030203" pitchFamily="34" charset="0"/>
              <a:ea typeface="Lato" panose="020F0502020204030203" pitchFamily="34" charset="0"/>
              <a:cs typeface="Lato" panose="020F0502020204030203" pitchFamily="34" charset="0"/>
            </a:endParaRPr>
          </a:p>
          <a:p>
            <a:r>
              <a:rPr lang="es-ES" sz="100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Costo materias primas</a:t>
            </a:r>
            <a:endParaRPr sz="1000">
              <a:solidFill>
                <a:srgbClr val="FF8534"/>
              </a:solidFill>
              <a:latin typeface="Lato" panose="020F0502020204030203" pitchFamily="34" charset="0"/>
              <a:ea typeface="Lato" panose="020F0502020204030203" pitchFamily="34" charset="0"/>
              <a:cs typeface="Lato" panose="020F0502020204030203" pitchFamily="34" charset="0"/>
            </a:endParaRPr>
          </a:p>
          <a:p>
            <a:endParaRPr sz="1000">
              <a:solidFill>
                <a:srgbClr val="FF8534"/>
              </a:solidFill>
              <a:latin typeface="Lato" panose="020F0502020204030203" pitchFamily="34" charset="0"/>
              <a:ea typeface="Lato" panose="020F0502020204030203" pitchFamily="34" charset="0"/>
              <a:cs typeface="Lato" panose="020F0502020204030203" pitchFamily="34" charset="0"/>
              <a:sym typeface="Century Gothic"/>
            </a:endParaRPr>
          </a:p>
          <a:p>
            <a:r>
              <a:rPr lang="es-ES" sz="1000">
                <a:solidFill>
                  <a:srgbClr val="FF8534"/>
                </a:solidFill>
                <a:latin typeface="Lato" panose="020F0502020204030203" pitchFamily="34" charset="0"/>
                <a:ea typeface="Lato" panose="020F0502020204030203" pitchFamily="34" charset="0"/>
                <a:cs typeface="Lato" panose="020F0502020204030203" pitchFamily="34" charset="0"/>
                <a:sym typeface="Century Gothic"/>
              </a:rPr>
              <a:t> </a:t>
            </a:r>
            <a:endParaRPr sz="1000">
              <a:solidFill>
                <a:srgbClr val="FF8534"/>
              </a:solidFill>
              <a:latin typeface="Lato" panose="020F0502020204030203" pitchFamily="34" charset="0"/>
              <a:ea typeface="Lato" panose="020F0502020204030203" pitchFamily="34" charset="0"/>
              <a:cs typeface="Lato" panose="020F0502020204030203" pitchFamily="34" charset="0"/>
            </a:endParaRPr>
          </a:p>
        </p:txBody>
      </p:sp>
      <p:cxnSp>
        <p:nvCxnSpPr>
          <p:cNvPr id="11" name="Straight Connector 12">
            <a:extLst>
              <a:ext uri="{FF2B5EF4-FFF2-40B4-BE49-F238E27FC236}">
                <a16:creationId xmlns:a16="http://schemas.microsoft.com/office/drawing/2014/main" id="{FB3D5AF1-11B0-4A54-AE84-C13D3E4087CE}"/>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2" name="CuadroTexto 11">
            <a:extLst>
              <a:ext uri="{FF2B5EF4-FFF2-40B4-BE49-F238E27FC236}">
                <a16:creationId xmlns:a16="http://schemas.microsoft.com/office/drawing/2014/main" id="{D1E43F83-A80C-4063-9EDF-25534C8F905B}"/>
              </a:ext>
            </a:extLst>
          </p:cNvPr>
          <p:cNvSpPr txBox="1"/>
          <p:nvPr/>
        </p:nvSpPr>
        <p:spPr>
          <a:xfrm>
            <a:off x="150195" y="336719"/>
            <a:ext cx="8936532" cy="1077218"/>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MODELO CANVAS : ESTRUCTURA DE COSTES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30" name="Google Shape;530;p38"/>
          <p:cNvPicPr preferRelativeResize="0"/>
          <p:nvPr/>
        </p:nvPicPr>
        <p:blipFill rotWithShape="1">
          <a:blip r:embed="rId3">
            <a:alphaModFix/>
          </a:blip>
          <a:srcRect/>
          <a:stretch/>
        </p:blipFill>
        <p:spPr>
          <a:xfrm>
            <a:off x="1894502" y="1547841"/>
            <a:ext cx="2808867" cy="1322675"/>
          </a:xfrm>
          <a:prstGeom prst="rect">
            <a:avLst/>
          </a:prstGeom>
          <a:noFill/>
          <a:ln>
            <a:noFill/>
          </a:ln>
        </p:spPr>
      </p:pic>
      <p:pic>
        <p:nvPicPr>
          <p:cNvPr id="531" name="Google Shape;531;p38"/>
          <p:cNvPicPr preferRelativeResize="0"/>
          <p:nvPr/>
        </p:nvPicPr>
        <p:blipFill rotWithShape="1">
          <a:blip r:embed="rId4">
            <a:alphaModFix/>
          </a:blip>
          <a:srcRect/>
          <a:stretch/>
        </p:blipFill>
        <p:spPr>
          <a:xfrm>
            <a:off x="4032223" y="3053539"/>
            <a:ext cx="3120778" cy="1830202"/>
          </a:xfrm>
          <a:prstGeom prst="rect">
            <a:avLst/>
          </a:prstGeom>
          <a:noFill/>
          <a:ln>
            <a:noFill/>
          </a:ln>
        </p:spPr>
      </p:pic>
      <p:sp>
        <p:nvSpPr>
          <p:cNvPr id="532" name="Google Shape;532;p38"/>
          <p:cNvSpPr/>
          <p:nvPr/>
        </p:nvSpPr>
        <p:spPr>
          <a:xfrm rot="3885393">
            <a:off x="4773149" y="2069303"/>
            <a:ext cx="1097336" cy="850103"/>
          </a:xfrm>
          <a:prstGeom prst="bentArrow">
            <a:avLst>
              <a:gd name="adj1" fmla="val 28306"/>
              <a:gd name="adj2" fmla="val 25000"/>
              <a:gd name="adj3" fmla="val 25000"/>
              <a:gd name="adj4" fmla="val 43750"/>
            </a:avLst>
          </a:prstGeom>
          <a:solidFill>
            <a:srgbClr val="0070C0"/>
          </a:solidFill>
          <a:ln w="25400" cap="flat" cmpd="sng">
            <a:solidFill>
              <a:schemeClr val="accent2"/>
            </a:solidFill>
            <a:prstDash val="solid"/>
            <a:round/>
            <a:headEnd type="none" w="sm" len="sm"/>
            <a:tailEnd type="none" w="sm" len="sm"/>
          </a:ln>
        </p:spPr>
        <p:txBody>
          <a:bodyPr spcFirstLastPara="1" wrap="square" lIns="55729" tIns="27857" rIns="55729" bIns="27857" anchor="t" anchorCtr="0">
            <a:noAutofit/>
          </a:bodyPr>
          <a:lstStyle/>
          <a:p>
            <a:pPr marL="789595" indent="-154823">
              <a:lnSpc>
                <a:spcPct val="180000"/>
              </a:lnSpc>
              <a:buClr>
                <a:srgbClr val="99CC00"/>
              </a:buClr>
              <a:buSzPts val="2000"/>
            </a:pPr>
            <a:endParaRPr sz="1219">
              <a:solidFill>
                <a:schemeClr val="dk1"/>
              </a:solidFill>
              <a:latin typeface="Trebuchet MS"/>
              <a:ea typeface="Trebuchet MS"/>
              <a:cs typeface="Trebuchet MS"/>
              <a:sym typeface="Trebuchet MS"/>
            </a:endParaRPr>
          </a:p>
        </p:txBody>
      </p:sp>
      <p:cxnSp>
        <p:nvCxnSpPr>
          <p:cNvPr id="7" name="Straight Connector 12">
            <a:extLst>
              <a:ext uri="{FF2B5EF4-FFF2-40B4-BE49-F238E27FC236}">
                <a16:creationId xmlns:a16="http://schemas.microsoft.com/office/drawing/2014/main" id="{0B2465C1-7573-4C2B-91F3-C1F265375716}"/>
              </a:ext>
            </a:extLst>
          </p:cNvPr>
          <p:cNvCxnSpPr>
            <a:cxnSpLocks/>
          </p:cNvCxnSpPr>
          <p:nvPr/>
        </p:nvCxnSpPr>
        <p:spPr>
          <a:xfrm>
            <a:off x="0" y="1316593"/>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0F7B6B94-C7ED-4278-A82F-CDBE85432CF4}"/>
              </a:ext>
            </a:extLst>
          </p:cNvPr>
          <p:cNvSpPr txBox="1"/>
          <p:nvPr/>
        </p:nvSpPr>
        <p:spPr>
          <a:xfrm>
            <a:off x="284308" y="741686"/>
            <a:ext cx="5970494" cy="584775"/>
          </a:xfrm>
          <a:prstGeom prst="rect">
            <a:avLst/>
          </a:prstGeom>
          <a:noFill/>
        </p:spPr>
        <p:txBody>
          <a:bodyPr wrap="square" rtlCol="0">
            <a:spAutoFit/>
          </a:bodyPr>
          <a:lstStyle/>
          <a:p>
            <a:pPr>
              <a:buClr>
                <a:schemeClr val="lt1"/>
              </a:buClr>
              <a:buSzPts val="3200"/>
            </a:pPr>
            <a:r>
              <a:rPr lang="es-ES" sz="3200" dirty="0">
                <a:solidFill>
                  <a:srgbClr val="006CB5"/>
                </a:solidFill>
                <a:latin typeface="Futura LT Pro Book" panose="020B0802020204020204" pitchFamily="34" charset="0"/>
                <a:ea typeface="Trebuchet MS"/>
                <a:cs typeface="Trebuchet MS"/>
                <a:sym typeface="Trebuchet MS"/>
              </a:rPr>
              <a:t>DEL MODELO AL LIENZO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sldNum" idx="4294967295"/>
          </p:nvPr>
        </p:nvSpPr>
        <p:spPr>
          <a:xfrm>
            <a:off x="6987336" y="4523390"/>
            <a:ext cx="358042" cy="167409"/>
          </a:xfrm>
          <a:prstGeom prst="rect">
            <a:avLst/>
          </a:prstGeom>
          <a:noFill/>
          <a:ln>
            <a:noFill/>
          </a:ln>
        </p:spPr>
        <p:txBody>
          <a:bodyPr spcFirstLastPara="1" wrap="square" lIns="55729" tIns="27857" rIns="55729" bIns="27857" anchor="t" anchorCtr="0">
            <a:noAutofit/>
          </a:bodyPr>
          <a:lstStyle/>
          <a:p>
            <a:fld id="{00000000-1234-1234-1234-123412341234}" type="slidenum">
              <a:rPr lang="es-ES"/>
              <a:pPr/>
              <a:t>4</a:t>
            </a:fld>
            <a:endParaRPr/>
          </a:p>
        </p:txBody>
      </p:sp>
      <p:sp>
        <p:nvSpPr>
          <p:cNvPr id="106" name="Google Shape;106;p3"/>
          <p:cNvSpPr txBox="1"/>
          <p:nvPr/>
        </p:nvSpPr>
        <p:spPr>
          <a:xfrm>
            <a:off x="959155" y="1825771"/>
            <a:ext cx="4829471" cy="1779807"/>
          </a:xfrm>
          <a:prstGeom prst="rect">
            <a:avLst/>
          </a:prstGeom>
          <a:noFill/>
          <a:ln>
            <a:noFill/>
          </a:ln>
        </p:spPr>
        <p:txBody>
          <a:bodyPr spcFirstLastPara="1" wrap="square" lIns="55729" tIns="27857" rIns="55729" bIns="27857" anchor="t" anchorCtr="0">
            <a:spAutoFit/>
          </a:bodyPr>
          <a:lstStyle/>
          <a:p>
            <a:pPr marL="278681" marR="174175" indent="-278681">
              <a:buClr>
                <a:srgbClr val="C00000"/>
              </a:buClr>
              <a:buSzPts val="2600"/>
              <a:buFont typeface="Arial"/>
              <a:buChar char="•"/>
            </a:pPr>
            <a:r>
              <a:rPr lang="es-ES" sz="1400"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Netflix: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Servicio de </a:t>
            </a:r>
            <a:r>
              <a:rPr lang="es-ES" sz="1400" dirty="0" err="1">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Stream</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 (1997)</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78681" marR="174175" indent="-178046">
              <a:buClr>
                <a:schemeClr val="dk1"/>
              </a:buClr>
              <a:buSzPts val="26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endParaRPr>
          </a:p>
          <a:p>
            <a:pPr marL="278681" marR="174175" indent="-278681">
              <a:buClr>
                <a:srgbClr val="C00000"/>
              </a:buClr>
              <a:buSzPts val="2600"/>
              <a:buFont typeface="Arial"/>
              <a:buChar char="•"/>
            </a:pPr>
            <a:r>
              <a:rPr lang="es-ES" sz="1400"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Amazon: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Comercio electrónico(1994)</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78681" marR="174175" indent="-178046">
              <a:buClr>
                <a:schemeClr val="dk1"/>
              </a:buClr>
              <a:buSzPts val="26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endParaRPr>
          </a:p>
          <a:p>
            <a:pPr marR="174175"/>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Más recientes….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R="174175"/>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endParaRPr>
          </a:p>
          <a:p>
            <a:pPr marL="278681" marR="174175" indent="-278681">
              <a:buClr>
                <a:srgbClr val="C00000"/>
              </a:buClr>
              <a:buSzPts val="2600"/>
              <a:buFont typeface="Arial"/>
              <a:buChar char="•"/>
            </a:pPr>
            <a:r>
              <a:rPr lang="es-ES" sz="1400" dirty="0">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Uber: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App de pedido de taxis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78681" marR="174175" indent="-278681">
              <a:buClr>
                <a:srgbClr val="C00000"/>
              </a:buClr>
              <a:buSzPts val="2600"/>
              <a:buFont typeface="Arial"/>
              <a:buChar char="•"/>
            </a:pPr>
            <a:r>
              <a:rPr lang="es-ES" sz="1400" dirty="0" err="1">
                <a:solidFill>
                  <a:srgbClr val="006CB5"/>
                </a:solidFill>
                <a:latin typeface="Lato" panose="020F0502020204030203" pitchFamily="34" charset="0"/>
                <a:ea typeface="Lato" panose="020F0502020204030203" pitchFamily="34" charset="0"/>
                <a:cs typeface="Lato" panose="020F0502020204030203" pitchFamily="34" charset="0"/>
                <a:sym typeface="Bookman Old Style"/>
              </a:rPr>
              <a:t>Rappi</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 Entrega y compra de productos.(2015)</a:t>
            </a: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endParaRPr>
          </a:p>
        </p:txBody>
      </p:sp>
      <p:pic>
        <p:nvPicPr>
          <p:cNvPr id="107" name="Google Shape;107;p3"/>
          <p:cNvPicPr preferRelativeResize="0"/>
          <p:nvPr/>
        </p:nvPicPr>
        <p:blipFill rotWithShape="1">
          <a:blip r:embed="rId3">
            <a:alphaModFix/>
          </a:blip>
          <a:srcRect/>
          <a:stretch/>
        </p:blipFill>
        <p:spPr>
          <a:xfrm>
            <a:off x="5695198" y="1496701"/>
            <a:ext cx="1273166" cy="848093"/>
          </a:xfrm>
          <a:prstGeom prst="rect">
            <a:avLst/>
          </a:prstGeom>
          <a:noFill/>
          <a:ln>
            <a:noFill/>
          </a:ln>
        </p:spPr>
      </p:pic>
      <p:pic>
        <p:nvPicPr>
          <p:cNvPr id="108" name="Google Shape;108;p3" descr="Resultado de imagen para amazon"/>
          <p:cNvPicPr preferRelativeResize="0"/>
          <p:nvPr/>
        </p:nvPicPr>
        <p:blipFill rotWithShape="1">
          <a:blip r:embed="rId4">
            <a:alphaModFix/>
          </a:blip>
          <a:srcRect/>
          <a:stretch/>
        </p:blipFill>
        <p:spPr>
          <a:xfrm>
            <a:off x="5529184" y="2417959"/>
            <a:ext cx="1605195" cy="593196"/>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5318188" y="3319317"/>
            <a:ext cx="2027188" cy="1021987"/>
          </a:xfrm>
          <a:prstGeom prst="rect">
            <a:avLst/>
          </a:prstGeom>
          <a:noFill/>
          <a:ln>
            <a:noFill/>
          </a:ln>
        </p:spPr>
      </p:pic>
      <p:cxnSp>
        <p:nvCxnSpPr>
          <p:cNvPr id="7" name="Straight Connector 12">
            <a:extLst>
              <a:ext uri="{FF2B5EF4-FFF2-40B4-BE49-F238E27FC236}">
                <a16:creationId xmlns:a16="http://schemas.microsoft.com/office/drawing/2014/main" id="{93EEEDB8-5280-455C-B35B-2BB6794303DE}"/>
              </a:ext>
            </a:extLst>
          </p:cNvPr>
          <p:cNvCxnSpPr>
            <a:cxnSpLocks/>
          </p:cNvCxnSpPr>
          <p:nvPr/>
        </p:nvCxnSpPr>
        <p:spPr>
          <a:xfrm>
            <a:off x="0" y="1447221"/>
            <a:ext cx="9144000" cy="0"/>
          </a:xfrm>
          <a:prstGeom prst="line">
            <a:avLst/>
          </a:prstGeom>
          <a:ln w="25400">
            <a:solidFill>
              <a:srgbClr val="52AE32"/>
            </a:solidFill>
          </a:ln>
          <a:effectLst/>
        </p:spPr>
        <p:style>
          <a:lnRef idx="2">
            <a:schemeClr val="accent1"/>
          </a:lnRef>
          <a:fillRef idx="0">
            <a:schemeClr val="accent1"/>
          </a:fillRef>
          <a:effectRef idx="1">
            <a:schemeClr val="accent1"/>
          </a:effectRef>
          <a:fontRef idx="minor">
            <a:schemeClr val="tx1"/>
          </a:fontRef>
        </p:style>
      </p:cxnSp>
      <p:sp>
        <p:nvSpPr>
          <p:cNvPr id="8" name="CuadroTexto 7">
            <a:extLst>
              <a:ext uri="{FF2B5EF4-FFF2-40B4-BE49-F238E27FC236}">
                <a16:creationId xmlns:a16="http://schemas.microsoft.com/office/drawing/2014/main" id="{41C5DD8A-3A48-42D9-BD31-416F736B7BB7}"/>
              </a:ext>
            </a:extLst>
          </p:cNvPr>
          <p:cNvSpPr txBox="1"/>
          <p:nvPr/>
        </p:nvSpPr>
        <p:spPr>
          <a:xfrm>
            <a:off x="184416" y="789124"/>
            <a:ext cx="5363095" cy="584775"/>
          </a:xfrm>
          <a:prstGeom prst="rect">
            <a:avLst/>
          </a:prstGeom>
          <a:noFill/>
        </p:spPr>
        <p:txBody>
          <a:bodyPr wrap="square" rtlCol="0">
            <a:spAutoFit/>
          </a:bodyPr>
          <a:lstStyle/>
          <a:p>
            <a:r>
              <a:rPr lang="es-PE" sz="3200" dirty="0">
                <a:solidFill>
                  <a:srgbClr val="53AD32"/>
                </a:solidFill>
                <a:latin typeface="Futura LT Pro Book" panose="020B0802020204020204" pitchFamily="34" charset="0"/>
              </a:rPr>
              <a:t>NO ES ALGO NUEVO…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40" name="Google Shape;540;p39"/>
          <p:cNvPicPr preferRelativeResize="0"/>
          <p:nvPr/>
        </p:nvPicPr>
        <p:blipFill rotWithShape="1">
          <a:blip r:embed="rId3">
            <a:alphaModFix/>
          </a:blip>
          <a:srcRect/>
          <a:stretch/>
        </p:blipFill>
        <p:spPr>
          <a:xfrm>
            <a:off x="4572002" y="3430573"/>
            <a:ext cx="2581000" cy="1513645"/>
          </a:xfrm>
          <a:prstGeom prst="rect">
            <a:avLst/>
          </a:prstGeom>
          <a:noFill/>
          <a:ln>
            <a:noFill/>
          </a:ln>
        </p:spPr>
      </p:pic>
      <p:sp>
        <p:nvSpPr>
          <p:cNvPr id="541" name="Google Shape;541;p39"/>
          <p:cNvSpPr txBox="1"/>
          <p:nvPr/>
        </p:nvSpPr>
        <p:spPr>
          <a:xfrm>
            <a:off x="1990998" y="1612042"/>
            <a:ext cx="5159528" cy="2857025"/>
          </a:xfrm>
          <a:prstGeom prst="rect">
            <a:avLst/>
          </a:prstGeom>
          <a:noFill/>
          <a:ln>
            <a:noFill/>
          </a:ln>
        </p:spPr>
        <p:txBody>
          <a:bodyPr spcFirstLastPara="1" wrap="square" lIns="55729" tIns="27857" rIns="55729" bIns="27857" anchor="t" anchorCtr="0">
            <a:spAutoFit/>
          </a:bodyPr>
          <a:lstStyle/>
          <a:p>
            <a:pPr marL="209010"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Juntos por Tipo de Negocio: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487691" lvl="1"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Un grupo que vende Servicios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487691" lvl="1"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Un grupo que vende Productos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09010" indent="-131599">
              <a:buClr>
                <a:schemeClr val="dk1"/>
              </a:buClr>
              <a:buSzPts val="2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209010"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Dispones de 30’ para elaborar un plan general de tu idea de negocio.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09010" indent="-131599">
              <a:buClr>
                <a:schemeClr val="dk1"/>
              </a:buClr>
              <a:buSzPts val="2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209010"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Utiliza los </a:t>
            </a:r>
            <a:r>
              <a:rPr lang="es-ES" sz="1400" dirty="0" err="1">
                <a:solidFill>
                  <a:srgbClr val="010101"/>
                </a:solidFill>
                <a:latin typeface="Lato" panose="020F0502020204030203" pitchFamily="34" charset="0"/>
                <a:ea typeface="Lato" panose="020F0502020204030203" pitchFamily="34" charset="0"/>
                <a:cs typeface="Lato" panose="020F0502020204030203" pitchFamily="34" charset="0"/>
                <a:sym typeface="Trebuchet MS"/>
              </a:rPr>
              <a:t>post-it</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y los rotuladores (</a:t>
            </a:r>
            <a:r>
              <a:rPr lang="es-ES" sz="1400" dirty="0">
                <a:solidFill>
                  <a:srgbClr val="FF0000"/>
                </a:solidFill>
                <a:latin typeface="Lato" panose="020F0502020204030203" pitchFamily="34" charset="0"/>
                <a:ea typeface="Lato" panose="020F0502020204030203" pitchFamily="34" charset="0"/>
                <a:cs typeface="Lato" panose="020F0502020204030203" pitchFamily="34" charset="0"/>
                <a:sym typeface="Trebuchet MS"/>
              </a:rPr>
              <a:t>Servicios Rojo </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 </a:t>
            </a:r>
            <a:r>
              <a:rPr lang="es-ES" sz="1400" dirty="0">
                <a:solidFill>
                  <a:srgbClr val="006CB5"/>
                </a:solidFill>
                <a:latin typeface="Lato" panose="020F0502020204030203" pitchFamily="34" charset="0"/>
                <a:ea typeface="Lato" panose="020F0502020204030203" pitchFamily="34" charset="0"/>
                <a:cs typeface="Lato" panose="020F0502020204030203" pitchFamily="34" charset="0"/>
                <a:sym typeface="Trebuchet MS"/>
              </a:rPr>
              <a:t>Productos Azul</a:t>
            </a: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a:t>
            </a:r>
            <a:endParaRPr sz="1400" dirty="0">
              <a:solidFill>
                <a:srgbClr val="006CB5"/>
              </a:solidFill>
              <a:latin typeface="Lato" panose="020F0502020204030203" pitchFamily="34" charset="0"/>
              <a:ea typeface="Lato" panose="020F0502020204030203" pitchFamily="34" charset="0"/>
              <a:cs typeface="Lato" panose="020F0502020204030203" pitchFamily="34" charset="0"/>
            </a:endParaRPr>
          </a:p>
          <a:p>
            <a:pPr marL="209010" indent="-131599">
              <a:buClr>
                <a:schemeClr val="dk1"/>
              </a:buClr>
              <a:buSzPts val="2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209010"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Pégalos en la pizarra</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09010" indent="-131599">
              <a:buClr>
                <a:schemeClr val="dk1"/>
              </a:buClr>
              <a:buSzPts val="2000"/>
            </a:pP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endParaRPr>
          </a:p>
          <a:p>
            <a:pPr marL="209010" indent="-209010">
              <a:buClr>
                <a:schemeClr val="dk1"/>
              </a:buClr>
              <a:buSzPts val="2000"/>
              <a:buFont typeface="Arial"/>
              <a:buChar char="•"/>
            </a:pPr>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Exposición de cada grupo.</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12">
            <a:extLst>
              <a:ext uri="{FF2B5EF4-FFF2-40B4-BE49-F238E27FC236}">
                <a16:creationId xmlns:a16="http://schemas.microsoft.com/office/drawing/2014/main" id="{9E2A8ED8-C9AB-442E-8F18-4EDA04BF0212}"/>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B49E7546-562F-49E8-B50B-57D13687EB0B}"/>
              </a:ext>
            </a:extLst>
          </p:cNvPr>
          <p:cNvSpPr txBox="1"/>
          <p:nvPr/>
        </p:nvSpPr>
        <p:spPr>
          <a:xfrm>
            <a:off x="357663" y="744706"/>
            <a:ext cx="4890531" cy="584775"/>
          </a:xfrm>
          <a:prstGeom prst="rect">
            <a:avLst/>
          </a:prstGeom>
          <a:noFill/>
        </p:spPr>
        <p:txBody>
          <a:bodyPr wrap="square" rtlCol="0">
            <a:spAutoFit/>
          </a:bodyPr>
          <a:lstStyle/>
          <a:p>
            <a:pPr>
              <a:buClr>
                <a:schemeClr val="lt1"/>
              </a:buClr>
              <a:buSzPts val="3600"/>
            </a:pPr>
            <a:r>
              <a:rPr lang="es-ES" sz="3200" dirty="0">
                <a:solidFill>
                  <a:srgbClr val="53AD32"/>
                </a:solidFill>
                <a:latin typeface="Futura LT Pro Book" panose="020B0802020204020204" pitchFamily="34" charset="0"/>
                <a:ea typeface="Trebuchet MS"/>
                <a:cs typeface="Trebuchet MS"/>
                <a:sym typeface="Trebuchet MS"/>
              </a:rPr>
              <a:t>MANOS A LA OBRA</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40"/>
          <p:cNvSpPr txBox="1"/>
          <p:nvPr/>
        </p:nvSpPr>
        <p:spPr>
          <a:xfrm>
            <a:off x="2384775" y="1638246"/>
            <a:ext cx="5137059" cy="506510"/>
          </a:xfrm>
          <a:prstGeom prst="rect">
            <a:avLst/>
          </a:prstGeom>
          <a:noFill/>
          <a:ln>
            <a:noFill/>
          </a:ln>
        </p:spPr>
        <p:txBody>
          <a:bodyPr spcFirstLastPara="1" wrap="square" lIns="55729" tIns="27857" rIns="55729" bIns="27857" anchor="t" anchorCtr="0">
            <a:spAutoFit/>
          </a:bodyPr>
          <a:lstStyle/>
          <a:p>
            <a:pPr marL="209010" indent="-209010">
              <a:buClr>
                <a:schemeClr val="dk1"/>
              </a:buClr>
              <a:buSzPts val="2400"/>
              <a:buFont typeface="Arial"/>
              <a:buChar char="•"/>
            </a:pPr>
            <a:r>
              <a:rPr lang="es-ES" sz="140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En el Lienzo A4 analiza tu modelo de negocio. </a:t>
            </a:r>
            <a:endParaRPr sz="1400">
              <a:solidFill>
                <a:srgbClr val="010101"/>
              </a:solidFill>
              <a:latin typeface="Lato" panose="020F0502020204030203" pitchFamily="34" charset="0"/>
              <a:ea typeface="Lato" panose="020F0502020204030203" pitchFamily="34" charset="0"/>
              <a:cs typeface="Lato" panose="020F0502020204030203" pitchFamily="34" charset="0"/>
            </a:endParaRPr>
          </a:p>
          <a:p>
            <a:pPr marL="209010" indent="-209010">
              <a:buClr>
                <a:schemeClr val="dk1"/>
              </a:buClr>
              <a:buSzPts val="2400"/>
              <a:buFont typeface="Arial"/>
              <a:buChar char="•"/>
            </a:pPr>
            <a:r>
              <a:rPr lang="es-ES" sz="1400">
                <a:solidFill>
                  <a:srgbClr val="010101"/>
                </a:solidFill>
                <a:latin typeface="Lato" panose="020F0502020204030203" pitchFamily="34" charset="0"/>
                <a:ea typeface="Lato" panose="020F0502020204030203" pitchFamily="34" charset="0"/>
                <a:cs typeface="Lato" panose="020F0502020204030203" pitchFamily="34" charset="0"/>
                <a:sym typeface="Trebuchet MS"/>
              </a:rPr>
              <a:t>Tienes 30 minutos</a:t>
            </a:r>
            <a:endParaRPr sz="1400">
              <a:solidFill>
                <a:srgbClr val="010101"/>
              </a:solidFill>
              <a:latin typeface="Lato" panose="020F0502020204030203" pitchFamily="34" charset="0"/>
              <a:ea typeface="Lato" panose="020F0502020204030203" pitchFamily="34" charset="0"/>
              <a:cs typeface="Lato" panose="020F0502020204030203" pitchFamily="34" charset="0"/>
            </a:endParaRPr>
          </a:p>
        </p:txBody>
      </p:sp>
      <p:pic>
        <p:nvPicPr>
          <p:cNvPr id="550" name="Google Shape;550;p40"/>
          <p:cNvPicPr preferRelativeResize="0"/>
          <p:nvPr/>
        </p:nvPicPr>
        <p:blipFill rotWithShape="1">
          <a:blip r:embed="rId3">
            <a:alphaModFix/>
          </a:blip>
          <a:srcRect t="4916" b="3729"/>
          <a:stretch/>
        </p:blipFill>
        <p:spPr>
          <a:xfrm>
            <a:off x="2459644" y="2171407"/>
            <a:ext cx="4360959" cy="2644340"/>
          </a:xfrm>
          <a:prstGeom prst="rect">
            <a:avLst/>
          </a:prstGeom>
          <a:noFill/>
          <a:ln>
            <a:noFill/>
          </a:ln>
        </p:spPr>
      </p:pic>
      <p:cxnSp>
        <p:nvCxnSpPr>
          <p:cNvPr id="6" name="Straight Connector 12">
            <a:extLst>
              <a:ext uri="{FF2B5EF4-FFF2-40B4-BE49-F238E27FC236}">
                <a16:creationId xmlns:a16="http://schemas.microsoft.com/office/drawing/2014/main" id="{3FDEA174-CAB1-4E98-B730-2BA9172EDFE1}"/>
              </a:ext>
            </a:extLst>
          </p:cNvPr>
          <p:cNvCxnSpPr>
            <a:cxnSpLocks/>
          </p:cNvCxnSpPr>
          <p:nvPr/>
        </p:nvCxnSpPr>
        <p:spPr>
          <a:xfrm>
            <a:off x="0" y="1316593"/>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168A99EB-59C4-44B7-A19F-290816221200}"/>
              </a:ext>
            </a:extLst>
          </p:cNvPr>
          <p:cNvSpPr txBox="1"/>
          <p:nvPr/>
        </p:nvSpPr>
        <p:spPr>
          <a:xfrm>
            <a:off x="284307" y="741686"/>
            <a:ext cx="8275705" cy="584775"/>
          </a:xfrm>
          <a:prstGeom prst="rect">
            <a:avLst/>
          </a:prstGeom>
          <a:noFill/>
        </p:spPr>
        <p:txBody>
          <a:bodyPr wrap="square" rtlCol="0">
            <a:spAutoFit/>
          </a:bodyPr>
          <a:lstStyle/>
          <a:p>
            <a:pPr>
              <a:buClr>
                <a:schemeClr val="lt1"/>
              </a:buClr>
              <a:buSzPts val="3200"/>
            </a:pPr>
            <a:r>
              <a:rPr lang="es-ES" sz="3200" dirty="0">
                <a:solidFill>
                  <a:srgbClr val="006CB5"/>
                </a:solidFill>
                <a:latin typeface="Futura LT Pro Book" panose="020B0802020204020204" pitchFamily="34" charset="0"/>
                <a:ea typeface="Trebuchet MS"/>
                <a:cs typeface="Trebuchet MS"/>
                <a:sym typeface="Trebuchet MS"/>
              </a:rPr>
              <a:t>EJERCICIO FINAL… PARA ENTREGAR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08;p33">
            <a:extLst>
              <a:ext uri="{FF2B5EF4-FFF2-40B4-BE49-F238E27FC236}">
                <a16:creationId xmlns:a16="http://schemas.microsoft.com/office/drawing/2014/main" id="{B35D538B-4B2E-45BE-A759-F6AB9DF6946F}"/>
              </a:ext>
            </a:extLst>
          </p:cNvPr>
          <p:cNvSpPr txBox="1"/>
          <p:nvPr/>
        </p:nvSpPr>
        <p:spPr>
          <a:xfrm>
            <a:off x="2231685" y="1902848"/>
            <a:ext cx="5046959"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600" b="1" dirty="0">
                <a:solidFill>
                  <a:srgbClr val="53AD32"/>
                </a:solidFill>
                <a:latin typeface="Futura LT Pro Book" panose="020B0802020204020204" pitchFamily="34" charset="0"/>
                <a:ea typeface="Calibri"/>
                <a:cs typeface="Calibri"/>
                <a:sym typeface="Calibri"/>
              </a:rPr>
              <a:t>GRACIAS</a:t>
            </a:r>
            <a:endParaRPr sz="6600" b="1" dirty="0">
              <a:solidFill>
                <a:srgbClr val="53AD32"/>
              </a:solidFill>
              <a:latin typeface="Futura LT Pro Book" panose="020B0802020204020204" pitchFamily="34" charset="0"/>
              <a:ea typeface="Calibri"/>
              <a:cs typeface="Calibri"/>
              <a:sym typeface="Calibri"/>
            </a:endParaRPr>
          </a:p>
        </p:txBody>
      </p:sp>
      <p:pic>
        <p:nvPicPr>
          <p:cNvPr id="3" name="Google Shape;11;p34">
            <a:extLst>
              <a:ext uri="{FF2B5EF4-FFF2-40B4-BE49-F238E27FC236}">
                <a16:creationId xmlns:a16="http://schemas.microsoft.com/office/drawing/2014/main" id="{5DCAFCE5-A334-4906-9F58-A7AFCD3B62F7}"/>
              </a:ext>
            </a:extLst>
          </p:cNvPr>
          <p:cNvPicPr preferRelativeResize="0"/>
          <p:nvPr/>
        </p:nvPicPr>
        <p:blipFill rotWithShape="1">
          <a:blip r:embed="rId2">
            <a:alphaModFix/>
          </a:blip>
          <a:srcRect/>
          <a:stretch/>
        </p:blipFill>
        <p:spPr>
          <a:xfrm>
            <a:off x="390558" y="4253566"/>
            <a:ext cx="2251614" cy="756838"/>
          </a:xfrm>
          <a:prstGeom prst="rect">
            <a:avLst/>
          </a:prstGeom>
          <a:noFill/>
          <a:ln>
            <a:noFill/>
          </a:ln>
        </p:spPr>
      </p:pic>
      <p:pic>
        <p:nvPicPr>
          <p:cNvPr id="4" name="Google Shape;12;p34">
            <a:extLst>
              <a:ext uri="{FF2B5EF4-FFF2-40B4-BE49-F238E27FC236}">
                <a16:creationId xmlns:a16="http://schemas.microsoft.com/office/drawing/2014/main" id="{736A7F94-975F-4276-AD0B-3008693FB042}"/>
              </a:ext>
            </a:extLst>
          </p:cNvPr>
          <p:cNvPicPr preferRelativeResize="0"/>
          <p:nvPr/>
        </p:nvPicPr>
        <p:blipFill rotWithShape="1">
          <a:blip r:embed="rId3">
            <a:alphaModFix/>
          </a:blip>
          <a:srcRect l="29370" t="28761" r="26066" b="25143"/>
          <a:stretch/>
        </p:blipFill>
        <p:spPr>
          <a:xfrm>
            <a:off x="3488632" y="4129121"/>
            <a:ext cx="1746421" cy="1015967"/>
          </a:xfrm>
          <a:prstGeom prst="rect">
            <a:avLst/>
          </a:prstGeom>
          <a:noFill/>
          <a:ln>
            <a:noFill/>
          </a:ln>
        </p:spPr>
      </p:pic>
      <p:pic>
        <p:nvPicPr>
          <p:cNvPr id="5" name="Google Shape;13;p34">
            <a:extLst>
              <a:ext uri="{FF2B5EF4-FFF2-40B4-BE49-F238E27FC236}">
                <a16:creationId xmlns:a16="http://schemas.microsoft.com/office/drawing/2014/main" id="{61BA160A-AF80-4F39-8548-58E6C4FE5D6F}"/>
              </a:ext>
            </a:extLst>
          </p:cNvPr>
          <p:cNvPicPr preferRelativeResize="0"/>
          <p:nvPr/>
        </p:nvPicPr>
        <p:blipFill rotWithShape="1">
          <a:blip r:embed="rId4">
            <a:alphaModFix/>
          </a:blip>
          <a:srcRect l="12941" t="38600" r="17257" b="28608"/>
          <a:stretch/>
        </p:blipFill>
        <p:spPr>
          <a:xfrm>
            <a:off x="5811551" y="4149912"/>
            <a:ext cx="3292129" cy="869847"/>
          </a:xfrm>
          <a:prstGeom prst="rect">
            <a:avLst/>
          </a:prstGeom>
          <a:noFill/>
          <a:ln>
            <a:noFill/>
          </a:ln>
        </p:spPr>
      </p:pic>
      <p:sp>
        <p:nvSpPr>
          <p:cNvPr id="6" name="CuadroTexto 5">
            <a:extLst>
              <a:ext uri="{FF2B5EF4-FFF2-40B4-BE49-F238E27FC236}">
                <a16:creationId xmlns:a16="http://schemas.microsoft.com/office/drawing/2014/main" id="{EFD49227-F9B7-4FEC-B210-69EDDCAD4FB8}"/>
              </a:ext>
            </a:extLst>
          </p:cNvPr>
          <p:cNvSpPr txBox="1"/>
          <p:nvPr/>
        </p:nvSpPr>
        <p:spPr>
          <a:xfrm>
            <a:off x="610354" y="3933693"/>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Organizan: </a:t>
            </a:r>
          </a:p>
        </p:txBody>
      </p:sp>
      <p:sp>
        <p:nvSpPr>
          <p:cNvPr id="7" name="CuadroTexto 6">
            <a:extLst>
              <a:ext uri="{FF2B5EF4-FFF2-40B4-BE49-F238E27FC236}">
                <a16:creationId xmlns:a16="http://schemas.microsoft.com/office/drawing/2014/main" id="{2505E2E5-BDB2-4028-81B6-4A0ACA351BA7}"/>
              </a:ext>
            </a:extLst>
          </p:cNvPr>
          <p:cNvSpPr txBox="1"/>
          <p:nvPr/>
        </p:nvSpPr>
        <p:spPr>
          <a:xfrm>
            <a:off x="6002847" y="3881425"/>
            <a:ext cx="1621331" cy="307777"/>
          </a:xfrm>
          <a:prstGeom prst="rect">
            <a:avLst/>
          </a:prstGeom>
          <a:noFill/>
        </p:spPr>
        <p:txBody>
          <a:bodyPr wrap="square" rtlCol="0">
            <a:spAutoFit/>
          </a:bodyPr>
          <a:lstStyle/>
          <a:p>
            <a:r>
              <a:rPr lang="es-PE" b="1" i="1" dirty="0">
                <a:solidFill>
                  <a:schemeClr val="tx2">
                    <a:lumMod val="75000"/>
                  </a:schemeClr>
                </a:solidFill>
                <a:latin typeface="Lato Hairline" panose="020F0502020204030203" pitchFamily="34" charset="0"/>
                <a:ea typeface="Lato Hairline" panose="020F0502020204030203" pitchFamily="34" charset="0"/>
                <a:cs typeface="Lato Hairline" panose="020F0502020204030203" pitchFamily="34" charset="0"/>
              </a:rPr>
              <a:t>Financia: </a:t>
            </a:r>
          </a:p>
        </p:txBody>
      </p:sp>
    </p:spTree>
    <p:extLst>
      <p:ext uri="{BB962C8B-B14F-4D97-AF65-F5344CB8AC3E}">
        <p14:creationId xmlns:p14="http://schemas.microsoft.com/office/powerpoint/2010/main" val="228126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4"/>
          <p:cNvSpPr txBox="1"/>
          <p:nvPr/>
        </p:nvSpPr>
        <p:spPr>
          <a:xfrm>
            <a:off x="4316323" y="1667671"/>
            <a:ext cx="3036736" cy="271702"/>
          </a:xfrm>
          <a:prstGeom prst="rect">
            <a:avLst/>
          </a:prstGeom>
          <a:noFill/>
          <a:ln>
            <a:noFill/>
          </a:ln>
        </p:spPr>
        <p:txBody>
          <a:bodyPr spcFirstLastPara="1" wrap="square" lIns="55729" tIns="27857" rIns="55729" bIns="27857" anchor="t" anchorCtr="0">
            <a:spAutoFit/>
          </a:bodyPr>
          <a:lstStyle/>
          <a:p>
            <a:pPr marR="174175"/>
            <a:r>
              <a:rPr lang="es-ES"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Centro de confección en Gamarra</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p:txBody>
      </p:sp>
      <p:pic>
        <p:nvPicPr>
          <p:cNvPr id="126" name="Google Shape;126;p4"/>
          <p:cNvPicPr preferRelativeResize="0"/>
          <p:nvPr/>
        </p:nvPicPr>
        <p:blipFill rotWithShape="1">
          <a:blip r:embed="rId3">
            <a:alphaModFix/>
          </a:blip>
          <a:srcRect/>
          <a:stretch/>
        </p:blipFill>
        <p:spPr>
          <a:xfrm>
            <a:off x="3659477" y="2421719"/>
            <a:ext cx="3506878" cy="1974070"/>
          </a:xfrm>
          <a:prstGeom prst="rect">
            <a:avLst/>
          </a:prstGeom>
          <a:noFill/>
          <a:ln>
            <a:noFill/>
          </a:ln>
        </p:spPr>
      </p:pic>
      <p:pic>
        <p:nvPicPr>
          <p:cNvPr id="125" name="Google Shape;125;p4" descr="Resultado de imagen para Microempresas en peru"/>
          <p:cNvPicPr preferRelativeResize="0"/>
          <p:nvPr/>
        </p:nvPicPr>
        <p:blipFill rotWithShape="1">
          <a:blip r:embed="rId4">
            <a:alphaModFix/>
          </a:blip>
          <a:srcRect/>
          <a:stretch/>
        </p:blipFill>
        <p:spPr>
          <a:xfrm>
            <a:off x="811052" y="749299"/>
            <a:ext cx="3422850" cy="22402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body" idx="1"/>
          </p:nvPr>
        </p:nvSpPr>
        <p:spPr>
          <a:xfrm>
            <a:off x="1982968" y="1849515"/>
            <a:ext cx="5178063" cy="2414138"/>
          </a:xfrm>
          <a:prstGeom prst="rect">
            <a:avLst/>
          </a:prstGeom>
          <a:noFill/>
          <a:ln>
            <a:noFill/>
          </a:ln>
        </p:spPr>
        <p:txBody>
          <a:bodyPr spcFirstLastPara="1" wrap="square" lIns="55729" tIns="27857" rIns="55729" bIns="27857" anchor="t" anchorCtr="0">
            <a:noAutofit/>
          </a:bodyPr>
          <a:lstStyle/>
          <a:p>
            <a:pPr marL="209010">
              <a:spcBef>
                <a:spcPts val="0"/>
              </a:spcBef>
              <a:buSzPts val="3200"/>
            </a:pPr>
            <a:r>
              <a:rPr lang="es-ES" sz="1951" b="1" dirty="0">
                <a:solidFill>
                  <a:srgbClr val="006CB5"/>
                </a:solidFill>
                <a:latin typeface="Lato" panose="020F0502020204030203" pitchFamily="34" charset="0"/>
                <a:ea typeface="Lato" panose="020F0502020204030203" pitchFamily="34" charset="0"/>
                <a:cs typeface="Lato" panose="020F0502020204030203" pitchFamily="34" charset="0"/>
              </a:rPr>
              <a:t>Tradicional</a:t>
            </a:r>
            <a:endParaRPr sz="1951" b="1" dirty="0">
              <a:solidFill>
                <a:srgbClr val="006CB5"/>
              </a:solidFill>
              <a:latin typeface="Lato" panose="020F0502020204030203" pitchFamily="34" charset="0"/>
              <a:ea typeface="Lato" panose="020F0502020204030203" pitchFamily="34" charset="0"/>
              <a:cs typeface="Lato" panose="020F0502020204030203" pitchFamily="34" charset="0"/>
            </a:endParaRPr>
          </a:p>
          <a:p>
            <a:pPr marL="209010" indent="-116117">
              <a:spcBef>
                <a:spcPts val="293"/>
              </a:spcBef>
              <a:buSzPts val="2400"/>
              <a:buNone/>
            </a:pPr>
            <a:endParaRPr sz="1463" dirty="0">
              <a:latin typeface="Lato" panose="020F0502020204030203" pitchFamily="34" charset="0"/>
              <a:ea typeface="Lato" panose="020F0502020204030203" pitchFamily="34" charset="0"/>
              <a:cs typeface="Lato" panose="020F0502020204030203" pitchFamily="34" charset="0"/>
            </a:endParaRPr>
          </a:p>
          <a:p>
            <a:pPr marL="285750" indent="-285750">
              <a:spcBef>
                <a:spcPts val="293"/>
              </a:spcBef>
              <a:buSzPts val="2400"/>
            </a:pPr>
            <a:r>
              <a:rPr lang="es-ES" sz="1400" dirty="0">
                <a:latin typeface="Lato" panose="020F0502020204030203" pitchFamily="34" charset="0"/>
                <a:ea typeface="Lato" panose="020F0502020204030203" pitchFamily="34" charset="0"/>
                <a:cs typeface="Lato" panose="020F0502020204030203" pitchFamily="34" charset="0"/>
              </a:rPr>
              <a:t>Surtido amplio, No Especializado</a:t>
            </a:r>
            <a:endParaRPr sz="1400" dirty="0">
              <a:latin typeface="Lato" panose="020F0502020204030203" pitchFamily="34" charset="0"/>
              <a:ea typeface="Lato" panose="020F0502020204030203" pitchFamily="34" charset="0"/>
              <a:cs typeface="Lato" panose="020F0502020204030203" pitchFamily="34" charset="0"/>
            </a:endParaRPr>
          </a:p>
          <a:p>
            <a:pPr marL="285750" indent="-285750">
              <a:spcBef>
                <a:spcPts val="293"/>
              </a:spcBef>
              <a:buSzPts val="2400"/>
            </a:pPr>
            <a:r>
              <a:rPr lang="es-ES" sz="1400" dirty="0">
                <a:latin typeface="Lato" panose="020F0502020204030203" pitchFamily="34" charset="0"/>
                <a:ea typeface="Lato" panose="020F0502020204030203" pitchFamily="34" charset="0"/>
                <a:cs typeface="Lato" panose="020F0502020204030203" pitchFamily="34" charset="0"/>
              </a:rPr>
              <a:t>El 20% de los productos generan el 80% de la Venta</a:t>
            </a:r>
            <a:endParaRPr sz="1400" dirty="0">
              <a:latin typeface="Lato" panose="020F0502020204030203" pitchFamily="34" charset="0"/>
              <a:ea typeface="Lato" panose="020F0502020204030203" pitchFamily="34" charset="0"/>
              <a:cs typeface="Lato" panose="020F0502020204030203" pitchFamily="34" charset="0"/>
            </a:endParaRPr>
          </a:p>
          <a:p>
            <a:pPr marL="285750" indent="-285750">
              <a:spcBef>
                <a:spcPts val="293"/>
              </a:spcBef>
              <a:buSzPts val="2400"/>
            </a:pPr>
            <a:r>
              <a:rPr lang="es-ES" sz="1400" dirty="0">
                <a:latin typeface="Lato" panose="020F0502020204030203" pitchFamily="34" charset="0"/>
                <a:ea typeface="Lato" panose="020F0502020204030203" pitchFamily="34" charset="0"/>
                <a:cs typeface="Lato" panose="020F0502020204030203" pitchFamily="34" charset="0"/>
              </a:rPr>
              <a:t>Productos que cifran…</a:t>
            </a:r>
            <a:endParaRPr sz="1400" dirty="0">
              <a:latin typeface="Lato" panose="020F0502020204030203" pitchFamily="34" charset="0"/>
              <a:ea typeface="Lato" panose="020F0502020204030203" pitchFamily="34" charset="0"/>
              <a:cs typeface="Lato" panose="020F0502020204030203" pitchFamily="34" charset="0"/>
            </a:endParaRPr>
          </a:p>
          <a:p>
            <a:pPr marL="285750" indent="-285750">
              <a:spcBef>
                <a:spcPts val="293"/>
              </a:spcBef>
              <a:buSzPts val="2400"/>
            </a:pPr>
            <a:r>
              <a:rPr lang="es-ES" sz="1400" dirty="0">
                <a:latin typeface="Lato" panose="020F0502020204030203" pitchFamily="34" charset="0"/>
                <a:ea typeface="Lato" panose="020F0502020204030203" pitchFamily="34" charset="0"/>
                <a:cs typeface="Lato" panose="020F0502020204030203" pitchFamily="34" charset="0"/>
              </a:rPr>
              <a:t>El 80% de los productos general el 20% de la venta</a:t>
            </a:r>
            <a:endParaRPr sz="1400" dirty="0">
              <a:latin typeface="Lato" panose="020F0502020204030203" pitchFamily="34" charset="0"/>
              <a:ea typeface="Lato" panose="020F0502020204030203" pitchFamily="34" charset="0"/>
              <a:cs typeface="Lato" panose="020F0502020204030203" pitchFamily="34" charset="0"/>
            </a:endParaRPr>
          </a:p>
          <a:p>
            <a:pPr marL="285750" indent="-285750">
              <a:spcBef>
                <a:spcPts val="293"/>
              </a:spcBef>
              <a:buSzPts val="2400"/>
            </a:pPr>
            <a:r>
              <a:rPr lang="es-ES" sz="1400" dirty="0">
                <a:latin typeface="Lato" panose="020F0502020204030203" pitchFamily="34" charset="0"/>
                <a:ea typeface="Lato" panose="020F0502020204030203" pitchFamily="34" charset="0"/>
                <a:cs typeface="Lato" panose="020F0502020204030203" pitchFamily="34" charset="0"/>
              </a:rPr>
              <a:t>Compensación de márgenes.</a:t>
            </a:r>
            <a:endParaRPr sz="1400" dirty="0">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12">
            <a:extLst>
              <a:ext uri="{FF2B5EF4-FFF2-40B4-BE49-F238E27FC236}">
                <a16:creationId xmlns:a16="http://schemas.microsoft.com/office/drawing/2014/main" id="{627FB4C5-DCAD-4F59-95EF-5E1B7CA3E909}"/>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1D758B35-B522-44B4-8CF9-E55E1341D7C2}"/>
              </a:ext>
            </a:extLst>
          </p:cNvPr>
          <p:cNvSpPr txBox="1"/>
          <p:nvPr/>
        </p:nvSpPr>
        <p:spPr>
          <a:xfrm>
            <a:off x="184416" y="789124"/>
            <a:ext cx="8122024" cy="584775"/>
          </a:xfrm>
          <a:prstGeom prst="rect">
            <a:avLst/>
          </a:prstGeom>
          <a:noFill/>
        </p:spPr>
        <p:txBody>
          <a:bodyPr wrap="square" rtlCol="0">
            <a:spAutoFit/>
          </a:bodyPr>
          <a:lstStyle/>
          <a:p>
            <a:pPr>
              <a:buClr>
                <a:schemeClr val="lt1"/>
              </a:buClr>
              <a:buSzPts val="3200"/>
            </a:pPr>
            <a:r>
              <a:rPr lang="es-ES" sz="3200" dirty="0">
                <a:solidFill>
                  <a:srgbClr val="006CB5"/>
                </a:solidFill>
                <a:latin typeface="Futura LT Pro Book" panose="020B0802020204020204" pitchFamily="34" charset="0"/>
                <a:ea typeface="Trebuchet MS"/>
                <a:cs typeface="Trebuchet MS"/>
                <a:sym typeface="Trebuchet MS"/>
              </a:rPr>
              <a:t>TIPOS DE MODELOS DE NEGOCIO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body" idx="1"/>
          </p:nvPr>
        </p:nvSpPr>
        <p:spPr>
          <a:xfrm>
            <a:off x="1982968" y="1717834"/>
            <a:ext cx="5178063" cy="2853073"/>
          </a:xfrm>
          <a:prstGeom prst="rect">
            <a:avLst/>
          </a:prstGeom>
          <a:noFill/>
          <a:ln>
            <a:noFill/>
          </a:ln>
        </p:spPr>
        <p:txBody>
          <a:bodyPr spcFirstLastPara="1" wrap="square" lIns="55729" tIns="27857" rIns="55729" bIns="27857" anchor="t" anchorCtr="0">
            <a:noAutofit/>
          </a:bodyPr>
          <a:lstStyle/>
          <a:p>
            <a:pPr marL="209010">
              <a:spcBef>
                <a:spcPts val="0"/>
              </a:spcBef>
              <a:buSzPts val="3200"/>
            </a:pP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rPr>
              <a:t>Suscripción</a:t>
            </a:r>
            <a:endParaRPr sz="1400" b="1" dirty="0">
              <a:solidFill>
                <a:srgbClr val="006CB5"/>
              </a:solidFill>
              <a:latin typeface="Lato" panose="020F0502020204030203" pitchFamily="34" charset="0"/>
              <a:ea typeface="Lato" panose="020F0502020204030203" pitchFamily="34" charset="0"/>
              <a:cs typeface="Lato" panose="020F0502020204030203" pitchFamily="34" charset="0"/>
            </a:endParaRPr>
          </a:p>
          <a:p>
            <a:pPr marL="0" indent="0">
              <a:spcBef>
                <a:spcPts val="293"/>
              </a:spcBef>
              <a:buSzPts val="2400"/>
              <a:buNone/>
            </a:pPr>
            <a:r>
              <a:rPr lang="es-ES" sz="1400" dirty="0">
                <a:latin typeface="Lato" panose="020F0502020204030203" pitchFamily="34" charset="0"/>
                <a:ea typeface="Lato" panose="020F0502020204030203" pitchFamily="34" charset="0"/>
                <a:cs typeface="Lato" panose="020F0502020204030203" pitchFamily="34" charset="0"/>
              </a:rPr>
              <a:t>El cliente paga por acceder a un producto o servicio con una periodicidad fijada. </a:t>
            </a:r>
            <a:endParaRPr sz="1400" dirty="0">
              <a:latin typeface="Lato" panose="020F0502020204030203" pitchFamily="34" charset="0"/>
              <a:ea typeface="Lato" panose="020F0502020204030203" pitchFamily="34" charset="0"/>
              <a:cs typeface="Lato" panose="020F0502020204030203" pitchFamily="34" charset="0"/>
            </a:endParaRPr>
          </a:p>
          <a:p>
            <a:pPr marL="209010" indent="-116117">
              <a:spcBef>
                <a:spcPts val="293"/>
              </a:spcBef>
              <a:buSzPts val="2400"/>
              <a:buNone/>
            </a:pPr>
            <a:endParaRPr sz="1400" dirty="0">
              <a:latin typeface="Lato" panose="020F0502020204030203" pitchFamily="34" charset="0"/>
              <a:ea typeface="Lato" panose="020F0502020204030203" pitchFamily="34" charset="0"/>
              <a:cs typeface="Lato" panose="020F0502020204030203" pitchFamily="34" charset="0"/>
            </a:endParaRPr>
          </a:p>
          <a:p>
            <a:pPr marL="975382" lvl="3" indent="-139341">
              <a:spcBef>
                <a:spcPts val="341"/>
              </a:spcBef>
              <a:buSzPts val="2800"/>
            </a:pPr>
            <a:r>
              <a:rPr lang="es-ES" sz="1400" dirty="0">
                <a:latin typeface="Lato" panose="020F0502020204030203" pitchFamily="34" charset="0"/>
                <a:ea typeface="Lato" panose="020F0502020204030203" pitchFamily="34" charset="0"/>
                <a:cs typeface="Lato" panose="020F0502020204030203" pitchFamily="34" charset="0"/>
              </a:rPr>
              <a:t>Gimnasios,</a:t>
            </a:r>
            <a:endParaRPr sz="1400" dirty="0">
              <a:latin typeface="Lato" panose="020F0502020204030203" pitchFamily="34" charset="0"/>
              <a:ea typeface="Lato" panose="020F0502020204030203" pitchFamily="34" charset="0"/>
              <a:cs typeface="Lato" panose="020F0502020204030203" pitchFamily="34" charset="0"/>
            </a:endParaRPr>
          </a:p>
          <a:p>
            <a:pPr marL="975382" lvl="3" indent="-139341">
              <a:spcBef>
                <a:spcPts val="341"/>
              </a:spcBef>
              <a:buSzPts val="2800"/>
            </a:pPr>
            <a:r>
              <a:rPr lang="es-ES" sz="1400" dirty="0">
                <a:latin typeface="Lato" panose="020F0502020204030203" pitchFamily="34" charset="0"/>
                <a:ea typeface="Lato" panose="020F0502020204030203" pitchFamily="34" charset="0"/>
                <a:cs typeface="Lato" panose="020F0502020204030203" pitchFamily="34" charset="0"/>
              </a:rPr>
              <a:t>Centros de Estética, </a:t>
            </a:r>
            <a:endParaRPr sz="1400" dirty="0">
              <a:latin typeface="Lato" panose="020F0502020204030203" pitchFamily="34" charset="0"/>
              <a:ea typeface="Lato" panose="020F0502020204030203" pitchFamily="34" charset="0"/>
              <a:cs typeface="Lato" panose="020F0502020204030203" pitchFamily="34" charset="0"/>
            </a:endParaRPr>
          </a:p>
          <a:p>
            <a:pPr marL="975382" lvl="3" indent="-139341">
              <a:spcBef>
                <a:spcPts val="341"/>
              </a:spcBef>
              <a:buSzPts val="2800"/>
            </a:pPr>
            <a:r>
              <a:rPr lang="es-ES" sz="1400" dirty="0">
                <a:latin typeface="Lato" panose="020F0502020204030203" pitchFamily="34" charset="0"/>
                <a:ea typeface="Lato" panose="020F0502020204030203" pitchFamily="34" charset="0"/>
                <a:cs typeface="Lato" panose="020F0502020204030203" pitchFamily="34" charset="0"/>
              </a:rPr>
              <a:t>Club de Lectores – Club de compras, </a:t>
            </a:r>
            <a:endParaRPr sz="1400" dirty="0">
              <a:latin typeface="Lato" panose="020F0502020204030203" pitchFamily="34" charset="0"/>
              <a:ea typeface="Lato" panose="020F0502020204030203" pitchFamily="34" charset="0"/>
              <a:cs typeface="Lato" panose="020F0502020204030203" pitchFamily="34" charset="0"/>
            </a:endParaRPr>
          </a:p>
          <a:p>
            <a:pPr marL="975382" lvl="3" indent="-139341">
              <a:spcBef>
                <a:spcPts val="341"/>
              </a:spcBef>
              <a:buSzPts val="2800"/>
            </a:pPr>
            <a:r>
              <a:rPr lang="es-ES" sz="1400" dirty="0">
                <a:latin typeface="Lato" panose="020F0502020204030203" pitchFamily="34" charset="0"/>
                <a:ea typeface="Lato" panose="020F0502020204030203" pitchFamily="34" charset="0"/>
                <a:cs typeface="Lato" panose="020F0502020204030203" pitchFamily="34" charset="0"/>
              </a:rPr>
              <a:t>Software – Antivirus.</a:t>
            </a:r>
            <a:endParaRPr sz="1400" dirty="0">
              <a:latin typeface="Lato" panose="020F0502020204030203" pitchFamily="34" charset="0"/>
              <a:ea typeface="Lato" panose="020F0502020204030203" pitchFamily="34" charset="0"/>
              <a:cs typeface="Lato" panose="020F0502020204030203" pitchFamily="34" charset="0"/>
            </a:endParaRPr>
          </a:p>
          <a:p>
            <a:pPr marL="975382" lvl="3" indent="-139341">
              <a:spcBef>
                <a:spcPts val="341"/>
              </a:spcBef>
              <a:buSzPts val="2800"/>
            </a:pPr>
            <a:r>
              <a:rPr lang="es-ES" sz="1400" dirty="0">
                <a:latin typeface="Lato" panose="020F0502020204030203" pitchFamily="34" charset="0"/>
                <a:ea typeface="Lato" panose="020F0502020204030203" pitchFamily="34" charset="0"/>
                <a:cs typeface="Lato" panose="020F0502020204030203" pitchFamily="34" charset="0"/>
              </a:rPr>
              <a:t>Servicios profesionales - Asesorías</a:t>
            </a:r>
            <a:endParaRPr sz="1400" dirty="0">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12">
            <a:extLst>
              <a:ext uri="{FF2B5EF4-FFF2-40B4-BE49-F238E27FC236}">
                <a16:creationId xmlns:a16="http://schemas.microsoft.com/office/drawing/2014/main" id="{A033FEFD-BBEE-492C-947F-F5E10D092C40}"/>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E803AD57-81BD-45D2-B643-B5B8E51EEEA3}"/>
              </a:ext>
            </a:extLst>
          </p:cNvPr>
          <p:cNvSpPr txBox="1"/>
          <p:nvPr/>
        </p:nvSpPr>
        <p:spPr>
          <a:xfrm>
            <a:off x="184416" y="789124"/>
            <a:ext cx="8122024" cy="584775"/>
          </a:xfrm>
          <a:prstGeom prst="rect">
            <a:avLst/>
          </a:prstGeom>
          <a:noFill/>
        </p:spPr>
        <p:txBody>
          <a:bodyPr wrap="square" rtlCol="0">
            <a:spAutoFit/>
          </a:bodyPr>
          <a:lstStyle/>
          <a:p>
            <a:pPr>
              <a:buClr>
                <a:schemeClr val="lt1"/>
              </a:buClr>
              <a:buSzPts val="3200"/>
            </a:pPr>
            <a:r>
              <a:rPr lang="es-ES" sz="3200" dirty="0">
                <a:solidFill>
                  <a:srgbClr val="53AD32"/>
                </a:solidFill>
                <a:latin typeface="Futura LT Pro Book" panose="020B0802020204020204" pitchFamily="34" charset="0"/>
                <a:ea typeface="Trebuchet MS"/>
                <a:cs typeface="Trebuchet MS"/>
                <a:sym typeface="Trebuchet MS"/>
              </a:rPr>
              <a:t>TIPOS DE MODELOS DE NEGOCIO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body" idx="1"/>
          </p:nvPr>
        </p:nvSpPr>
        <p:spPr>
          <a:xfrm>
            <a:off x="1761226" y="1712867"/>
            <a:ext cx="5508314" cy="3116433"/>
          </a:xfrm>
          <a:prstGeom prst="rect">
            <a:avLst/>
          </a:prstGeom>
          <a:noFill/>
          <a:ln>
            <a:noFill/>
          </a:ln>
        </p:spPr>
        <p:txBody>
          <a:bodyPr spcFirstLastPara="1" wrap="square" lIns="55729" tIns="27857" rIns="55729" bIns="27857" anchor="t" anchorCtr="0">
            <a:noAutofit/>
          </a:bodyPr>
          <a:lstStyle/>
          <a:p>
            <a:pPr marL="209010">
              <a:spcBef>
                <a:spcPts val="0"/>
              </a:spcBef>
              <a:buSzPts val="2400"/>
            </a:pP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rPr>
              <a:t>Basado en el concepto GRATIS - FREE</a:t>
            </a:r>
            <a:endParaRPr sz="1400" b="1" dirty="0">
              <a:solidFill>
                <a:srgbClr val="006CB5"/>
              </a:solidFill>
              <a:latin typeface="Lato" panose="020F0502020204030203" pitchFamily="34" charset="0"/>
              <a:ea typeface="Lato" panose="020F0502020204030203" pitchFamily="34" charset="0"/>
              <a:cs typeface="Lato" panose="020F0502020204030203" pitchFamily="34" charset="0"/>
            </a:endParaRPr>
          </a:p>
          <a:p>
            <a:pPr marL="452856" lvl="1" indent="-174175">
              <a:spcBef>
                <a:spcPts val="293"/>
              </a:spcBef>
              <a:buSzPts val="2400"/>
            </a:pP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rPr>
              <a:t>Cebo y anzuelo</a:t>
            </a:r>
            <a:r>
              <a:rPr lang="es-ES" sz="1400" dirty="0">
                <a:latin typeface="Lato" panose="020F0502020204030203" pitchFamily="34" charset="0"/>
                <a:ea typeface="Lato" panose="020F0502020204030203" pitchFamily="34" charset="0"/>
                <a:cs typeface="Lato" panose="020F0502020204030203" pitchFamily="34" charset="0"/>
              </a:rPr>
              <a:t>: Ofrecer un producto básico a precio muy bajo (Cebo) para fomentar la compra repetida de repuestos o consumibles.</a:t>
            </a:r>
            <a:endParaRPr sz="1400" dirty="0">
              <a:latin typeface="Lato" panose="020F0502020204030203" pitchFamily="34" charset="0"/>
              <a:ea typeface="Lato" panose="020F0502020204030203" pitchFamily="34" charset="0"/>
              <a:cs typeface="Lato" panose="020F0502020204030203" pitchFamily="34" charset="0"/>
            </a:endParaRPr>
          </a:p>
          <a:p>
            <a:pPr marL="439309" lvl="1" indent="0">
              <a:spcBef>
                <a:spcPts val="293"/>
              </a:spcBef>
              <a:buSzPts val="2400"/>
              <a:buNone/>
            </a:pPr>
            <a:endParaRPr dirty="0">
              <a:latin typeface="Lato" panose="020F0502020204030203" pitchFamily="34" charset="0"/>
              <a:ea typeface="Lato" panose="020F0502020204030203" pitchFamily="34" charset="0"/>
              <a:cs typeface="Lato" panose="020F0502020204030203" pitchFamily="34" charset="0"/>
            </a:endParaRPr>
          </a:p>
          <a:p>
            <a:pPr marL="439309" lvl="1" indent="0">
              <a:spcBef>
                <a:spcPts val="293"/>
              </a:spcBef>
              <a:buSzPts val="2400"/>
              <a:buNone/>
            </a:pPr>
            <a:endParaRPr dirty="0">
              <a:latin typeface="Lato" panose="020F0502020204030203" pitchFamily="34" charset="0"/>
              <a:ea typeface="Lato" panose="020F0502020204030203" pitchFamily="34" charset="0"/>
              <a:cs typeface="Lato" panose="020F0502020204030203" pitchFamily="34" charset="0"/>
            </a:endParaRPr>
          </a:p>
          <a:p>
            <a:pPr marL="452856" lvl="1" indent="-50317">
              <a:spcBef>
                <a:spcPts val="390"/>
              </a:spcBef>
              <a:buSzPts val="3200"/>
              <a:buNone/>
            </a:pPr>
            <a:endParaRPr sz="1951" dirty="0">
              <a:solidFill>
                <a:srgbClr val="FF0000"/>
              </a:solidFill>
              <a:latin typeface="Lato" panose="020F0502020204030203" pitchFamily="34" charset="0"/>
              <a:ea typeface="Lato" panose="020F0502020204030203" pitchFamily="34" charset="0"/>
              <a:cs typeface="Lato" panose="020F0502020204030203" pitchFamily="34" charset="0"/>
            </a:endParaRPr>
          </a:p>
          <a:p>
            <a:pPr marL="452856" lvl="1" indent="-174175">
              <a:spcBef>
                <a:spcPts val="293"/>
              </a:spcBef>
              <a:buSzPts val="2400"/>
            </a:pPr>
            <a:r>
              <a:rPr lang="es-ES" sz="1400" b="1" dirty="0">
                <a:solidFill>
                  <a:srgbClr val="006CB5"/>
                </a:solidFill>
                <a:latin typeface="Lato" panose="020F0502020204030203" pitchFamily="34" charset="0"/>
                <a:ea typeface="Lato" panose="020F0502020204030203" pitchFamily="34" charset="0"/>
                <a:cs typeface="Lato" panose="020F0502020204030203" pitchFamily="34" charset="0"/>
              </a:rPr>
              <a:t>Freemium: </a:t>
            </a:r>
            <a:r>
              <a:rPr lang="es-ES" sz="1400" dirty="0">
                <a:latin typeface="Lato" panose="020F0502020204030203" pitchFamily="34" charset="0"/>
                <a:ea typeface="Lato" panose="020F0502020204030203" pitchFamily="34" charset="0"/>
                <a:cs typeface="Lato" panose="020F0502020204030203" pitchFamily="34" charset="0"/>
              </a:rPr>
              <a:t>combina servicios básicos gratuitos con servicios Premium de Pago</a:t>
            </a:r>
            <a:endParaRPr sz="1400" dirty="0">
              <a:latin typeface="Lato" panose="020F0502020204030203" pitchFamily="34" charset="0"/>
              <a:ea typeface="Lato" panose="020F0502020204030203" pitchFamily="34" charset="0"/>
              <a:cs typeface="Lato" panose="020F0502020204030203" pitchFamily="34" charset="0"/>
            </a:endParaRPr>
          </a:p>
          <a:p>
            <a:pPr marL="209010" indent="-112246">
              <a:spcBef>
                <a:spcPts val="305"/>
              </a:spcBef>
              <a:buSzPts val="2500"/>
              <a:buNone/>
            </a:pPr>
            <a:endParaRPr dirty="0">
              <a:latin typeface="Lato" panose="020F0502020204030203" pitchFamily="34" charset="0"/>
              <a:ea typeface="Lato" panose="020F0502020204030203" pitchFamily="34" charset="0"/>
              <a:cs typeface="Lato" panose="020F0502020204030203" pitchFamily="34" charset="0"/>
            </a:endParaRPr>
          </a:p>
        </p:txBody>
      </p:sp>
      <p:pic>
        <p:nvPicPr>
          <p:cNvPr id="148" name="Google Shape;148;p7"/>
          <p:cNvPicPr preferRelativeResize="0"/>
          <p:nvPr/>
        </p:nvPicPr>
        <p:blipFill rotWithShape="1">
          <a:blip r:embed="rId3">
            <a:alphaModFix/>
          </a:blip>
          <a:srcRect t="10134" b="8789"/>
          <a:stretch/>
        </p:blipFill>
        <p:spPr>
          <a:xfrm>
            <a:off x="4999399" y="2899009"/>
            <a:ext cx="957884" cy="702295"/>
          </a:xfrm>
          <a:prstGeom prst="rect">
            <a:avLst/>
          </a:prstGeom>
          <a:noFill/>
          <a:ln>
            <a:noFill/>
          </a:ln>
        </p:spPr>
      </p:pic>
      <p:pic>
        <p:nvPicPr>
          <p:cNvPr id="149" name="Google Shape;149;p7"/>
          <p:cNvPicPr preferRelativeResize="0"/>
          <p:nvPr/>
        </p:nvPicPr>
        <p:blipFill rotWithShape="1">
          <a:blip r:embed="rId4">
            <a:alphaModFix/>
          </a:blip>
          <a:srcRect/>
          <a:stretch/>
        </p:blipFill>
        <p:spPr>
          <a:xfrm>
            <a:off x="3459560" y="2603331"/>
            <a:ext cx="778993" cy="1130796"/>
          </a:xfrm>
          <a:prstGeom prst="rect">
            <a:avLst/>
          </a:prstGeom>
          <a:noFill/>
          <a:ln>
            <a:noFill/>
          </a:ln>
        </p:spPr>
      </p:pic>
      <p:pic>
        <p:nvPicPr>
          <p:cNvPr id="150" name="Google Shape;150;p7"/>
          <p:cNvPicPr preferRelativeResize="0"/>
          <p:nvPr/>
        </p:nvPicPr>
        <p:blipFill rotWithShape="1">
          <a:blip r:embed="rId5">
            <a:alphaModFix/>
          </a:blip>
          <a:srcRect/>
          <a:stretch/>
        </p:blipFill>
        <p:spPr>
          <a:xfrm>
            <a:off x="3152258" y="4404832"/>
            <a:ext cx="537013" cy="537013"/>
          </a:xfrm>
          <a:prstGeom prst="rect">
            <a:avLst/>
          </a:prstGeom>
          <a:noFill/>
          <a:ln>
            <a:noFill/>
          </a:ln>
        </p:spPr>
      </p:pic>
      <p:sp>
        <p:nvSpPr>
          <p:cNvPr id="151" name="Google Shape;151;p7" descr="data:image/png;base64,iVBORw0KGgoAAAANSUhEUgAAAO8AAADSCAMAAACVSmf4AAAA8FBMVEX+/v4AAAD///8AdL7+/vwAdL8Adb4tLS1LS0vS0tIaGhoAcLwgICCurqzx8fD9//3h4eGLi4zk5OQUFBQAbrxjY2OgoKD19fXk5OK9vbzMzMyYmJizs7NbW1vz8/Ps7OxDQ0OCgoJycnIlJSU1NTWlpaW7u7tqamoLCwtTU1NJSUmHh4cAg8Rvb2/Z2dleXl7m8/bV7vUAZ7iexuMAf8R+vN1mtt1AlcnC3ey54fGv3u5qw+NUptSMxuJArtc8PD2gy+JtqdSGt9wjiscAkMo+mc4wn9K02uyOu94Ijcid0ucsmMtBkMxKpdNmstq+2OwB8umLAAAQmUlEQVR4nO1cC1fa2BZONidBjCYQgpGARkRQKlKwaOu0He2ofdip8///zd37vEhCkM6s69xb1/lWl4/k5Hi+7Pc+h1qWgYGBgYGBgYGBgYGBgYGBgYGBgYGBgYGBgYGBgYGBgYGBgYGBgYGBgYGBgYGBgYGBgYGBgYGBgYGBgYGBgYGBgcE/AZTgf72mZ0BgMQRym85mXz7++Hx3Ox7fff/8+Oav2TQABgzv07+XAU4lYGBd3Xz6No+iyPM8x8EvXuSN7z/dzICzDYL/9UL/S0AqFrDp+z/nDvJ03UrFdRynwoG03fn9QwwQvBz5Mojf/aigWN0K0sUvFZe+Ie8K/9U7n1/M2IsxZIB3j/MImTrItMKJVrh4SdIVh9g70e3F9IUQhunFHOXqeBVO2ZWaTMIl8py/U/G82wfrV2dMfgiuvkUoWLfyJFwXvdeHKXqun7JiMYxxPDOHvwOkG9yMUZWdtXxRr93o/h38PF+K3ezJ+A3Wv6wxDII/XI9b7TrxuuSzvfkX+Bm+FMytdq9XswaNtEBpBcN/hTiLL84dbrUV52m+RBm13nO+/Jx8wT+ztzZ3rL3mRDD5vzB9Nh173CU5awTMgxORPv+9fCadecofoG0fh3U/bvXr6tbiK2Qu5b4/O2B651HEkVHoSYVGHXC930v1mcF+uzOY4HzxZNBpowrDjt1oTyBubXZrfpqEeCWt+fxrCmmy02njL9ZkYiUdzGXC7U63qPfPATSz2b3nuE8rMwcOQp/1GJTyBX9kH53YMfiHdrNqV2uAfG27x+IWfhsm9jEybdgNFOKhnUDVPurbo32AvX7Htn0Y2s0Nu5o8P2FGEr6NnHXqLPOQ6Peg1D8zZLcTThJm9exePRzYB3WS7yRFvlvD2n56cIBC3bNbPoQH1wwGtTA8tTtgndn2acJqzVE9bTer/wZfFpBKU0Bao86OVOaygMqgZ3fJBBN7RBGogVzwDWA4QvudAN1uQ81uNRM06wYFKStO+q8ZnNk9HHRoo6jxgeTZ4xNjmCRylV6rz0qZy803sTc7E4BtJIo2MrGPY+JrKb5t/KVzUrMH0LHRf8Xd09G1PfLh0MaH/OpJB9HCu89KlhZ69ecVJgbkpdeZb+X8B1ZILLgsS6MZDLfsPnKyt4mvj8Y5yPBlln0WHx3H/db+aAud8Wt7q9HY4nzrwHzb3mw2m5uoIs/KlWz3bYQZBIal72skTNIFLBund+ePXOfyYqZeQfvInnSFfGv2ocXlC5IvvO5PkE7HnuAAru6QXmu+/arupDwfYxQVgwsPU6YrVLjZ94hMtMRt8WoYE41Lstwpar7zBZZ7HbTarj2onWxgdEFzHXD7ZYIv8u7aZ0cT1HryznCGdgw1ku8Z125+8ZkDMBkim5FQvTERRpWW7IqKTKmkG12iMkNAhu7dIrsi3W47To/tBB3uYeh37INQ8LVQgp3QB6if2McWhCN7FNLraMT1PQpIxJdSk2o39ZPhcxIOkG/w3SOGJGH00vdeac5BaUbFuQQrgNm3iOoo7wKK+gzHGGabPLye4E97ISi+Sd9Gm6bssstDcIdSjgMcc3g9Srk+E+FrvGAfPCdfyui/uLx745KEA1Lp8iQaGV7GuPTZ24pHvzi3M7SFPN+0vd1NLNQTK+l2k3002d12SFoAtS5mTsAm7RjvhniRvg23k7iWxPwqPV4fdrvt+rPyRYl+8kTbxkHCyGD6rcxL4yuIKBBhXsITMXzCe1Nqvygp3uOkMpD/wIP1IkOWF6nklpWiNtrnb/ziX33ncnmSn4rup8SIUstKplSSRfEjIxf+1qtwulgVfpvm+SqaoNnKSj9b8Iuf8wPEPfVYfkqmamj5JnKtA/lL5j0tfGjuqcwSLyMtTvcmQIuGKXppx13wpfadR66KAsWjClmuE70r1rRpXSOMNafC+vFqHOKA/QVnficUD8awPB58vJFaanzxtpVOanVfqtbixfIJd3dzCwCYazFGHwIhC0otHVd6aUHPe+QpM96b67eAiWWB72hzS6N6cNzGJRYST0wh24cHVRrQvz7r+iKK08z+NX/4pJ7niw8Mj6/7NP7oeBgTJSVCLngrHbw+6m9t4nSHQx8Wfw9qfMLNqp9RGQZX5zpnjmayu4wSrlTUZd6YrTwGYmshgItIE54Xkix4Zedx0puwnIJC2KnmByQgKfjyRp4vpDvZB6qDkAtRv4zkMDvdZqcOC77iwWae76VafsX7TslHwHVkehepDiXx5nFX7KbAbK4V2v2t4J837CKqnYUBYcgZFt+IvbUTC80p5Qv1UWH8QRcUJXwZvWbh9tGO+nuK72aWLwRvdbz1/sIbgSWkiKmlq+WIcVf2GTEZCx49xbdykXcuJXxtu6UNEqzTkvt2K4VV8kWdXB5/ain/Vtsqm05OUM53dqu02RnPhHcJSL9g+pn7MYea7xeWLADxXwA3rvRhrvcpyCtfGV+7JwUIcSldzEvojSzxJTXzSybcTMQ+Fqbq5dNh1c0fLuPLruaqB+t9mFr6Dnnpu3OXN+fOL3V5LxT61hHtd9d7O/0JvphSiWg7KF+fbTdQ9JrvJMN3Rw643k4mtaTBlXcHhGlBsrliOszYcnwzSggPuufsfdWOgIcxiD97pOtcmeUN8t8WmYDYY6nczkr5nibJcOdwQ9tWyvnW9II2Okm9njQO9IUhhn3/qMgXYsmoI0NpPDiyj2WMg1A//ao3rKeTbk/rfsuHVXxvVIvOcT9yMah3i5aKKo1J10UAOm2kyww+eRWxzVLBDLSM7zZf3X5bibvBU0rteQb7Yvn+jpLQq5jq/SW+ibiyF4NKUiaNUP4cv1ay7/oysQgH8pVRobmC7xtP831gwl9JvaXU8i46pzRD74EKO+Qunaeg83elfAcgsp5Qruma8m4t3m2VWIEiZNttKNFnZQCNRSamf8LSUr6MOogQTvOFSmXS1XxVWjG/ImJ67bQbzOLPF9KHZbPB9xGXLjXvVvIVi0rF3z9pA5WEAqdsET61Sb8q5SvNtydb2osVMJbKwHaYS0th/1hfXsE3knmUQwU/03v3Iu+FKT/jkLPrAN5Hjij/V8tXpckDrV+pvFetZRYIqbS5zbBovxl3dVTj3flsug1DcWvDz17G66mY5ShcybeS5VvswxWLFT4nly+lG0/wlRd8+bpjSGSsbC0WTtP3pICHRfslvpKU3W/sZ1NtWldLK05+fSpIba/i6yzsF6x1hxXEAQ+yX55fO+v4MhAKvZfCtlz7Tq6G0pcbZXz9RcTZ255QvaDFIN/j0noZ2xM2EK/yz7IiIP9ssXVnUbg+k392+N7aCv+c4Sus9roOHUWsnYNKQXolfC1Q0ic0R6fDVBXKE3GtW+wo4V8UbxBjcHn8nau6wPsD405QVOBlvjD9U6fcK+Kv7iAzaPAL1QlTS2/mcWIrSe2X8E3zCczJUU94Y+mdm+FSB43JJLNaL+WL+ZWqc737aemuQeH9WXAlCwZ3ZX41KLrYZo3l6phlnMUl8sWkolUc2KMNNTltdWlbB/9i/ZWcppTv7FZVuDx/Lt03yAwnUjcy33Ywf87ffYJvvLTwPFr7JfKlDkKjOBIDrlKb6zK+6egJvhbcqwBciW6WGo5lfONPnq6LV9RH/4Dva7/AV63Pwor5JDcUnYH0BkeUNhb5hk/xZTK4cIW+C9gah0VOc7bo5rk5d1XKVyysP7GUPvcaZTjdXso3NGOI2429flbCyq1vxSXynfAIvLXCftnVudr2dc9/g3X+maKRLH/xqXF+eBnfnhDERJe+dViBVXx5Ow7LgYyCTGQielKD4vE3lXQfhOX6bAV6k8yJ3gbrAhJjs4qnxBsVdvnL+ArlGu3q0q6dS4gyKNdnMQ/v1KUNVXCdqvjbWI5HTJj2YXn8xRVdqP6ky0ukNXSDD4quWyn2J0v4xuLC2b7O7xv/hK9IPiGRKedrkHnMwW6xXQ2pMPad8vwKA+47isCUZTmOdNGqSlp+zby5wYc7FTf6VjCf5firCqAG8B0VQitW2aRIeHW3eqHPK16I9gb2RrxIzAvtXmlA/VqOr05F6XQv+VuXusqu442p4V52xJk3cwLenOeHkqhcuCloQ65e4HQtkdzRrr8vf+TdDv0+4u6OQAiLfk6WoSzueSaPybEQ3sY+hEfKPPh2hu7gyffQAquUL429En0qfiAp+jFlq7NKmI09OllJQys82VglX7FYJuVRTfkmmcD1gpClrdpe1Ec5vt0w162U2TY6aEtOfZLzB7Atq5LaCr60PwjUmeOHzShl+hFAGV/e8JjdefJsMHKOPqKYciML/Q0sfprqbVNuqKi9mmglVgUQjVjIVz7NC6Rr3p+WWXMsq9seKqEs/OzNzsLFWw0Zqc8g05/cz2zU8IbjdB7xgzd0ws6NbmelAkbCN24kj6zgy/HuM738At9OGtYn7UUGyUWmKwZ0nrXU3/fTRIeYZrrgm4S7BNqP4S2qvSSWC06PtTIsmj0YageTNI7jtN5R/nsjzfKt74oZQZkl++iJrp3LzwOPP5ZUDQCzC267juxdUSm4iu9mtZrtDPeEOvmZ1vl166yVaS2TASi+VYF+WzcrjgdJmIaTrnr+EFj+/TVHh73DkW4PblJLQfNVE54s+v5iR9ARm9qu595fcfEHlupYMQgebr3Ftj/tdi/rwIp+7Eaoirijsts2tXgyfBWGC223+9cHB/rhgzrP81F7V0zX5n5F81VYCBFmt54r9k/EccHo+5dZrLZq6eMqH8eRpzu3Dt9aKwmTpXwPVAMdVCq/RBey+ymLVcedk5LRryag9hcGxd0U/vdqvGIs4QuLhV7RMV9B2KEA63nfPn18uJpNp7Orh68fxrRfqLdI8YWMy48jlfBtZfIH8DvLAzYH1gq+AO3lCUf1Rbwsu3+4K+g+JV/G8wj+uQUelahH60WV+Xw+Hs/nLv9cTuYsKdKdlSViJXz73Vj0ZuUCrXqxTmqFltgfWeZL/cbt/NVmh86XarcB8U5+C+kVPy8h7q2Wb0BVLR34dvkRd/oIA29LO2IDiR93yJxi8b7NSlMw1a0SOKmOekO5/wu68QdQ77SuhR5uHrR26jKjQL79/PLa0pzavZHc2Lw+3vGzO978ftw93BBPVvdoc5WnFIJvYTctI1+2IMzt03X0x1Pk5zRE0OX6HI2XDqoovu1thW47qaXL+/uccTxJ2t3tYTupx3r5mGoPt3PYlTknwG4t4cMnVn5/X7xKrJBr7eFwmNT8XDLN0m5uvsIxRYAvY3HYTHXwctBH3x3vflZiu2qSHNaPeuJhKLmxZronF7NcZs4+8LCkTzIU+HLb9tw/XsoHkBhMLyiDKv1Ujivqouj2oVSVf0XwDPmz6/Gdg2XQB+rm76dsqUf2y4Ksn3355EYlp2QxJEfjP2Yv6WPATLSXg3eP43OkvDjqTudio+ju44x2goM1LcxfDVS2wtXl2/HcoQ/+Etz5+P79DF6OImfBeKUL1uy3mzdvvn79+ubNm4ffpnSFBS/GVS3Az1+B+LcAs4q13wuCOElHNT8/yRDIg0jrd0t/SRDZgFRXN5kslvn5xYGJ/4aBBbIMEdm8xawXytfAwMDAwMDAwMDAwMDAwMDAwMDAwMDAwMDAwMDAwMDAwMDAwMDAwMDAwMDAwMDAwMDAwMDAwMDAwMDAwMDAwOBv4j8TkFKD8po+2wAAAABJRU5ErkJggg=="/>
          <p:cNvSpPr/>
          <p:nvPr/>
        </p:nvSpPr>
        <p:spPr>
          <a:xfrm>
            <a:off x="1879911" y="394294"/>
            <a:ext cx="185795" cy="185796"/>
          </a:xfrm>
          <a:prstGeom prst="rect">
            <a:avLst/>
          </a:prstGeom>
          <a:noFill/>
          <a:ln>
            <a:noFill/>
          </a:ln>
        </p:spPr>
        <p:txBody>
          <a:bodyPr spcFirstLastPara="1" wrap="square" lIns="55729" tIns="27857" rIns="55729" bIns="27857" anchor="t" anchorCtr="0">
            <a:noAutofit/>
          </a:bodyPr>
          <a:lstStyle/>
          <a:p>
            <a:endParaRPr sz="1219">
              <a:solidFill>
                <a:schemeClr val="dk1"/>
              </a:solidFill>
              <a:latin typeface="Trebuchet MS"/>
              <a:ea typeface="Trebuchet MS"/>
              <a:cs typeface="Trebuchet MS"/>
              <a:sym typeface="Trebuchet MS"/>
            </a:endParaRPr>
          </a:p>
        </p:txBody>
      </p:sp>
      <p:sp>
        <p:nvSpPr>
          <p:cNvPr id="152" name="Google Shape;152;p7" descr="data:image/png;base64,iVBORw0KGgoAAAANSUhEUgAAAO8AAADSCAMAAACVSmf4AAAA8FBMVEX+/v4AAAD///8AdL7+/vwAdL8Adb4tLS1LS0vS0tIaGhoAcLwgICCurqzx8fD9//3h4eGLi4zk5OQUFBQAbrxjY2OgoKD19fXk5OK9vbzMzMyYmJizs7NbW1vz8/Ps7OxDQ0OCgoJycnIlJSU1NTWlpaW7u7tqamoLCwtTU1NJSUmHh4cAg8Rvb2/Z2dleXl7m8/bV7vUAZ7iexuMAf8R+vN1mtt1AlcnC3ey54fGv3u5qw+NUptSMxuJArtc8PD2gy+JtqdSGt9wjiscAkMo+mc4wn9K02uyOu94Ijcid0ucsmMtBkMxKpdNmstq+2OwB8umLAAAQmUlEQVR4nO1cC1fa2BZONidBjCYQgpGARkRQKlKwaOu0He2ofdip8///zd37vEhCkM6s69xb1/lWl4/k5Hi+7Pc+h1qWgYGBgYGBgYGBgYGBgYGBgYGBgYGBgYGBgYGBgYGBgYGBgYGBgYGBgYGBgYGBgYGBgYGBgYGBgYGBgYGBgYGBgcE/AZTgf72mZ0BgMQRym85mXz7++Hx3Ox7fff/8+Oav2TQABgzv07+XAU4lYGBd3Xz6No+iyPM8x8EvXuSN7z/dzICzDYL/9UL/S0AqFrDp+z/nDvJ03UrFdRynwoG03fn9QwwQvBz5Mojf/aigWN0K0sUvFZe+Ie8K/9U7n1/M2IsxZIB3j/MImTrItMKJVrh4SdIVh9g70e3F9IUQhunFHOXqeBVO2ZWaTMIl8py/U/G82wfrV2dMfgiuvkUoWLfyJFwXvdeHKXqun7JiMYxxPDOHvwOkG9yMUZWdtXxRr93o/h38PF+K3ezJ+A3Wv6wxDII/XI9b7TrxuuSzvfkX+Bm+FMytdq9XswaNtEBpBcN/hTiLL84dbrUV52m+RBm13nO+/Jx8wT+ztzZ3rL3mRDD5vzB9Nh173CU5awTMgxORPv+9fCadecofoG0fh3U/bvXr6tbiK2Qu5b4/O2B651HEkVHoSYVGHXC930v1mcF+uzOY4HzxZNBpowrDjt1oTyBubXZrfpqEeCWt+fxrCmmy02njL9ZkYiUdzGXC7U63qPfPATSz2b3nuE8rMwcOQp/1GJTyBX9kH53YMfiHdrNqV2uAfG27x+IWfhsm9jEybdgNFOKhnUDVPurbo32AvX7Htn0Y2s0Nu5o8P2FGEr6NnHXqLPOQ6Peg1D8zZLcTThJm9exePRzYB3WS7yRFvlvD2n56cIBC3bNbPoQH1wwGtTA8tTtgndn2acJqzVE9bTer/wZfFpBKU0Bao86OVOaygMqgZ3fJBBN7RBGogVzwDWA4QvudAN1uQ81uNRM06wYFKStO+q8ZnNk9HHRoo6jxgeTZ4xNjmCRylV6rz0qZy803sTc7E4BtJIo2MrGPY+JrKb5t/KVzUrMH0LHRf8Xd09G1PfLh0MaH/OpJB9HCu89KlhZ69ecVJgbkpdeZb+X8B1ZILLgsS6MZDLfsPnKyt4mvj8Y5yPBlln0WHx3H/db+aAud8Wt7q9HY4nzrwHzb3mw2m5uoIs/KlWz3bYQZBIal72skTNIFLBund+ePXOfyYqZeQfvInnSFfGv2ocXlC5IvvO5PkE7HnuAAru6QXmu+/arupDwfYxQVgwsPU6YrVLjZ94hMtMRt8WoYE41Lstwpar7zBZZ7HbTarj2onWxgdEFzHXD7ZYIv8u7aZ0cT1HryznCGdgw1ku8Z125+8ZkDMBkim5FQvTERRpWW7IqKTKmkG12iMkNAhu7dIrsi3W47To/tBB3uYeh37INQ8LVQgp3QB6if2McWhCN7FNLraMT1PQpIxJdSk2o39ZPhcxIOkG/w3SOGJGH00vdeac5BaUbFuQQrgNm3iOoo7wKK+gzHGGabPLye4E97ISi+Sd9Gm6bssstDcIdSjgMcc3g9Srk+E+FrvGAfPCdfyui/uLx745KEA1Lp8iQaGV7GuPTZ24pHvzi3M7SFPN+0vd1NLNQTK+l2k3002d12SFoAtS5mTsAm7RjvhniRvg23k7iWxPwqPV4fdrvt+rPyRYl+8kTbxkHCyGD6rcxL4yuIKBBhXsITMXzCe1Nqvygp3uOkMpD/wIP1IkOWF6nklpWiNtrnb/ziX33ncnmSn4rup8SIUstKplSSRfEjIxf+1qtwulgVfpvm+SqaoNnKSj9b8Iuf8wPEPfVYfkqmamj5JnKtA/lL5j0tfGjuqcwSLyMtTvcmQIuGKXppx13wpfadR66KAsWjClmuE70r1rRpXSOMNafC+vFqHOKA/QVnficUD8awPB58vJFaanzxtpVOanVfqtbixfIJd3dzCwCYazFGHwIhC0otHVd6aUHPe+QpM96b67eAiWWB72hzS6N6cNzGJRYST0wh24cHVRrQvz7r+iKK08z+NX/4pJ7niw8Mj6/7NP7oeBgTJSVCLngrHbw+6m9t4nSHQx8Wfw9qfMLNqp9RGQZX5zpnjmayu4wSrlTUZd6YrTwGYmshgItIE54Xkix4Zedx0puwnIJC2KnmByQgKfjyRp4vpDvZB6qDkAtRv4zkMDvdZqcOC77iwWae76VafsX7TslHwHVkehepDiXx5nFX7KbAbK4V2v2t4J837CKqnYUBYcgZFt+IvbUTC80p5Qv1UWH8QRcUJXwZvWbh9tGO+nuK72aWLwRvdbz1/sIbgSWkiKmlq+WIcVf2GTEZCx49xbdykXcuJXxtu6UNEqzTkvt2K4VV8kWdXB5/ain/Vtsqm05OUM53dqu02RnPhHcJSL9g+pn7MYea7xeWLADxXwA3rvRhrvcpyCtfGV+7JwUIcSldzEvojSzxJTXzSybcTMQ+Fqbq5dNh1c0fLuPLruaqB+t9mFr6Dnnpu3OXN+fOL3V5LxT61hHtd9d7O/0JvphSiWg7KF+fbTdQ9JrvJMN3Rw643k4mtaTBlXcHhGlBsrliOszYcnwzSggPuufsfdWOgIcxiD97pOtcmeUN8t8WmYDYY6nczkr5nibJcOdwQ9tWyvnW9II2Okm9njQO9IUhhn3/qMgXYsmoI0NpPDiyj2WMg1A//ao3rKeTbk/rfsuHVXxvVIvOcT9yMah3i5aKKo1J10UAOm2kyww+eRWxzVLBDLSM7zZf3X5bibvBU0rteQb7Yvn+jpLQq5jq/SW+ibiyF4NKUiaNUP4cv1ay7/oysQgH8pVRobmC7xtP831gwl9JvaXU8i46pzRD74EKO+Qunaeg83elfAcgsp5Qruma8m4t3m2VWIEiZNttKNFnZQCNRSamf8LSUr6MOogQTvOFSmXS1XxVWjG/ImJ67bQbzOLPF9KHZbPB9xGXLjXvVvIVi0rF3z9pA5WEAqdsET61Sb8q5SvNtydb2osVMJbKwHaYS0th/1hfXsE3knmUQwU/03v3Iu+FKT/jkLPrAN5Hjij/V8tXpckDrV+pvFetZRYIqbS5zbBovxl3dVTj3flsug1DcWvDz17G66mY5ShcybeS5VvswxWLFT4nly+lG0/wlRd8+bpjSGSsbC0WTtP3pICHRfslvpKU3W/sZ1NtWldLK05+fSpIba/i6yzsF6x1hxXEAQ+yX55fO+v4MhAKvZfCtlz7Tq6G0pcbZXz9RcTZ255QvaDFIN/j0noZ2xM2EK/yz7IiIP9ssXVnUbg+k392+N7aCv+c4Sus9roOHUWsnYNKQXolfC1Q0ic0R6fDVBXKE3GtW+wo4V8UbxBjcHn8nau6wPsD405QVOBlvjD9U6fcK+Kv7iAzaPAL1QlTS2/mcWIrSe2X8E3zCczJUU94Y+mdm+FSB43JJLNaL+WL+ZWqc737aemuQeH9WXAlCwZ3ZX41KLrYZo3l6phlnMUl8sWkolUc2KMNNTltdWlbB/9i/ZWcppTv7FZVuDx/Lt03yAwnUjcy33Ywf87ffYJvvLTwPFr7JfKlDkKjOBIDrlKb6zK+6egJvhbcqwBciW6WGo5lfONPnq6LV9RH/4Dva7/AV63Pwor5JDcUnYH0BkeUNhb5hk/xZTK4cIW+C9gah0VOc7bo5rk5d1XKVyysP7GUPvcaZTjdXso3NGOI2429flbCyq1vxSXynfAIvLXCftnVudr2dc9/g3X+maKRLH/xqXF+eBnfnhDERJe+dViBVXx5Ow7LgYyCTGQielKD4vE3lXQfhOX6bAV6k8yJ3gbrAhJjs4qnxBsVdvnL+ArlGu3q0q6dS4gyKNdnMQ/v1KUNVXCdqvjbWI5HTJj2YXn8xRVdqP6ky0ukNXSDD4quWyn2J0v4xuLC2b7O7xv/hK9IPiGRKedrkHnMwW6xXQ2pMPad8vwKA+47isCUZTmOdNGqSlp+zby5wYc7FTf6VjCf5firCqAG8B0VQitW2aRIeHW3eqHPK16I9gb2RrxIzAvtXmlA/VqOr05F6XQv+VuXusqu442p4V52xJk3cwLenOeHkqhcuCloQ65e4HQtkdzRrr8vf+TdDv0+4u6OQAiLfk6WoSzueSaPybEQ3sY+hEfKPPh2hu7gyffQAquUL429En0qfiAp+jFlq7NKmI09OllJQys82VglX7FYJuVRTfkmmcD1gpClrdpe1Ec5vt0w162U2TY6aEtOfZLzB7Atq5LaCr60PwjUmeOHzShl+hFAGV/e8JjdefJsMHKOPqKYciML/Q0sfprqbVNuqKi9mmglVgUQjVjIVz7NC6Rr3p+WWXMsq9seKqEs/OzNzsLFWw0Zqc8g05/cz2zU8IbjdB7xgzd0ws6NbmelAkbCN24kj6zgy/HuM738At9OGtYn7UUGyUWmKwZ0nrXU3/fTRIeYZrrgm4S7BNqP4S2qvSSWC06PtTIsmj0YageTNI7jtN5R/nsjzfKt74oZQZkl++iJrp3LzwOPP5ZUDQCzC267juxdUSm4iu9mtZrtDPeEOvmZ1vl166yVaS2TASi+VYF+WzcrjgdJmIaTrnr+EFj+/TVHh73DkW4PblJLQfNVE54s+v5iR9ARm9qu595fcfEHlupYMQgebr3Ftj/tdi/rwIp+7Eaoirijsts2tXgyfBWGC223+9cHB/rhgzrP81F7V0zX5n5F81VYCBFmt54r9k/EccHo+5dZrLZq6eMqH8eRpzu3Dt9aKwmTpXwPVAMdVCq/RBey+ymLVcedk5LRryag9hcGxd0U/vdqvGIs4QuLhV7RMV9B2KEA63nfPn18uJpNp7Orh68fxrRfqLdI8YWMy48jlfBtZfIH8DvLAzYH1gq+AO3lCUf1Rbwsu3+4K+g+JV/G8wj+uQUelahH60WV+Xw+Hs/nLv9cTuYsKdKdlSViJXz73Vj0ZuUCrXqxTmqFltgfWeZL/cbt/NVmh86XarcB8U5+C+kVPy8h7q2Wb0BVLR34dvkRd/oIA29LO2IDiR93yJxi8b7NSlMw1a0SOKmOekO5/wu68QdQ77SuhR5uHrR26jKjQL79/PLa0pzavZHc2Lw+3vGzO978ftw93BBPVvdoc5WnFIJvYTctI1+2IMzt03X0x1Pk5zRE0OX6HI2XDqoovu1thW47qaXL+/uccTxJ2t3tYTupx3r5mGoPt3PYlTknwG4t4cMnVn5/X7xKrJBr7eFwmNT8XDLN0m5uvsIxRYAvY3HYTHXwctBH3x3vflZiu2qSHNaPeuJhKLmxZronF7NcZs4+8LCkTzIU+HLb9tw/XsoHkBhMLyiDKv1Ujivqouj2oVSVf0XwDPmz6/Gdg2XQB+rm76dsqUf2y4Ksn3355EYlp2QxJEfjP2Yv6WPATLSXg3eP43OkvDjqTudio+ju44x2goM1LcxfDVS2wtXl2/HcoQ/+Etz5+P79DF6OImfBeKUL1uy3mzdvvn79+ubNm4ffpnSFBS/GVS3Az1+B+LcAs4q13wuCOElHNT8/yRDIg0jrd0t/SRDZgFRXN5kslvn5xYGJ/4aBBbIMEdm8xawXytfAwMDAwMDAwMDAwMDAwMDAwMDAwMDAwMDAwMDAwMDAwMDAwMDAwMDAwMDAwMDAwMDAwMDAwMDAwMDAwMDAwOBv4j8TkFKD8po+2wAAAABJRU5ErkJggg=="/>
          <p:cNvSpPr/>
          <p:nvPr/>
        </p:nvSpPr>
        <p:spPr>
          <a:xfrm>
            <a:off x="1972808" y="487192"/>
            <a:ext cx="185795" cy="185796"/>
          </a:xfrm>
          <a:prstGeom prst="rect">
            <a:avLst/>
          </a:prstGeom>
          <a:noFill/>
          <a:ln>
            <a:noFill/>
          </a:ln>
        </p:spPr>
        <p:txBody>
          <a:bodyPr spcFirstLastPara="1" wrap="square" lIns="55729" tIns="27857" rIns="55729" bIns="27857" anchor="t" anchorCtr="0">
            <a:noAutofit/>
          </a:bodyPr>
          <a:lstStyle/>
          <a:p>
            <a:endParaRPr sz="1219">
              <a:solidFill>
                <a:schemeClr val="dk1"/>
              </a:solidFill>
              <a:latin typeface="Trebuchet MS"/>
              <a:ea typeface="Trebuchet MS"/>
              <a:cs typeface="Trebuchet MS"/>
              <a:sym typeface="Trebuchet MS"/>
            </a:endParaRPr>
          </a:p>
        </p:txBody>
      </p:sp>
      <p:pic>
        <p:nvPicPr>
          <p:cNvPr id="153" name="Google Shape;153;p7"/>
          <p:cNvPicPr preferRelativeResize="0"/>
          <p:nvPr/>
        </p:nvPicPr>
        <p:blipFill rotWithShape="1">
          <a:blip r:embed="rId6">
            <a:alphaModFix/>
          </a:blip>
          <a:srcRect t="10826" b="10020"/>
          <a:stretch/>
        </p:blipFill>
        <p:spPr>
          <a:xfrm>
            <a:off x="4134554" y="4404829"/>
            <a:ext cx="1181433" cy="526721"/>
          </a:xfrm>
          <a:prstGeom prst="rect">
            <a:avLst/>
          </a:prstGeom>
          <a:noFill/>
          <a:ln>
            <a:noFill/>
          </a:ln>
        </p:spPr>
      </p:pic>
      <p:pic>
        <p:nvPicPr>
          <p:cNvPr id="154" name="Google Shape;154;p7"/>
          <p:cNvPicPr preferRelativeResize="0"/>
          <p:nvPr/>
        </p:nvPicPr>
        <p:blipFill rotWithShape="1">
          <a:blip r:embed="rId7">
            <a:alphaModFix/>
          </a:blip>
          <a:srcRect/>
          <a:stretch/>
        </p:blipFill>
        <p:spPr>
          <a:xfrm>
            <a:off x="5816267" y="4374093"/>
            <a:ext cx="553840" cy="675684"/>
          </a:xfrm>
          <a:prstGeom prst="rect">
            <a:avLst/>
          </a:prstGeom>
          <a:noFill/>
          <a:ln>
            <a:noFill/>
          </a:ln>
        </p:spPr>
      </p:pic>
      <p:cxnSp>
        <p:nvCxnSpPr>
          <p:cNvPr id="13" name="Straight Connector 12">
            <a:extLst>
              <a:ext uri="{FF2B5EF4-FFF2-40B4-BE49-F238E27FC236}">
                <a16:creationId xmlns:a16="http://schemas.microsoft.com/office/drawing/2014/main" id="{6DFC5C7F-6891-4E4C-8A76-F2DB140E300E}"/>
              </a:ext>
            </a:extLst>
          </p:cNvPr>
          <p:cNvCxnSpPr>
            <a:cxnSpLocks/>
          </p:cNvCxnSpPr>
          <p:nvPr/>
        </p:nvCxnSpPr>
        <p:spPr>
          <a:xfrm>
            <a:off x="0" y="1447221"/>
            <a:ext cx="9144000" cy="0"/>
          </a:xfrm>
          <a:prstGeom prst="line">
            <a:avLst/>
          </a:prstGeom>
          <a:ln w="25400">
            <a:solidFill>
              <a:srgbClr val="006CB5"/>
            </a:solidFill>
          </a:ln>
          <a:effectLst/>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2D78D3C6-F308-417C-A3DA-2D96E9121458}"/>
              </a:ext>
            </a:extLst>
          </p:cNvPr>
          <p:cNvSpPr txBox="1"/>
          <p:nvPr/>
        </p:nvSpPr>
        <p:spPr>
          <a:xfrm>
            <a:off x="184416" y="789124"/>
            <a:ext cx="8122024" cy="584775"/>
          </a:xfrm>
          <a:prstGeom prst="rect">
            <a:avLst/>
          </a:prstGeom>
          <a:noFill/>
        </p:spPr>
        <p:txBody>
          <a:bodyPr wrap="square" rtlCol="0">
            <a:spAutoFit/>
          </a:bodyPr>
          <a:lstStyle/>
          <a:p>
            <a:pPr>
              <a:buClr>
                <a:schemeClr val="lt1"/>
              </a:buClr>
              <a:buSzPts val="3200"/>
            </a:pPr>
            <a:r>
              <a:rPr lang="es-ES" sz="3200" dirty="0">
                <a:solidFill>
                  <a:srgbClr val="006CB5"/>
                </a:solidFill>
                <a:latin typeface="Futura LT Pro Book" panose="020B0802020204020204" pitchFamily="34" charset="0"/>
                <a:ea typeface="Trebuchet MS"/>
                <a:cs typeface="Trebuchet MS"/>
                <a:sym typeface="Trebuchet MS"/>
              </a:rPr>
              <a:t>OTROS TIPOS MODELOS DE NEGOCIO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8"/>
          <p:cNvSpPr txBox="1"/>
          <p:nvPr/>
        </p:nvSpPr>
        <p:spPr>
          <a:xfrm>
            <a:off x="1160290" y="1723553"/>
            <a:ext cx="5902938" cy="702589"/>
          </a:xfrm>
          <a:prstGeom prst="rect">
            <a:avLst/>
          </a:prstGeom>
          <a:noFill/>
          <a:ln>
            <a:noFill/>
          </a:ln>
        </p:spPr>
        <p:txBody>
          <a:bodyPr spcFirstLastPara="1" wrap="square" lIns="55729" tIns="27857" rIns="55729" bIns="27857" anchor="t" anchorCtr="0">
            <a:spAutoFit/>
          </a:bodyPr>
          <a:lstStyle/>
          <a:p>
            <a:pPr marL="209010" marR="174175" indent="-209010" algn="just">
              <a:buClr>
                <a:schemeClr val="dk2"/>
              </a:buClr>
              <a:buSzPts val="2400"/>
              <a:buFont typeface="Arial"/>
              <a:buChar char="•"/>
            </a:pP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Un método que refleje la lógica que sigue una empresa para conseguir ingresos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endParaRPr>
          </a:p>
          <a:p>
            <a:pPr marL="209010" marR="174175" indent="-209010" algn="just">
              <a:buClr>
                <a:schemeClr val="dk2"/>
              </a:buClr>
              <a:buSzPts val="2400"/>
              <a:buFont typeface="Arial"/>
              <a:buChar char="•"/>
            </a:pPr>
            <a:r>
              <a:rPr lang="es-ES" sz="1400" b="1"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rPr>
              <a:t>Basado en nueve módulos básicos</a:t>
            </a:r>
            <a:endParaRPr sz="1400" dirty="0">
              <a:solidFill>
                <a:srgbClr val="010101"/>
              </a:solidFill>
              <a:latin typeface="Lato" panose="020F0502020204030203" pitchFamily="34" charset="0"/>
              <a:ea typeface="Lato" panose="020F0502020204030203" pitchFamily="34" charset="0"/>
              <a:cs typeface="Lato" panose="020F0502020204030203" pitchFamily="34" charset="0"/>
              <a:sym typeface="Bookman Old Style"/>
            </a:endParaRPr>
          </a:p>
        </p:txBody>
      </p:sp>
      <p:pic>
        <p:nvPicPr>
          <p:cNvPr id="162" name="Google Shape;162;p8" descr="http://quiquemateu.com/wp-content/uploads/2014/09/modelos-de-negocio-plan-de-marketing-canvas.png"/>
          <p:cNvPicPr preferRelativeResize="0"/>
          <p:nvPr/>
        </p:nvPicPr>
        <p:blipFill rotWithShape="1">
          <a:blip r:embed="rId3">
            <a:alphaModFix/>
          </a:blip>
          <a:srcRect b="61107"/>
          <a:stretch/>
        </p:blipFill>
        <p:spPr>
          <a:xfrm>
            <a:off x="2502492" y="2568615"/>
            <a:ext cx="3890079" cy="702295"/>
          </a:xfrm>
          <a:prstGeom prst="rect">
            <a:avLst/>
          </a:prstGeom>
          <a:noFill/>
          <a:ln>
            <a:noFill/>
          </a:ln>
        </p:spPr>
      </p:pic>
      <p:pic>
        <p:nvPicPr>
          <p:cNvPr id="163" name="Google Shape;163;p8" descr="https://erickmoscoso.files.wordpress.com/2016/04/2we.png?w=775"/>
          <p:cNvPicPr preferRelativeResize="0"/>
          <p:nvPr/>
        </p:nvPicPr>
        <p:blipFill rotWithShape="1">
          <a:blip r:embed="rId4">
            <a:alphaModFix/>
          </a:blip>
          <a:srcRect b="56027"/>
          <a:stretch/>
        </p:blipFill>
        <p:spPr>
          <a:xfrm>
            <a:off x="2398635" y="3869994"/>
            <a:ext cx="4499718" cy="709756"/>
          </a:xfrm>
          <a:prstGeom prst="rect">
            <a:avLst/>
          </a:prstGeom>
          <a:noFill/>
          <a:ln>
            <a:noFill/>
          </a:ln>
        </p:spPr>
      </p:pic>
      <p:sp>
        <p:nvSpPr>
          <p:cNvPr id="164" name="Google Shape;164;p8"/>
          <p:cNvSpPr txBox="1"/>
          <p:nvPr/>
        </p:nvSpPr>
        <p:spPr>
          <a:xfrm>
            <a:off x="2515643" y="3339690"/>
            <a:ext cx="1086638" cy="333257"/>
          </a:xfrm>
          <a:prstGeom prst="rect">
            <a:avLst/>
          </a:prstGeom>
          <a:noFill/>
          <a:ln>
            <a:noFill/>
          </a:ln>
        </p:spPr>
        <p:txBody>
          <a:bodyPr spcFirstLastPara="1" wrap="square" lIns="55729" tIns="27857" rIns="55729" bIns="27857" anchor="t" anchorCtr="0">
            <a:spAutoFit/>
          </a:bodyPr>
          <a:lstStyle/>
          <a:p>
            <a:pPr marR="174175"/>
            <a:r>
              <a:rPr lang="es-ES" sz="900" dirty="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Segmentos</a:t>
            </a:r>
            <a:endParaRPr sz="900" dirty="0">
              <a:latin typeface="Lato" panose="020F0502020204030203" pitchFamily="34" charset="0"/>
              <a:ea typeface="Lato" panose="020F0502020204030203" pitchFamily="34" charset="0"/>
              <a:cs typeface="Lato" panose="020F0502020204030203" pitchFamily="34" charset="0"/>
            </a:endParaRPr>
          </a:p>
          <a:p>
            <a:pPr marR="174175"/>
            <a:r>
              <a:rPr lang="es-ES" sz="900" dirty="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de mercado</a:t>
            </a:r>
            <a:endParaRPr sz="900" dirty="0">
              <a:latin typeface="Lato" panose="020F0502020204030203" pitchFamily="34" charset="0"/>
              <a:ea typeface="Lato" panose="020F0502020204030203" pitchFamily="34" charset="0"/>
              <a:cs typeface="Lato" panose="020F0502020204030203" pitchFamily="34" charset="0"/>
            </a:endParaRPr>
          </a:p>
        </p:txBody>
      </p:sp>
      <p:sp>
        <p:nvSpPr>
          <p:cNvPr id="165" name="Google Shape;165;p8"/>
          <p:cNvSpPr txBox="1"/>
          <p:nvPr/>
        </p:nvSpPr>
        <p:spPr>
          <a:xfrm>
            <a:off x="3558099" y="3339689"/>
            <a:ext cx="1086638" cy="333257"/>
          </a:xfrm>
          <a:prstGeom prst="rect">
            <a:avLst/>
          </a:prstGeom>
          <a:noFill/>
          <a:ln>
            <a:noFill/>
          </a:ln>
        </p:spPr>
        <p:txBody>
          <a:bodyPr spcFirstLastPara="1" wrap="square" lIns="55729" tIns="27857" rIns="55729" bIns="27857" anchor="t" anchorCtr="0">
            <a:spAutoFit/>
          </a:bodyPr>
          <a:lstStyle/>
          <a:p>
            <a:pPr marR="174175"/>
            <a:r>
              <a:rPr lang="es-ES" sz="900" dirty="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Propuestas de Valor</a:t>
            </a:r>
            <a:endParaRPr sz="900" dirty="0">
              <a:latin typeface="Lato" panose="020F0502020204030203" pitchFamily="34" charset="0"/>
              <a:ea typeface="Lato" panose="020F0502020204030203" pitchFamily="34" charset="0"/>
              <a:cs typeface="Lato" panose="020F0502020204030203" pitchFamily="34" charset="0"/>
            </a:endParaRPr>
          </a:p>
        </p:txBody>
      </p:sp>
      <p:sp>
        <p:nvSpPr>
          <p:cNvPr id="166" name="Google Shape;166;p8"/>
          <p:cNvSpPr txBox="1"/>
          <p:nvPr/>
        </p:nvSpPr>
        <p:spPr>
          <a:xfrm>
            <a:off x="4666421" y="3337750"/>
            <a:ext cx="1086638" cy="194758"/>
          </a:xfrm>
          <a:prstGeom prst="rect">
            <a:avLst/>
          </a:prstGeom>
          <a:noFill/>
          <a:ln>
            <a:noFill/>
          </a:ln>
        </p:spPr>
        <p:txBody>
          <a:bodyPr spcFirstLastPara="1" wrap="square" lIns="55729" tIns="27857" rIns="55729" bIns="27857" anchor="t" anchorCtr="0">
            <a:spAutoFit/>
          </a:bodyPr>
          <a:lstStyle/>
          <a:p>
            <a:pPr marR="174175"/>
            <a:r>
              <a:rPr lang="es-ES" sz="90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Canales</a:t>
            </a:r>
            <a:endParaRPr sz="900">
              <a:latin typeface="Lato" panose="020F0502020204030203" pitchFamily="34" charset="0"/>
              <a:ea typeface="Lato" panose="020F0502020204030203" pitchFamily="34" charset="0"/>
              <a:cs typeface="Lato" panose="020F0502020204030203" pitchFamily="34" charset="0"/>
            </a:endParaRPr>
          </a:p>
        </p:txBody>
      </p:sp>
      <p:sp>
        <p:nvSpPr>
          <p:cNvPr id="167" name="Google Shape;167;p8"/>
          <p:cNvSpPr txBox="1"/>
          <p:nvPr/>
        </p:nvSpPr>
        <p:spPr>
          <a:xfrm>
            <a:off x="5480274" y="3337751"/>
            <a:ext cx="1198198" cy="333257"/>
          </a:xfrm>
          <a:prstGeom prst="rect">
            <a:avLst/>
          </a:prstGeom>
          <a:noFill/>
          <a:ln>
            <a:noFill/>
          </a:ln>
        </p:spPr>
        <p:txBody>
          <a:bodyPr spcFirstLastPara="1" wrap="square" lIns="55729" tIns="27857" rIns="55729" bIns="27857" anchor="t" anchorCtr="0">
            <a:spAutoFit/>
          </a:bodyPr>
          <a:lstStyle/>
          <a:p>
            <a:pPr marR="174175"/>
            <a:r>
              <a:rPr lang="es-ES" sz="90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Relaciones con Clientes</a:t>
            </a:r>
            <a:endParaRPr sz="900">
              <a:latin typeface="Lato" panose="020F0502020204030203" pitchFamily="34" charset="0"/>
              <a:ea typeface="Lato" panose="020F0502020204030203" pitchFamily="34" charset="0"/>
              <a:cs typeface="Lato" panose="020F0502020204030203" pitchFamily="34" charset="0"/>
            </a:endParaRPr>
          </a:p>
        </p:txBody>
      </p:sp>
      <p:sp>
        <p:nvSpPr>
          <p:cNvPr id="168" name="Google Shape;168;p8"/>
          <p:cNvSpPr txBox="1"/>
          <p:nvPr/>
        </p:nvSpPr>
        <p:spPr>
          <a:xfrm>
            <a:off x="2356066" y="4536918"/>
            <a:ext cx="1086638" cy="333257"/>
          </a:xfrm>
          <a:prstGeom prst="rect">
            <a:avLst/>
          </a:prstGeom>
          <a:noFill/>
          <a:ln>
            <a:noFill/>
          </a:ln>
        </p:spPr>
        <p:txBody>
          <a:bodyPr spcFirstLastPara="1" wrap="square" lIns="55729" tIns="27857" rIns="55729" bIns="27857" anchor="t" anchorCtr="0">
            <a:spAutoFit/>
          </a:bodyPr>
          <a:lstStyle/>
          <a:p>
            <a:pPr marR="174175"/>
            <a:r>
              <a:rPr lang="es-ES" sz="900" dirty="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Fuentes de Ingresos</a:t>
            </a:r>
            <a:endParaRPr sz="900" dirty="0">
              <a:latin typeface="Lato" panose="020F0502020204030203" pitchFamily="34" charset="0"/>
              <a:ea typeface="Lato" panose="020F0502020204030203" pitchFamily="34" charset="0"/>
              <a:cs typeface="Lato" panose="020F0502020204030203" pitchFamily="34" charset="0"/>
            </a:endParaRPr>
          </a:p>
        </p:txBody>
      </p:sp>
      <p:sp>
        <p:nvSpPr>
          <p:cNvPr id="169" name="Google Shape;169;p8"/>
          <p:cNvSpPr txBox="1"/>
          <p:nvPr/>
        </p:nvSpPr>
        <p:spPr>
          <a:xfrm>
            <a:off x="3398522" y="4536918"/>
            <a:ext cx="1086638" cy="333257"/>
          </a:xfrm>
          <a:prstGeom prst="rect">
            <a:avLst/>
          </a:prstGeom>
          <a:noFill/>
          <a:ln>
            <a:noFill/>
          </a:ln>
        </p:spPr>
        <p:txBody>
          <a:bodyPr spcFirstLastPara="1" wrap="square" lIns="55729" tIns="27857" rIns="55729" bIns="27857" anchor="t" anchorCtr="0">
            <a:spAutoFit/>
          </a:bodyPr>
          <a:lstStyle/>
          <a:p>
            <a:pPr marR="174175" algn="just"/>
            <a:r>
              <a:rPr lang="es-ES" sz="90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Recursos Claves</a:t>
            </a:r>
            <a:endParaRPr sz="900">
              <a:latin typeface="Lato" panose="020F0502020204030203" pitchFamily="34" charset="0"/>
              <a:ea typeface="Lato" panose="020F0502020204030203" pitchFamily="34" charset="0"/>
              <a:cs typeface="Lato" panose="020F0502020204030203" pitchFamily="34" charset="0"/>
            </a:endParaRPr>
          </a:p>
        </p:txBody>
      </p:sp>
      <p:sp>
        <p:nvSpPr>
          <p:cNvPr id="170" name="Google Shape;170;p8"/>
          <p:cNvSpPr txBox="1"/>
          <p:nvPr/>
        </p:nvSpPr>
        <p:spPr>
          <a:xfrm>
            <a:off x="4220855" y="4534979"/>
            <a:ext cx="1086638" cy="333257"/>
          </a:xfrm>
          <a:prstGeom prst="rect">
            <a:avLst/>
          </a:prstGeom>
          <a:noFill/>
          <a:ln>
            <a:noFill/>
          </a:ln>
        </p:spPr>
        <p:txBody>
          <a:bodyPr spcFirstLastPara="1" wrap="square" lIns="55729" tIns="27857" rIns="55729" bIns="27857" anchor="t" anchorCtr="0">
            <a:spAutoFit/>
          </a:bodyPr>
          <a:lstStyle/>
          <a:p>
            <a:pPr marR="174175" algn="just"/>
            <a:r>
              <a:rPr lang="es-ES" sz="90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Actividades Clave</a:t>
            </a:r>
            <a:endParaRPr sz="900">
              <a:latin typeface="Lato" panose="020F0502020204030203" pitchFamily="34" charset="0"/>
              <a:ea typeface="Lato" panose="020F0502020204030203" pitchFamily="34" charset="0"/>
              <a:cs typeface="Lato" panose="020F0502020204030203" pitchFamily="34" charset="0"/>
            </a:endParaRPr>
          </a:p>
        </p:txBody>
      </p:sp>
      <p:sp>
        <p:nvSpPr>
          <p:cNvPr id="171" name="Google Shape;171;p8"/>
          <p:cNvSpPr txBox="1"/>
          <p:nvPr/>
        </p:nvSpPr>
        <p:spPr>
          <a:xfrm>
            <a:off x="5156997" y="4534979"/>
            <a:ext cx="1198198" cy="333257"/>
          </a:xfrm>
          <a:prstGeom prst="rect">
            <a:avLst/>
          </a:prstGeom>
          <a:noFill/>
          <a:ln>
            <a:noFill/>
          </a:ln>
        </p:spPr>
        <p:txBody>
          <a:bodyPr spcFirstLastPara="1" wrap="square" lIns="55729" tIns="27857" rIns="55729" bIns="27857" anchor="t" anchorCtr="0">
            <a:spAutoFit/>
          </a:bodyPr>
          <a:lstStyle/>
          <a:p>
            <a:pPr marR="174175" algn="just"/>
            <a:r>
              <a:rPr lang="es-ES" sz="90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Asociaciones Clave</a:t>
            </a:r>
            <a:endParaRPr sz="900">
              <a:latin typeface="Lato" panose="020F0502020204030203" pitchFamily="34" charset="0"/>
              <a:ea typeface="Lato" panose="020F0502020204030203" pitchFamily="34" charset="0"/>
              <a:cs typeface="Lato" panose="020F0502020204030203" pitchFamily="34" charset="0"/>
            </a:endParaRPr>
          </a:p>
        </p:txBody>
      </p:sp>
      <p:sp>
        <p:nvSpPr>
          <p:cNvPr id="172" name="Google Shape;172;p8"/>
          <p:cNvSpPr txBox="1"/>
          <p:nvPr/>
        </p:nvSpPr>
        <p:spPr>
          <a:xfrm>
            <a:off x="6129825" y="4536918"/>
            <a:ext cx="1198198" cy="333257"/>
          </a:xfrm>
          <a:prstGeom prst="rect">
            <a:avLst/>
          </a:prstGeom>
          <a:noFill/>
          <a:ln>
            <a:noFill/>
          </a:ln>
        </p:spPr>
        <p:txBody>
          <a:bodyPr spcFirstLastPara="1" wrap="square" lIns="55729" tIns="27857" rIns="55729" bIns="27857" anchor="t" anchorCtr="0">
            <a:spAutoFit/>
          </a:bodyPr>
          <a:lstStyle/>
          <a:p>
            <a:pPr marR="174175" algn="just"/>
            <a:r>
              <a:rPr lang="es-ES" sz="900" dirty="0">
                <a:solidFill>
                  <a:schemeClr val="dk1"/>
                </a:solidFill>
                <a:latin typeface="Lato" panose="020F0502020204030203" pitchFamily="34" charset="0"/>
                <a:ea typeface="Lato" panose="020F0502020204030203" pitchFamily="34" charset="0"/>
                <a:cs typeface="Lato" panose="020F0502020204030203" pitchFamily="34" charset="0"/>
                <a:sym typeface="Bookman Old Style"/>
              </a:rPr>
              <a:t>Estructura de Costes</a:t>
            </a:r>
            <a:endParaRPr sz="900" dirty="0">
              <a:latin typeface="Lato" panose="020F0502020204030203" pitchFamily="34" charset="0"/>
              <a:ea typeface="Lato" panose="020F0502020204030203" pitchFamily="34" charset="0"/>
              <a:cs typeface="Lato" panose="020F0502020204030203" pitchFamily="34" charset="0"/>
            </a:endParaRPr>
          </a:p>
        </p:txBody>
      </p:sp>
      <p:cxnSp>
        <p:nvCxnSpPr>
          <p:cNvPr id="18" name="Straight Connector 12">
            <a:extLst>
              <a:ext uri="{FF2B5EF4-FFF2-40B4-BE49-F238E27FC236}">
                <a16:creationId xmlns:a16="http://schemas.microsoft.com/office/drawing/2014/main" id="{C5E24BA3-30E4-4B62-AD39-DD962BF4161B}"/>
              </a:ext>
            </a:extLst>
          </p:cNvPr>
          <p:cNvCxnSpPr>
            <a:cxnSpLocks/>
          </p:cNvCxnSpPr>
          <p:nvPr/>
        </p:nvCxnSpPr>
        <p:spPr>
          <a:xfrm>
            <a:off x="0" y="1447221"/>
            <a:ext cx="9144000" cy="0"/>
          </a:xfrm>
          <a:prstGeom prst="line">
            <a:avLst/>
          </a:prstGeom>
          <a:ln w="25400">
            <a:solidFill>
              <a:srgbClr val="53AD32"/>
            </a:solidFill>
          </a:ln>
          <a:effectLst/>
        </p:spPr>
        <p:style>
          <a:lnRef idx="2">
            <a:schemeClr val="accent1"/>
          </a:lnRef>
          <a:fillRef idx="0">
            <a:schemeClr val="accent1"/>
          </a:fillRef>
          <a:effectRef idx="1">
            <a:schemeClr val="accent1"/>
          </a:effectRef>
          <a:fontRef idx="minor">
            <a:schemeClr val="tx1"/>
          </a:fontRef>
        </p:style>
      </p:cxnSp>
      <p:sp>
        <p:nvSpPr>
          <p:cNvPr id="19" name="CuadroTexto 18">
            <a:extLst>
              <a:ext uri="{FF2B5EF4-FFF2-40B4-BE49-F238E27FC236}">
                <a16:creationId xmlns:a16="http://schemas.microsoft.com/office/drawing/2014/main" id="{7E5E14FE-C794-4ABE-9928-D030DB6BA0E2}"/>
              </a:ext>
            </a:extLst>
          </p:cNvPr>
          <p:cNvSpPr txBox="1"/>
          <p:nvPr/>
        </p:nvSpPr>
        <p:spPr>
          <a:xfrm>
            <a:off x="184416" y="789124"/>
            <a:ext cx="8122024" cy="584775"/>
          </a:xfrm>
          <a:prstGeom prst="rect">
            <a:avLst/>
          </a:prstGeom>
          <a:noFill/>
        </p:spPr>
        <p:txBody>
          <a:bodyPr wrap="square" rtlCol="0">
            <a:spAutoFit/>
          </a:bodyPr>
          <a:lstStyle/>
          <a:p>
            <a:pPr>
              <a:buClr>
                <a:schemeClr val="lt1"/>
              </a:buClr>
              <a:buSzPts val="3200"/>
            </a:pPr>
            <a:r>
              <a:rPr lang="es-ES" sz="3200" dirty="0">
                <a:solidFill>
                  <a:srgbClr val="53AD32"/>
                </a:solidFill>
                <a:latin typeface="Futura LT Pro Book" panose="020B0802020204020204" pitchFamily="34" charset="0"/>
                <a:ea typeface="Trebuchet MS"/>
                <a:cs typeface="Trebuchet MS"/>
                <a:sym typeface="Trebuchet MS"/>
              </a:rPr>
              <a:t>UN MÉTODO DE ANÁLISIS</a:t>
            </a:r>
            <a:endParaRPr lang="es-ES" sz="1100" dirty="0">
              <a:solidFill>
                <a:srgbClr val="53AD32"/>
              </a:solidFill>
              <a:latin typeface="Futura LT Pro Book" panose="020B0802020204020204" pitchFamily="34" charset="0"/>
            </a:endParaRPr>
          </a:p>
        </p:txBody>
      </p:sp>
    </p:spTree>
  </p:cSld>
  <p:clrMapOvr>
    <a:masterClrMapping/>
  </p:clrMapOvr>
</p:sld>
</file>

<file path=ppt/theme/theme1.xml><?xml version="1.0" encoding="utf-8"?>
<a:theme xmlns:a="http://schemas.openxmlformats.org/drawingml/2006/main" name="3_Tema ACH">
  <a:themeElements>
    <a:clrScheme name="">
      <a:dk1>
        <a:srgbClr val="003366"/>
      </a:dk1>
      <a:lt1>
        <a:srgbClr val="FFFFFF"/>
      </a:lt1>
      <a:dk2>
        <a:srgbClr val="006666"/>
      </a:dk2>
      <a:lt2>
        <a:srgbClr val="003366"/>
      </a:lt2>
      <a:accent1>
        <a:srgbClr val="99CC00"/>
      </a:accent1>
      <a:accent2>
        <a:srgbClr val="CC6600"/>
      </a:accent2>
      <a:accent3>
        <a:srgbClr val="FFFFFF"/>
      </a:accent3>
      <a:accent4>
        <a:srgbClr val="002A56"/>
      </a:accent4>
      <a:accent5>
        <a:srgbClr val="CAE2AA"/>
      </a:accent5>
      <a:accent6>
        <a:srgbClr val="B95C00"/>
      </a:accent6>
      <a:hlink>
        <a:srgbClr val="0033CC"/>
      </a:hlink>
      <a:folHlink>
        <a:srgbClr val="D6009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4477</TotalTime>
  <Words>2933</Words>
  <Application>Microsoft Office PowerPoint</Application>
  <PresentationFormat>Personalizado</PresentationFormat>
  <Paragraphs>403</Paragraphs>
  <Slides>42</Slides>
  <Notes>40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42</vt:i4>
      </vt:variant>
    </vt:vector>
  </HeadingPairs>
  <TitlesOfParts>
    <vt:vector size="56" baseType="lpstr">
      <vt:lpstr>Arial</vt:lpstr>
      <vt:lpstr>Bookman Old Style</vt:lpstr>
      <vt:lpstr>Calibri</vt:lpstr>
      <vt:lpstr>Century Gothic</vt:lpstr>
      <vt:lpstr>Futura LT Pro Book</vt:lpstr>
      <vt:lpstr>Lato</vt:lpstr>
      <vt:lpstr>Lato Hairline</vt:lpstr>
      <vt:lpstr>Noto Sans Symbols</vt:lpstr>
      <vt:lpstr>Poppins</vt:lpstr>
      <vt:lpstr>Poppins Black</vt:lpstr>
      <vt:lpstr>Times New Roman</vt:lpstr>
      <vt:lpstr>Trebuchet MS</vt:lpstr>
      <vt:lpstr>Verdana</vt:lpstr>
      <vt:lpstr>3_Tema ACH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Sidney</dc:creator>
  <cp:lastModifiedBy>RODOLFO ALVA CORDOVA</cp:lastModifiedBy>
  <cp:revision>11</cp:revision>
  <dcterms:modified xsi:type="dcterms:W3CDTF">2021-05-13T05:40:36Z</dcterms:modified>
</cp:coreProperties>
</file>