
<file path=[Content_Types].xml><?xml version="1.0" encoding="utf-8"?>
<Types xmlns="http://schemas.openxmlformats.org/package/2006/content-types">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4"/>
  </p:notesMasterIdLst>
  <p:sldIdLst>
    <p:sldId id="297"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8" r:id="rId43"/>
  </p:sldIdLst>
  <p:sldSz cx="9144000" cy="5145088"/>
  <p:notesSz cx="6797675" cy="9926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19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19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19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19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19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19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19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19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193"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1"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0101"/>
    <a:srgbClr val="006CB5"/>
    <a:srgbClr val="FF8534"/>
    <a:srgbClr val="53AD3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90" y="954"/>
      </p:cViewPr>
      <p:guideLst>
        <p:guide orient="horz" pos="1621"/>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1" y="1"/>
            <a:ext cx="2944813" cy="495300"/>
          </a:xfrm>
          <a:prstGeom prst="rect">
            <a:avLst/>
          </a:prstGeom>
          <a:noFill/>
          <a:ln>
            <a:noFill/>
          </a:ln>
        </p:spPr>
        <p:txBody>
          <a:bodyPr spcFirstLastPara="1" wrap="square" lIns="95525" tIns="47750" rIns="95525" bIns="47750" anchor="t" anchorCtr="0"/>
          <a:lstStyle>
            <a:lvl1pPr marR="0" lvl="0" algn="l"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9pPr>
          </a:lstStyle>
          <a:p>
            <a:endParaRPr/>
          </a:p>
        </p:txBody>
      </p:sp>
      <p:sp>
        <p:nvSpPr>
          <p:cNvPr id="4" name="Google Shape;4;n"/>
          <p:cNvSpPr txBox="1">
            <a:spLocks noGrp="1"/>
          </p:cNvSpPr>
          <p:nvPr>
            <p:ph type="dt" idx="10"/>
          </p:nvPr>
        </p:nvSpPr>
        <p:spPr>
          <a:xfrm>
            <a:off x="3852863" y="1"/>
            <a:ext cx="2944812" cy="495300"/>
          </a:xfrm>
          <a:prstGeom prst="rect">
            <a:avLst/>
          </a:prstGeom>
          <a:noFill/>
          <a:ln>
            <a:noFill/>
          </a:ln>
        </p:spPr>
        <p:txBody>
          <a:bodyPr spcFirstLastPara="1" wrap="square" lIns="95525" tIns="47750" rIns="95525" bIns="47750" anchor="t" anchorCtr="0"/>
          <a:lstStyle>
            <a:lvl1pPr marR="0" lvl="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9pPr>
          </a:lstStyle>
          <a:p>
            <a:endParaRPr/>
          </a:p>
        </p:txBody>
      </p:sp>
      <p:sp>
        <p:nvSpPr>
          <p:cNvPr id="5" name="Google Shape;5;n"/>
          <p:cNvSpPr>
            <a:spLocks noGrp="1" noRot="1" noChangeAspect="1"/>
          </p:cNvSpPr>
          <p:nvPr>
            <p:ph type="sldImg" idx="3"/>
          </p:nvPr>
        </p:nvSpPr>
        <p:spPr>
          <a:xfrm>
            <a:off x="93663" y="744538"/>
            <a:ext cx="6613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906463" y="4716464"/>
            <a:ext cx="4984750" cy="4465637"/>
          </a:xfrm>
          <a:prstGeom prst="rect">
            <a:avLst/>
          </a:prstGeom>
          <a:noFill/>
          <a:ln>
            <a:noFill/>
          </a:ln>
        </p:spPr>
        <p:txBody>
          <a:bodyPr spcFirstLastPara="1" wrap="square" lIns="95525" tIns="47750" rIns="95525" bIns="47750" anchor="t" anchorCtr="0"/>
          <a:lstStyle>
            <a:lvl1pPr marL="457200" marR="0" lvl="0"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1pPr>
            <a:lvl2pPr marL="914400" marR="0" lvl="1"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2pPr>
            <a:lvl3pPr marL="1371600" marR="0" lvl="2"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3pPr>
            <a:lvl4pPr marL="1828800" marR="0" lvl="3"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4pPr>
            <a:lvl5pPr marL="2286000" marR="0" lvl="4"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1" y="9431339"/>
            <a:ext cx="2944813" cy="495300"/>
          </a:xfrm>
          <a:prstGeom prst="rect">
            <a:avLst/>
          </a:prstGeom>
          <a:noFill/>
          <a:ln>
            <a:noFill/>
          </a:ln>
        </p:spPr>
        <p:txBody>
          <a:bodyPr spcFirstLastPara="1" wrap="square" lIns="95525" tIns="47750" rIns="95525" bIns="47750" anchor="b" anchorCtr="0"/>
          <a:lstStyle>
            <a:lvl1pPr marR="0" lvl="0" algn="l"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9pPr>
          </a:lstStyle>
          <a:p>
            <a:endParaRPr/>
          </a:p>
        </p:txBody>
      </p:sp>
      <p:sp>
        <p:nvSpPr>
          <p:cNvPr id="8" name="Google Shape;8;n"/>
          <p:cNvSpPr txBox="1">
            <a:spLocks noGrp="1"/>
          </p:cNvSpPr>
          <p:nvPr>
            <p:ph type="sldNum" idx="12"/>
          </p:nvPr>
        </p:nvSpPr>
        <p:spPr>
          <a:xfrm>
            <a:off x="3852863" y="9431339"/>
            <a:ext cx="2944812" cy="495300"/>
          </a:xfrm>
          <a:prstGeom prst="rect">
            <a:avLst/>
          </a:prstGeom>
          <a:noFill/>
          <a:ln>
            <a:noFill/>
          </a:ln>
        </p:spPr>
        <p:txBody>
          <a:bodyPr spcFirstLastPara="1" wrap="square" lIns="95525" tIns="47750" rIns="95525" bIns="47750" anchor="b" anchorCtr="0">
            <a:noAutofit/>
          </a:bodyPr>
          <a:lstStyle/>
          <a:p>
            <a:pPr marL="0" marR="0" lvl="0" indent="0" algn="r" rtl="0">
              <a:spcBef>
                <a:spcPts val="0"/>
              </a:spcBef>
              <a:spcAft>
                <a:spcPts val="0"/>
              </a:spcAft>
              <a:buNone/>
            </a:pPr>
            <a:fld id="{00000000-1234-1234-1234-123412341234}" type="slidenum">
              <a:rPr lang="es-ES" sz="1400" b="0" i="0" u="none" strike="noStrike" cap="none">
                <a:solidFill>
                  <a:schemeClr val="dk1"/>
                </a:solidFill>
                <a:latin typeface="Times New Roman"/>
                <a:ea typeface="Times New Roman"/>
                <a:cs typeface="Times New Roman"/>
                <a:sym typeface="Times New Roman"/>
              </a:rPr>
              <a:t>‹Nº›</a:t>
            </a:fld>
            <a:endParaRPr sz="1400" b="0" i="0" u="none" strike="noStrike" cap="none">
              <a:solidFill>
                <a:schemeClr val="dk1"/>
              </a:solidFill>
              <a:latin typeface="Times New Roman"/>
              <a:ea typeface="Times New Roman"/>
              <a:cs typeface="Times New Roman"/>
              <a:sym typeface="Times New Roman"/>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19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19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19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19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19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19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19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19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193"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infobae.com/america/mundo/2018/03/19/las-10-empresas-mas-innovadoras-del-mundo-en-2018/"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tentulogo.com/uber-la-innovacion-de-una-startup-que-abrio-nuevos-caminos/" TargetMode="Externa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5996da68c9_0_0:notes"/>
          <p:cNvSpPr>
            <a:spLocks noGrp="1" noRot="1" noChangeAspect="1"/>
          </p:cNvSpPr>
          <p:nvPr>
            <p:ph type="sldImg" idx="2"/>
          </p:nvPr>
        </p:nvSpPr>
        <p:spPr>
          <a:xfrm>
            <a:off x="93663" y="744538"/>
            <a:ext cx="6613525"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5996da68c9_0_0:notes"/>
          <p:cNvSpPr txBox="1">
            <a:spLocks noGrp="1"/>
          </p:cNvSpPr>
          <p:nvPr>
            <p:ph type="body" idx="1"/>
          </p:nvPr>
        </p:nvSpPr>
        <p:spPr>
          <a:xfrm>
            <a:off x="906463" y="4716464"/>
            <a:ext cx="4984800" cy="4465500"/>
          </a:xfrm>
          <a:prstGeom prst="rect">
            <a:avLst/>
          </a:prstGeom>
        </p:spPr>
        <p:txBody>
          <a:bodyPr spcFirstLastPara="1" wrap="square" lIns="95525" tIns="47750" rIns="95525" bIns="47750" anchor="t" anchorCtr="0">
            <a:noAutofit/>
          </a:bodyPr>
          <a:lstStyle/>
          <a:p>
            <a:pPr marL="0" lvl="0" indent="0" algn="l" rtl="0">
              <a:spcBef>
                <a:spcPts val="360"/>
              </a:spcBef>
              <a:spcAft>
                <a:spcPts val="0"/>
              </a:spcAft>
              <a:buNone/>
            </a:pPr>
            <a:endParaRPr/>
          </a:p>
        </p:txBody>
      </p:sp>
      <p:sp>
        <p:nvSpPr>
          <p:cNvPr id="88" name="Google Shape;88;g5996da68c9_0_0:notes"/>
          <p:cNvSpPr txBox="1">
            <a:spLocks noGrp="1"/>
          </p:cNvSpPr>
          <p:nvPr>
            <p:ph type="sldNum" idx="12"/>
          </p:nvPr>
        </p:nvSpPr>
        <p:spPr>
          <a:xfrm>
            <a:off x="3852863" y="9431339"/>
            <a:ext cx="2944800" cy="495300"/>
          </a:xfrm>
          <a:prstGeom prst="rect">
            <a:avLst/>
          </a:prstGeom>
        </p:spPr>
        <p:txBody>
          <a:bodyPr spcFirstLastPara="1" wrap="square" lIns="95525" tIns="47750" rIns="95525" bIns="47750" anchor="b" anchorCtr="0">
            <a:noAutofit/>
          </a:bodyPr>
          <a:lstStyle/>
          <a:p>
            <a:pPr marL="0" lvl="0" indent="0" algn="r" rtl="0">
              <a:spcBef>
                <a:spcPts val="0"/>
              </a:spcBef>
              <a:spcAft>
                <a:spcPts val="0"/>
              </a:spcAft>
              <a:buClr>
                <a:srgbClr val="000000"/>
              </a:buClr>
              <a:buFont typeface="Arial"/>
              <a:buNone/>
            </a:pPr>
            <a:fld id="{00000000-1234-1234-1234-123412341234}" type="slidenum">
              <a:rPr lang="es-ES"/>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0:notes"/>
          <p:cNvSpPr>
            <a:spLocks noGrp="1" noRot="1" noChangeAspect="1"/>
          </p:cNvSpPr>
          <p:nvPr>
            <p:ph type="sldImg" idx="2"/>
          </p:nvPr>
        </p:nvSpPr>
        <p:spPr>
          <a:xfrm>
            <a:off x="93663" y="744538"/>
            <a:ext cx="6613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83" name="Google Shape;183;p10:notes"/>
          <p:cNvSpPr txBox="1">
            <a:spLocks noGrp="1"/>
          </p:cNvSpPr>
          <p:nvPr>
            <p:ph type="body" idx="1"/>
          </p:nvPr>
        </p:nvSpPr>
        <p:spPr>
          <a:xfrm>
            <a:off x="906463" y="4716464"/>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r>
              <a:rPr lang="es-ES"/>
              <a:t>Dividimos el modelo en lo que hacemos desde nuestra empresa hacia fuera (externo) y tiene que ver con el </a:t>
            </a:r>
            <a:endParaRPr/>
          </a:p>
        </p:txBody>
      </p:sp>
      <p:sp>
        <p:nvSpPr>
          <p:cNvPr id="184" name="Google Shape;184;p10:notes"/>
          <p:cNvSpPr txBox="1">
            <a:spLocks noGrp="1"/>
          </p:cNvSpPr>
          <p:nvPr>
            <p:ph type="sldNum" idx="12"/>
          </p:nvPr>
        </p:nvSpPr>
        <p:spPr>
          <a:xfrm>
            <a:off x="3852863" y="9431339"/>
            <a:ext cx="2944812" cy="495300"/>
          </a:xfrm>
          <a:prstGeom prst="rect">
            <a:avLst/>
          </a:prstGeom>
          <a:noFill/>
          <a:ln>
            <a:noFill/>
          </a:ln>
        </p:spPr>
        <p:txBody>
          <a:bodyPr spcFirstLastPara="1" wrap="square" lIns="95525" tIns="47750" rIns="95525" bIns="47750" anchor="b" anchorCtr="0">
            <a:noAutofit/>
          </a:bodyPr>
          <a:lstStyle/>
          <a:p>
            <a:pPr marL="0" lvl="0" indent="0" algn="r" rtl="0">
              <a:spcBef>
                <a:spcPts val="0"/>
              </a:spcBef>
              <a:spcAft>
                <a:spcPts val="0"/>
              </a:spcAft>
              <a:buNone/>
            </a:pPr>
            <a:fld id="{00000000-1234-1234-1234-123412341234}" type="slidenum">
              <a:rPr lang="es-ES"/>
              <a:t>11</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1:notes"/>
          <p:cNvSpPr>
            <a:spLocks noGrp="1" noRot="1" noChangeAspect="1"/>
          </p:cNvSpPr>
          <p:nvPr>
            <p:ph type="sldImg" idx="2"/>
          </p:nvPr>
        </p:nvSpPr>
        <p:spPr>
          <a:xfrm>
            <a:off x="93663" y="744538"/>
            <a:ext cx="6613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93" name="Google Shape;193;p11:notes"/>
          <p:cNvSpPr txBox="1">
            <a:spLocks noGrp="1"/>
          </p:cNvSpPr>
          <p:nvPr>
            <p:ph type="body" idx="1"/>
          </p:nvPr>
        </p:nvSpPr>
        <p:spPr>
          <a:xfrm>
            <a:off x="906463" y="4716464"/>
            <a:ext cx="4984750" cy="4465637"/>
          </a:xfrm>
          <a:prstGeom prst="rect">
            <a:avLst/>
          </a:prstGeom>
          <a:noFill/>
          <a:ln>
            <a:noFill/>
          </a:ln>
        </p:spPr>
        <p:txBody>
          <a:bodyPr spcFirstLastPara="1" wrap="square" lIns="95525" tIns="47750" rIns="95525" bIns="47750" anchor="t" anchorCtr="0">
            <a:noAutofit/>
          </a:bodyPr>
          <a:lstStyle/>
          <a:p>
            <a:pPr marL="0" marR="0" lvl="0" indent="0" algn="l" rtl="0">
              <a:lnSpc>
                <a:spcPct val="100000"/>
              </a:lnSpc>
              <a:spcBef>
                <a:spcPts val="0"/>
              </a:spcBef>
              <a:spcAft>
                <a:spcPts val="0"/>
              </a:spcAft>
              <a:buClr>
                <a:schemeClr val="dk1"/>
              </a:buClr>
              <a:buSzPts val="1200"/>
              <a:buFont typeface="Times New Roman"/>
              <a:buNone/>
            </a:pPr>
            <a:r>
              <a:rPr lang="es-ES" sz="1200"/>
              <a:t>La propuesta de VALOR: Mínimo tiempo de espera, pagos según Km recorrido, visibilidad de la ruta</a:t>
            </a:r>
            <a:br>
              <a:rPr lang="es-ES" sz="1200"/>
            </a:br>
            <a:r>
              <a:rPr lang="es-ES" sz="1200"/>
              <a:t>Conductores: Horario flexible, pagos fáciles.</a:t>
            </a:r>
            <a:endParaRPr/>
          </a:p>
          <a:p>
            <a:pPr marL="0" lvl="0" indent="0" algn="l" rtl="0">
              <a:spcBef>
                <a:spcPts val="360"/>
              </a:spcBef>
              <a:spcAft>
                <a:spcPts val="0"/>
              </a:spcAft>
              <a:buNone/>
            </a:pPr>
            <a:endParaRPr/>
          </a:p>
        </p:txBody>
      </p:sp>
      <p:sp>
        <p:nvSpPr>
          <p:cNvPr id="194" name="Google Shape;194;p11:notes"/>
          <p:cNvSpPr txBox="1">
            <a:spLocks noGrp="1"/>
          </p:cNvSpPr>
          <p:nvPr>
            <p:ph type="sldNum" idx="12"/>
          </p:nvPr>
        </p:nvSpPr>
        <p:spPr>
          <a:xfrm>
            <a:off x="3852863" y="9431339"/>
            <a:ext cx="2944812" cy="495300"/>
          </a:xfrm>
          <a:prstGeom prst="rect">
            <a:avLst/>
          </a:prstGeom>
          <a:noFill/>
          <a:ln>
            <a:noFill/>
          </a:ln>
        </p:spPr>
        <p:txBody>
          <a:bodyPr spcFirstLastPara="1" wrap="square" lIns="95525" tIns="47750" rIns="95525" bIns="47750" anchor="b" anchorCtr="0">
            <a:noAutofit/>
          </a:bodyPr>
          <a:lstStyle/>
          <a:p>
            <a:pPr marL="0" lvl="0" indent="0" algn="r" rtl="0">
              <a:spcBef>
                <a:spcPts val="0"/>
              </a:spcBef>
              <a:spcAft>
                <a:spcPts val="0"/>
              </a:spcAft>
              <a:buNone/>
            </a:pPr>
            <a:fld id="{00000000-1234-1234-1234-123412341234}" type="slidenum">
              <a:rPr lang="es-ES"/>
              <a:t>12</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2:notes"/>
          <p:cNvSpPr>
            <a:spLocks noGrp="1" noRot="1" noChangeAspect="1"/>
          </p:cNvSpPr>
          <p:nvPr>
            <p:ph type="sldImg" idx="2"/>
          </p:nvPr>
        </p:nvSpPr>
        <p:spPr>
          <a:xfrm>
            <a:off x="93663" y="744538"/>
            <a:ext cx="6613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03" name="Google Shape;203;p12:notes"/>
          <p:cNvSpPr txBox="1">
            <a:spLocks noGrp="1"/>
          </p:cNvSpPr>
          <p:nvPr>
            <p:ph type="body" idx="1"/>
          </p:nvPr>
        </p:nvSpPr>
        <p:spPr>
          <a:xfrm>
            <a:off x="906463" y="4716464"/>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endParaRPr/>
          </a:p>
        </p:txBody>
      </p:sp>
      <p:sp>
        <p:nvSpPr>
          <p:cNvPr id="204" name="Google Shape;204;p12:notes"/>
          <p:cNvSpPr txBox="1">
            <a:spLocks noGrp="1"/>
          </p:cNvSpPr>
          <p:nvPr>
            <p:ph type="sldNum" idx="12"/>
          </p:nvPr>
        </p:nvSpPr>
        <p:spPr>
          <a:xfrm>
            <a:off x="3852863" y="9431339"/>
            <a:ext cx="2944812" cy="495300"/>
          </a:xfrm>
          <a:prstGeom prst="rect">
            <a:avLst/>
          </a:prstGeom>
          <a:noFill/>
          <a:ln>
            <a:noFill/>
          </a:ln>
        </p:spPr>
        <p:txBody>
          <a:bodyPr spcFirstLastPara="1" wrap="square" lIns="95525" tIns="47750" rIns="95525" bIns="47750" anchor="b" anchorCtr="0">
            <a:noAutofit/>
          </a:bodyPr>
          <a:lstStyle/>
          <a:p>
            <a:pPr marL="0" lvl="0" indent="0" algn="r" rtl="0">
              <a:spcBef>
                <a:spcPts val="0"/>
              </a:spcBef>
              <a:spcAft>
                <a:spcPts val="0"/>
              </a:spcAft>
              <a:buNone/>
            </a:pPr>
            <a:fld id="{00000000-1234-1234-1234-123412341234}" type="slidenum">
              <a:rPr lang="es-ES"/>
              <a:t>13</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3:notes"/>
          <p:cNvSpPr>
            <a:spLocks noGrp="1" noRot="1" noChangeAspect="1"/>
          </p:cNvSpPr>
          <p:nvPr>
            <p:ph type="sldImg" idx="2"/>
          </p:nvPr>
        </p:nvSpPr>
        <p:spPr>
          <a:xfrm>
            <a:off x="93663" y="744538"/>
            <a:ext cx="6613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11" name="Google Shape;211;p13:notes"/>
          <p:cNvSpPr txBox="1">
            <a:spLocks noGrp="1"/>
          </p:cNvSpPr>
          <p:nvPr>
            <p:ph type="body" idx="1"/>
          </p:nvPr>
        </p:nvSpPr>
        <p:spPr>
          <a:xfrm>
            <a:off x="906463" y="4716464"/>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endParaRPr/>
          </a:p>
        </p:txBody>
      </p:sp>
      <p:sp>
        <p:nvSpPr>
          <p:cNvPr id="212" name="Google Shape;212;p13:notes"/>
          <p:cNvSpPr txBox="1">
            <a:spLocks noGrp="1"/>
          </p:cNvSpPr>
          <p:nvPr>
            <p:ph type="sldNum" idx="12"/>
          </p:nvPr>
        </p:nvSpPr>
        <p:spPr>
          <a:xfrm>
            <a:off x="3852863" y="9431339"/>
            <a:ext cx="2944812" cy="495300"/>
          </a:xfrm>
          <a:prstGeom prst="rect">
            <a:avLst/>
          </a:prstGeom>
          <a:noFill/>
          <a:ln>
            <a:noFill/>
          </a:ln>
        </p:spPr>
        <p:txBody>
          <a:bodyPr spcFirstLastPara="1" wrap="square" lIns="95525" tIns="47750" rIns="95525" bIns="47750" anchor="b" anchorCtr="0">
            <a:noAutofit/>
          </a:bodyPr>
          <a:lstStyle/>
          <a:p>
            <a:pPr marL="0" lvl="0" indent="0" algn="r" rtl="0">
              <a:spcBef>
                <a:spcPts val="0"/>
              </a:spcBef>
              <a:spcAft>
                <a:spcPts val="0"/>
              </a:spcAft>
              <a:buNone/>
            </a:pPr>
            <a:fld id="{00000000-1234-1234-1234-123412341234}" type="slidenum">
              <a:rPr lang="es-ES"/>
              <a:t>14</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14:notes"/>
          <p:cNvSpPr>
            <a:spLocks noGrp="1" noRot="1" noChangeAspect="1"/>
          </p:cNvSpPr>
          <p:nvPr>
            <p:ph type="sldImg" idx="2"/>
          </p:nvPr>
        </p:nvSpPr>
        <p:spPr>
          <a:xfrm>
            <a:off x="93663" y="744538"/>
            <a:ext cx="6613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20" name="Google Shape;220;p14:notes"/>
          <p:cNvSpPr txBox="1">
            <a:spLocks noGrp="1"/>
          </p:cNvSpPr>
          <p:nvPr>
            <p:ph type="body" idx="1"/>
          </p:nvPr>
        </p:nvSpPr>
        <p:spPr>
          <a:xfrm>
            <a:off x="906463" y="4716464"/>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endParaRPr/>
          </a:p>
        </p:txBody>
      </p:sp>
      <p:sp>
        <p:nvSpPr>
          <p:cNvPr id="221" name="Google Shape;221;p14:notes"/>
          <p:cNvSpPr txBox="1">
            <a:spLocks noGrp="1"/>
          </p:cNvSpPr>
          <p:nvPr>
            <p:ph type="sldNum" idx="12"/>
          </p:nvPr>
        </p:nvSpPr>
        <p:spPr>
          <a:xfrm>
            <a:off x="3852863" y="9431339"/>
            <a:ext cx="2944812" cy="495300"/>
          </a:xfrm>
          <a:prstGeom prst="rect">
            <a:avLst/>
          </a:prstGeom>
          <a:noFill/>
          <a:ln>
            <a:noFill/>
          </a:ln>
        </p:spPr>
        <p:txBody>
          <a:bodyPr spcFirstLastPara="1" wrap="square" lIns="95525" tIns="47750" rIns="95525" bIns="47750" anchor="b" anchorCtr="0">
            <a:noAutofit/>
          </a:bodyPr>
          <a:lstStyle/>
          <a:p>
            <a:pPr marL="0" lvl="0" indent="0" algn="r" rtl="0">
              <a:spcBef>
                <a:spcPts val="0"/>
              </a:spcBef>
              <a:spcAft>
                <a:spcPts val="0"/>
              </a:spcAft>
              <a:buNone/>
            </a:pPr>
            <a:fld id="{00000000-1234-1234-1234-123412341234}" type="slidenum">
              <a:rPr lang="es-ES"/>
              <a:t>15</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5:notes"/>
          <p:cNvSpPr>
            <a:spLocks noGrp="1" noRot="1" noChangeAspect="1"/>
          </p:cNvSpPr>
          <p:nvPr>
            <p:ph type="sldImg" idx="2"/>
          </p:nvPr>
        </p:nvSpPr>
        <p:spPr>
          <a:xfrm>
            <a:off x="93663" y="744538"/>
            <a:ext cx="6613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29" name="Google Shape;229;p15:notes"/>
          <p:cNvSpPr txBox="1">
            <a:spLocks noGrp="1"/>
          </p:cNvSpPr>
          <p:nvPr>
            <p:ph type="body" idx="1"/>
          </p:nvPr>
        </p:nvSpPr>
        <p:spPr>
          <a:xfrm>
            <a:off x="906463" y="4716464"/>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endParaRPr/>
          </a:p>
        </p:txBody>
      </p:sp>
      <p:sp>
        <p:nvSpPr>
          <p:cNvPr id="230" name="Google Shape;230;p15:notes"/>
          <p:cNvSpPr txBox="1">
            <a:spLocks noGrp="1"/>
          </p:cNvSpPr>
          <p:nvPr>
            <p:ph type="sldNum" idx="12"/>
          </p:nvPr>
        </p:nvSpPr>
        <p:spPr>
          <a:xfrm>
            <a:off x="3852863" y="9431339"/>
            <a:ext cx="2944812" cy="495300"/>
          </a:xfrm>
          <a:prstGeom prst="rect">
            <a:avLst/>
          </a:prstGeom>
          <a:noFill/>
          <a:ln>
            <a:noFill/>
          </a:ln>
        </p:spPr>
        <p:txBody>
          <a:bodyPr spcFirstLastPara="1" wrap="square" lIns="95525" tIns="47750" rIns="95525" bIns="47750" anchor="b" anchorCtr="0">
            <a:noAutofit/>
          </a:bodyPr>
          <a:lstStyle/>
          <a:p>
            <a:pPr marL="0" lvl="0" indent="0" algn="r" rtl="0">
              <a:spcBef>
                <a:spcPts val="0"/>
              </a:spcBef>
              <a:spcAft>
                <a:spcPts val="0"/>
              </a:spcAft>
              <a:buNone/>
            </a:pPr>
            <a:fld id="{00000000-1234-1234-1234-123412341234}" type="slidenum">
              <a:rPr lang="es-ES"/>
              <a:t>16</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16:notes"/>
          <p:cNvSpPr>
            <a:spLocks noGrp="1" noRot="1" noChangeAspect="1"/>
          </p:cNvSpPr>
          <p:nvPr>
            <p:ph type="sldImg" idx="2"/>
          </p:nvPr>
        </p:nvSpPr>
        <p:spPr>
          <a:xfrm>
            <a:off x="93663" y="744538"/>
            <a:ext cx="6613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38" name="Google Shape;238;p16:notes"/>
          <p:cNvSpPr txBox="1">
            <a:spLocks noGrp="1"/>
          </p:cNvSpPr>
          <p:nvPr>
            <p:ph type="body" idx="1"/>
          </p:nvPr>
        </p:nvSpPr>
        <p:spPr>
          <a:xfrm>
            <a:off x="906463" y="4716464"/>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endParaRPr/>
          </a:p>
        </p:txBody>
      </p:sp>
      <p:sp>
        <p:nvSpPr>
          <p:cNvPr id="239" name="Google Shape;239;p16:notes"/>
          <p:cNvSpPr txBox="1">
            <a:spLocks noGrp="1"/>
          </p:cNvSpPr>
          <p:nvPr>
            <p:ph type="sldNum" idx="12"/>
          </p:nvPr>
        </p:nvSpPr>
        <p:spPr>
          <a:xfrm>
            <a:off x="3852863" y="9431339"/>
            <a:ext cx="2944812" cy="495300"/>
          </a:xfrm>
          <a:prstGeom prst="rect">
            <a:avLst/>
          </a:prstGeom>
          <a:noFill/>
          <a:ln>
            <a:noFill/>
          </a:ln>
        </p:spPr>
        <p:txBody>
          <a:bodyPr spcFirstLastPara="1" wrap="square" lIns="95525" tIns="47750" rIns="95525" bIns="47750" anchor="b" anchorCtr="0">
            <a:noAutofit/>
          </a:bodyPr>
          <a:lstStyle/>
          <a:p>
            <a:pPr marL="0" lvl="0" indent="0" algn="r" rtl="0">
              <a:spcBef>
                <a:spcPts val="0"/>
              </a:spcBef>
              <a:spcAft>
                <a:spcPts val="0"/>
              </a:spcAft>
              <a:buNone/>
            </a:pPr>
            <a:fld id="{00000000-1234-1234-1234-123412341234}" type="slidenum">
              <a:rPr lang="es-ES"/>
              <a:t>17</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17:notes"/>
          <p:cNvSpPr>
            <a:spLocks noGrp="1" noRot="1" noChangeAspect="1"/>
          </p:cNvSpPr>
          <p:nvPr>
            <p:ph type="sldImg" idx="2"/>
          </p:nvPr>
        </p:nvSpPr>
        <p:spPr>
          <a:xfrm>
            <a:off x="93663" y="744538"/>
            <a:ext cx="6613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47" name="Google Shape;247;p17:notes"/>
          <p:cNvSpPr txBox="1">
            <a:spLocks noGrp="1"/>
          </p:cNvSpPr>
          <p:nvPr>
            <p:ph type="body" idx="1"/>
          </p:nvPr>
        </p:nvSpPr>
        <p:spPr>
          <a:xfrm>
            <a:off x="906463" y="4716464"/>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endParaRPr/>
          </a:p>
        </p:txBody>
      </p:sp>
      <p:sp>
        <p:nvSpPr>
          <p:cNvPr id="248" name="Google Shape;248;p17:notes"/>
          <p:cNvSpPr txBox="1">
            <a:spLocks noGrp="1"/>
          </p:cNvSpPr>
          <p:nvPr>
            <p:ph type="sldNum" idx="12"/>
          </p:nvPr>
        </p:nvSpPr>
        <p:spPr>
          <a:xfrm>
            <a:off x="3852863" y="9431339"/>
            <a:ext cx="2944812" cy="495300"/>
          </a:xfrm>
          <a:prstGeom prst="rect">
            <a:avLst/>
          </a:prstGeom>
          <a:noFill/>
          <a:ln>
            <a:noFill/>
          </a:ln>
        </p:spPr>
        <p:txBody>
          <a:bodyPr spcFirstLastPara="1" wrap="square" lIns="95525" tIns="47750" rIns="95525" bIns="47750" anchor="b" anchorCtr="0">
            <a:noAutofit/>
          </a:bodyPr>
          <a:lstStyle/>
          <a:p>
            <a:pPr marL="0" lvl="0" indent="0" algn="r" rtl="0">
              <a:spcBef>
                <a:spcPts val="0"/>
              </a:spcBef>
              <a:spcAft>
                <a:spcPts val="0"/>
              </a:spcAft>
              <a:buNone/>
            </a:pPr>
            <a:fld id="{00000000-1234-1234-1234-123412341234}" type="slidenum">
              <a:rPr lang="es-ES"/>
              <a:t>18</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18:notes"/>
          <p:cNvSpPr>
            <a:spLocks noGrp="1" noRot="1" noChangeAspect="1"/>
          </p:cNvSpPr>
          <p:nvPr>
            <p:ph type="sldImg" idx="2"/>
          </p:nvPr>
        </p:nvSpPr>
        <p:spPr>
          <a:xfrm>
            <a:off x="93663" y="744538"/>
            <a:ext cx="6613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56" name="Google Shape;256;p18:notes"/>
          <p:cNvSpPr txBox="1">
            <a:spLocks noGrp="1"/>
          </p:cNvSpPr>
          <p:nvPr>
            <p:ph type="body" idx="1"/>
          </p:nvPr>
        </p:nvSpPr>
        <p:spPr>
          <a:xfrm>
            <a:off x="906463" y="4716464"/>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endParaRPr/>
          </a:p>
        </p:txBody>
      </p:sp>
      <p:sp>
        <p:nvSpPr>
          <p:cNvPr id="257" name="Google Shape;257;p18:notes"/>
          <p:cNvSpPr txBox="1">
            <a:spLocks noGrp="1"/>
          </p:cNvSpPr>
          <p:nvPr>
            <p:ph type="sldNum" idx="12"/>
          </p:nvPr>
        </p:nvSpPr>
        <p:spPr>
          <a:xfrm>
            <a:off x="3852863" y="9431339"/>
            <a:ext cx="2944812" cy="495300"/>
          </a:xfrm>
          <a:prstGeom prst="rect">
            <a:avLst/>
          </a:prstGeom>
          <a:noFill/>
          <a:ln>
            <a:noFill/>
          </a:ln>
        </p:spPr>
        <p:txBody>
          <a:bodyPr spcFirstLastPara="1" wrap="square" lIns="95525" tIns="47750" rIns="95525" bIns="47750" anchor="b" anchorCtr="0">
            <a:noAutofit/>
          </a:bodyPr>
          <a:lstStyle/>
          <a:p>
            <a:pPr marL="0" lvl="0" indent="0" algn="r" rtl="0">
              <a:spcBef>
                <a:spcPts val="0"/>
              </a:spcBef>
              <a:spcAft>
                <a:spcPts val="0"/>
              </a:spcAft>
              <a:buNone/>
            </a:pPr>
            <a:fld id="{00000000-1234-1234-1234-123412341234}" type="slidenum">
              <a:rPr lang="es-ES"/>
              <a:t>19</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19:notes"/>
          <p:cNvSpPr>
            <a:spLocks noGrp="1" noRot="1" noChangeAspect="1"/>
          </p:cNvSpPr>
          <p:nvPr>
            <p:ph type="sldImg" idx="2"/>
          </p:nvPr>
        </p:nvSpPr>
        <p:spPr>
          <a:xfrm>
            <a:off x="93663" y="744538"/>
            <a:ext cx="6613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65" name="Google Shape;265;p19:notes"/>
          <p:cNvSpPr txBox="1">
            <a:spLocks noGrp="1"/>
          </p:cNvSpPr>
          <p:nvPr>
            <p:ph type="body" idx="1"/>
          </p:nvPr>
        </p:nvSpPr>
        <p:spPr>
          <a:xfrm>
            <a:off x="906463" y="4716464"/>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endParaRPr/>
          </a:p>
        </p:txBody>
      </p:sp>
      <p:sp>
        <p:nvSpPr>
          <p:cNvPr id="266" name="Google Shape;266;p19:notes"/>
          <p:cNvSpPr txBox="1">
            <a:spLocks noGrp="1"/>
          </p:cNvSpPr>
          <p:nvPr>
            <p:ph type="sldNum" idx="12"/>
          </p:nvPr>
        </p:nvSpPr>
        <p:spPr>
          <a:xfrm>
            <a:off x="3852863" y="9431339"/>
            <a:ext cx="2944812" cy="495300"/>
          </a:xfrm>
          <a:prstGeom prst="rect">
            <a:avLst/>
          </a:prstGeom>
          <a:noFill/>
          <a:ln>
            <a:noFill/>
          </a:ln>
        </p:spPr>
        <p:txBody>
          <a:bodyPr spcFirstLastPara="1" wrap="square" lIns="95525" tIns="47750" rIns="95525" bIns="47750" anchor="b" anchorCtr="0">
            <a:noAutofit/>
          </a:bodyPr>
          <a:lstStyle/>
          <a:p>
            <a:pPr marL="0" lvl="0" indent="0" algn="r" rtl="0">
              <a:spcBef>
                <a:spcPts val="0"/>
              </a:spcBef>
              <a:spcAft>
                <a:spcPts val="0"/>
              </a:spcAft>
              <a:buNone/>
            </a:pPr>
            <a:fld id="{00000000-1234-1234-1234-123412341234}" type="slidenum">
              <a:rPr lang="es-ES"/>
              <a:t>20</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906463" y="4716464"/>
            <a:ext cx="4984750" cy="4465637"/>
          </a:xfrm>
          <a:prstGeom prst="rect">
            <a:avLst/>
          </a:prstGeom>
        </p:spPr>
        <p:txBody>
          <a:bodyPr spcFirstLastPara="1" wrap="square" lIns="95525" tIns="47750" rIns="95525" bIns="47750" anchor="t" anchorCtr="0">
            <a:noAutofit/>
          </a:bodyPr>
          <a:lstStyle/>
          <a:p>
            <a:pPr marL="0" lvl="0" indent="0" algn="l" rtl="0">
              <a:spcBef>
                <a:spcPts val="360"/>
              </a:spcBef>
              <a:spcAft>
                <a:spcPts val="0"/>
              </a:spcAft>
              <a:buNone/>
            </a:pPr>
            <a:endParaRPr/>
          </a:p>
        </p:txBody>
      </p:sp>
      <p:sp>
        <p:nvSpPr>
          <p:cNvPr id="94" name="Google Shape;94;p2:notes"/>
          <p:cNvSpPr>
            <a:spLocks noGrp="1" noRot="1" noChangeAspect="1"/>
          </p:cNvSpPr>
          <p:nvPr>
            <p:ph type="sldImg" idx="2"/>
          </p:nvPr>
        </p:nvSpPr>
        <p:spPr>
          <a:xfrm>
            <a:off x="93663" y="744538"/>
            <a:ext cx="6613525"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20:notes"/>
          <p:cNvSpPr txBox="1">
            <a:spLocks noGrp="1"/>
          </p:cNvSpPr>
          <p:nvPr>
            <p:ph type="body" idx="1"/>
          </p:nvPr>
        </p:nvSpPr>
        <p:spPr>
          <a:xfrm>
            <a:off x="906463" y="4716464"/>
            <a:ext cx="4984750" cy="4465637"/>
          </a:xfrm>
          <a:prstGeom prst="rect">
            <a:avLst/>
          </a:prstGeom>
        </p:spPr>
        <p:txBody>
          <a:bodyPr spcFirstLastPara="1" wrap="square" lIns="95525" tIns="47750" rIns="95525" bIns="47750" anchor="t" anchorCtr="0">
            <a:noAutofit/>
          </a:bodyPr>
          <a:lstStyle/>
          <a:p>
            <a:pPr marL="0" lvl="0" indent="0" algn="l" rtl="0">
              <a:spcBef>
                <a:spcPts val="360"/>
              </a:spcBef>
              <a:spcAft>
                <a:spcPts val="0"/>
              </a:spcAft>
              <a:buNone/>
            </a:pPr>
            <a:endParaRPr/>
          </a:p>
        </p:txBody>
      </p:sp>
      <p:sp>
        <p:nvSpPr>
          <p:cNvPr id="274" name="Google Shape;274;p20:notes"/>
          <p:cNvSpPr>
            <a:spLocks noGrp="1" noRot="1" noChangeAspect="1"/>
          </p:cNvSpPr>
          <p:nvPr>
            <p:ph type="sldImg" idx="2"/>
          </p:nvPr>
        </p:nvSpPr>
        <p:spPr>
          <a:xfrm>
            <a:off x="93663" y="744538"/>
            <a:ext cx="6613525"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21:notes"/>
          <p:cNvSpPr>
            <a:spLocks noGrp="1" noRot="1" noChangeAspect="1"/>
          </p:cNvSpPr>
          <p:nvPr>
            <p:ph type="sldImg" idx="2"/>
          </p:nvPr>
        </p:nvSpPr>
        <p:spPr>
          <a:xfrm>
            <a:off x="93663" y="744538"/>
            <a:ext cx="6613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07" name="Google Shape;307;p21:notes"/>
          <p:cNvSpPr txBox="1">
            <a:spLocks noGrp="1"/>
          </p:cNvSpPr>
          <p:nvPr>
            <p:ph type="body" idx="1"/>
          </p:nvPr>
        </p:nvSpPr>
        <p:spPr>
          <a:xfrm>
            <a:off x="906463" y="4716464"/>
            <a:ext cx="4984750" cy="4465637"/>
          </a:xfrm>
          <a:prstGeom prst="rect">
            <a:avLst/>
          </a:prstGeom>
          <a:noFill/>
          <a:ln>
            <a:noFill/>
          </a:ln>
        </p:spPr>
        <p:txBody>
          <a:bodyPr spcFirstLastPara="1" wrap="square" lIns="95525" tIns="47750" rIns="95525" bIns="47750" anchor="t" anchorCtr="0">
            <a:noAutofit/>
          </a:bodyPr>
          <a:lstStyle/>
          <a:p>
            <a:pPr marL="0" marR="0" lvl="0" indent="0" algn="l" rtl="0">
              <a:lnSpc>
                <a:spcPct val="100000"/>
              </a:lnSpc>
              <a:spcBef>
                <a:spcPts val="0"/>
              </a:spcBef>
              <a:spcAft>
                <a:spcPts val="0"/>
              </a:spcAft>
              <a:buClr>
                <a:schemeClr val="dk1"/>
              </a:buClr>
              <a:buSzPts val="1200"/>
              <a:buFont typeface="Times New Roman"/>
              <a:buNone/>
            </a:pPr>
            <a:r>
              <a:rPr lang="es-ES" sz="1200"/>
              <a:t>Una organización debe realizar un análisis sobre cuáles segmentos servir y cuáles ignorar. Una vez definidos, el modelo de negocios debe ser diseñado en torno a un entendimiento de sus necesidades específicas.</a:t>
            </a:r>
            <a:endParaRPr/>
          </a:p>
          <a:p>
            <a:pPr marL="0" lvl="0" indent="0" algn="l" rtl="0">
              <a:spcBef>
                <a:spcPts val="360"/>
              </a:spcBef>
              <a:spcAft>
                <a:spcPts val="0"/>
              </a:spcAft>
              <a:buNone/>
            </a:pPr>
            <a:endParaRPr/>
          </a:p>
        </p:txBody>
      </p:sp>
      <p:sp>
        <p:nvSpPr>
          <p:cNvPr id="308" name="Google Shape;308;p21:notes"/>
          <p:cNvSpPr txBox="1">
            <a:spLocks noGrp="1"/>
          </p:cNvSpPr>
          <p:nvPr>
            <p:ph type="sldNum" idx="12"/>
          </p:nvPr>
        </p:nvSpPr>
        <p:spPr>
          <a:xfrm>
            <a:off x="3852863" y="9431339"/>
            <a:ext cx="2944812" cy="495300"/>
          </a:xfrm>
          <a:prstGeom prst="rect">
            <a:avLst/>
          </a:prstGeom>
          <a:noFill/>
          <a:ln>
            <a:noFill/>
          </a:ln>
        </p:spPr>
        <p:txBody>
          <a:bodyPr spcFirstLastPara="1" wrap="square" lIns="95525" tIns="47750" rIns="95525" bIns="47750" anchor="b" anchorCtr="0">
            <a:noAutofit/>
          </a:bodyPr>
          <a:lstStyle/>
          <a:p>
            <a:pPr marL="0" lvl="0" indent="0" algn="r" rtl="0">
              <a:spcBef>
                <a:spcPts val="0"/>
              </a:spcBef>
              <a:spcAft>
                <a:spcPts val="0"/>
              </a:spcAft>
              <a:buNone/>
            </a:pPr>
            <a:fld id="{00000000-1234-1234-1234-123412341234}" type="slidenum">
              <a:rPr lang="es-ES"/>
              <a:t>22</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22:notes"/>
          <p:cNvSpPr txBox="1">
            <a:spLocks noGrp="1"/>
          </p:cNvSpPr>
          <p:nvPr>
            <p:ph type="body" idx="1"/>
          </p:nvPr>
        </p:nvSpPr>
        <p:spPr>
          <a:xfrm>
            <a:off x="906463" y="4716464"/>
            <a:ext cx="4984750" cy="4465637"/>
          </a:xfrm>
          <a:prstGeom prst="rect">
            <a:avLst/>
          </a:prstGeom>
        </p:spPr>
        <p:txBody>
          <a:bodyPr spcFirstLastPara="1" wrap="square" lIns="95525" tIns="47750" rIns="95525" bIns="47750" anchor="t" anchorCtr="0">
            <a:noAutofit/>
          </a:bodyPr>
          <a:lstStyle/>
          <a:p>
            <a:pPr marL="0" lvl="0" indent="0" algn="l" rtl="0">
              <a:spcBef>
                <a:spcPts val="360"/>
              </a:spcBef>
              <a:spcAft>
                <a:spcPts val="0"/>
              </a:spcAft>
              <a:buNone/>
            </a:pPr>
            <a:endParaRPr/>
          </a:p>
        </p:txBody>
      </p:sp>
      <p:sp>
        <p:nvSpPr>
          <p:cNvPr id="323" name="Google Shape;323;p22:notes"/>
          <p:cNvSpPr>
            <a:spLocks noGrp="1" noRot="1" noChangeAspect="1"/>
          </p:cNvSpPr>
          <p:nvPr>
            <p:ph type="sldImg" idx="2"/>
          </p:nvPr>
        </p:nvSpPr>
        <p:spPr>
          <a:xfrm>
            <a:off x="93663" y="744538"/>
            <a:ext cx="6613525"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23:notes"/>
          <p:cNvSpPr>
            <a:spLocks noGrp="1" noRot="1" noChangeAspect="1"/>
          </p:cNvSpPr>
          <p:nvPr>
            <p:ph type="sldImg" idx="2"/>
          </p:nvPr>
        </p:nvSpPr>
        <p:spPr>
          <a:xfrm>
            <a:off x="93663" y="744538"/>
            <a:ext cx="6613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30" name="Google Shape;330;p23:notes"/>
          <p:cNvSpPr txBox="1">
            <a:spLocks noGrp="1"/>
          </p:cNvSpPr>
          <p:nvPr>
            <p:ph type="body" idx="1"/>
          </p:nvPr>
        </p:nvSpPr>
        <p:spPr>
          <a:xfrm>
            <a:off x="906463" y="4716464"/>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r>
              <a:rPr lang="es-ES"/>
              <a:t>El perfil del cliente: Ir trabajándolo con lluvia de ideas y cartillas que se irán pegando  a lo largo de la explicación.</a:t>
            </a:r>
            <a:endParaRPr/>
          </a:p>
          <a:p>
            <a:pPr marL="0" lvl="0" indent="0" algn="ctr" rtl="0">
              <a:spcBef>
                <a:spcPts val="0"/>
              </a:spcBef>
              <a:spcAft>
                <a:spcPts val="0"/>
              </a:spcAft>
              <a:buNone/>
            </a:pPr>
            <a:r>
              <a:rPr lang="es-ES" b="1">
                <a:solidFill>
                  <a:srgbClr val="7676DE"/>
                </a:solidFill>
              </a:rPr>
              <a:t>Alegrías </a:t>
            </a:r>
            <a:endParaRPr/>
          </a:p>
          <a:p>
            <a:pPr marL="0" lvl="0" indent="0" algn="l" rtl="0">
              <a:spcBef>
                <a:spcPts val="0"/>
              </a:spcBef>
              <a:spcAft>
                <a:spcPts val="0"/>
              </a:spcAft>
              <a:buNone/>
            </a:pPr>
            <a:r>
              <a:rPr lang="es-ES" sz="1200" b="1">
                <a:solidFill>
                  <a:schemeClr val="dk1"/>
                </a:solidFill>
                <a:latin typeface="Trebuchet MS"/>
                <a:ea typeface="Trebuchet MS"/>
                <a:cs typeface="Trebuchet MS"/>
                <a:sym typeface="Trebuchet MS"/>
              </a:rPr>
              <a:t>Las ganancias son los resultados y beneficios que los clientes  esperan obtener. Algunas ganancias son necesarias, otras son esperadas, otras deseables y otras  inesperadas porque sorprenden o exceden expectativas.</a:t>
            </a:r>
            <a:endParaRPr/>
          </a:p>
          <a:p>
            <a:pPr marL="0" lvl="0" indent="0" algn="ctr" rtl="0">
              <a:spcBef>
                <a:spcPts val="0"/>
              </a:spcBef>
              <a:spcAft>
                <a:spcPts val="0"/>
              </a:spcAft>
              <a:buClr>
                <a:srgbClr val="7676DE"/>
              </a:buClr>
              <a:buSzPts val="1200"/>
              <a:buFont typeface="Times New Roman"/>
              <a:buNone/>
            </a:pPr>
            <a:r>
              <a:rPr lang="es-ES" b="1">
                <a:solidFill>
                  <a:srgbClr val="7676DE"/>
                </a:solidFill>
              </a:rPr>
              <a:t>Tareas cliente</a:t>
            </a:r>
            <a:endParaRPr/>
          </a:p>
          <a:p>
            <a:pPr marL="0" lvl="0" indent="0" algn="ctr" rtl="0">
              <a:spcBef>
                <a:spcPts val="0"/>
              </a:spcBef>
              <a:spcAft>
                <a:spcPts val="0"/>
              </a:spcAft>
              <a:buClr>
                <a:schemeClr val="dk1"/>
              </a:buClr>
              <a:buSzPts val="1200"/>
              <a:buFont typeface="Times New Roman"/>
              <a:buNone/>
            </a:pPr>
            <a:r>
              <a:rPr lang="es-ES" sz="1200" b="1">
                <a:solidFill>
                  <a:schemeClr val="dk1"/>
                </a:solidFill>
              </a:rPr>
              <a:t>Describen aquellas actividades que el cliente que intentan resolver en su vida personal y laboral</a:t>
            </a:r>
            <a:endParaRPr/>
          </a:p>
          <a:p>
            <a:pPr marL="0" lvl="0" indent="0" algn="ctr" rtl="0">
              <a:spcBef>
                <a:spcPts val="0"/>
              </a:spcBef>
              <a:spcAft>
                <a:spcPts val="0"/>
              </a:spcAft>
              <a:buNone/>
            </a:pPr>
            <a:r>
              <a:rPr lang="es-ES" b="1">
                <a:solidFill>
                  <a:srgbClr val="7676DE"/>
                </a:solidFill>
              </a:rPr>
              <a:t>Frustraciones</a:t>
            </a:r>
            <a:endParaRPr sz="1400" b="1">
              <a:solidFill>
                <a:srgbClr val="7676DE"/>
              </a:solidFill>
            </a:endParaRPr>
          </a:p>
          <a:p>
            <a:pPr marL="0" lvl="0" indent="0" algn="ctr" rtl="0">
              <a:spcBef>
                <a:spcPts val="0"/>
              </a:spcBef>
              <a:spcAft>
                <a:spcPts val="0"/>
              </a:spcAft>
              <a:buNone/>
            </a:pPr>
            <a:r>
              <a:rPr lang="es-ES" sz="1200" b="1">
                <a:solidFill>
                  <a:schemeClr val="dk1"/>
                </a:solidFill>
              </a:rPr>
              <a:t>Los dolores son aquellos factores que incomodan e irritan al cliente antes, durante y después de haber intentado cumplir  con una tarea o aquellos factores que le impiden cumplirla.</a:t>
            </a:r>
            <a:endParaRPr/>
          </a:p>
          <a:p>
            <a:pPr marL="0" lvl="0" indent="0" algn="ctr" rtl="0">
              <a:spcBef>
                <a:spcPts val="0"/>
              </a:spcBef>
              <a:spcAft>
                <a:spcPts val="0"/>
              </a:spcAft>
              <a:buClr>
                <a:schemeClr val="dk1"/>
              </a:buClr>
              <a:buSzPts val="1200"/>
              <a:buFont typeface="Times New Roman"/>
              <a:buNone/>
            </a:pPr>
            <a:endParaRPr sz="1200" b="1">
              <a:solidFill>
                <a:schemeClr val="dk1"/>
              </a:solidFill>
            </a:endParaRPr>
          </a:p>
          <a:p>
            <a:pPr marL="0" lvl="0" indent="0" algn="l" rtl="0">
              <a:spcBef>
                <a:spcPts val="360"/>
              </a:spcBef>
              <a:spcAft>
                <a:spcPts val="0"/>
              </a:spcAft>
              <a:buNone/>
            </a:pPr>
            <a:endParaRPr/>
          </a:p>
        </p:txBody>
      </p:sp>
      <p:sp>
        <p:nvSpPr>
          <p:cNvPr id="331" name="Google Shape;331;p23:notes"/>
          <p:cNvSpPr txBox="1">
            <a:spLocks noGrp="1"/>
          </p:cNvSpPr>
          <p:nvPr>
            <p:ph type="sldNum" idx="12"/>
          </p:nvPr>
        </p:nvSpPr>
        <p:spPr>
          <a:xfrm>
            <a:off x="3852863" y="9431339"/>
            <a:ext cx="2944812" cy="495300"/>
          </a:xfrm>
          <a:prstGeom prst="rect">
            <a:avLst/>
          </a:prstGeom>
          <a:noFill/>
          <a:ln>
            <a:noFill/>
          </a:ln>
        </p:spPr>
        <p:txBody>
          <a:bodyPr spcFirstLastPara="1" wrap="square" lIns="95525" tIns="47750" rIns="95525" bIns="47750" anchor="b" anchorCtr="0">
            <a:noAutofit/>
          </a:bodyPr>
          <a:lstStyle/>
          <a:p>
            <a:pPr marL="0" lvl="0" indent="0" algn="r" rtl="0">
              <a:spcBef>
                <a:spcPts val="0"/>
              </a:spcBef>
              <a:spcAft>
                <a:spcPts val="0"/>
              </a:spcAft>
              <a:buNone/>
            </a:pPr>
            <a:fld id="{00000000-1234-1234-1234-123412341234}" type="slidenum">
              <a:rPr lang="es-ES"/>
              <a:t>24</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24:notes"/>
          <p:cNvSpPr>
            <a:spLocks noGrp="1" noRot="1" noChangeAspect="1"/>
          </p:cNvSpPr>
          <p:nvPr>
            <p:ph type="sldImg" idx="2"/>
          </p:nvPr>
        </p:nvSpPr>
        <p:spPr>
          <a:xfrm>
            <a:off x="93663" y="744538"/>
            <a:ext cx="6613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55" name="Google Shape;355;p24:notes"/>
          <p:cNvSpPr txBox="1">
            <a:spLocks noGrp="1"/>
          </p:cNvSpPr>
          <p:nvPr>
            <p:ph type="body" idx="1"/>
          </p:nvPr>
        </p:nvSpPr>
        <p:spPr>
          <a:xfrm>
            <a:off x="906463" y="4716464"/>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r>
              <a:rPr lang="es-ES"/>
              <a:t>La propuesta de valor es la razón, es el por qué los clientes prefieren una empresa sobre otra, satisface la necesidad del cliente al que apunta. Es un conjunto de beneficios que una organización ofrece a sus consumidores. Algunas propuestas pueden ser innovadoras y presentan una idea nueva o disruptiva. Otras, similares a las existentes, pero con nuevos atributos. </a:t>
            </a:r>
            <a:endParaRPr/>
          </a:p>
          <a:p>
            <a:pPr marL="0" lvl="0" indent="0" algn="l" rtl="0">
              <a:spcBef>
                <a:spcPts val="360"/>
              </a:spcBef>
              <a:spcAft>
                <a:spcPts val="0"/>
              </a:spcAft>
              <a:buNone/>
            </a:pPr>
            <a:endParaRPr/>
          </a:p>
          <a:p>
            <a:pPr marL="0" lvl="0" indent="0" algn="l" rtl="0">
              <a:spcBef>
                <a:spcPts val="360"/>
              </a:spcBef>
              <a:spcAft>
                <a:spcPts val="0"/>
              </a:spcAft>
              <a:buNone/>
            </a:pPr>
            <a:endParaRPr/>
          </a:p>
        </p:txBody>
      </p:sp>
      <p:sp>
        <p:nvSpPr>
          <p:cNvPr id="356" name="Google Shape;356;p24:notes"/>
          <p:cNvSpPr txBox="1">
            <a:spLocks noGrp="1"/>
          </p:cNvSpPr>
          <p:nvPr>
            <p:ph type="sldNum" idx="12"/>
          </p:nvPr>
        </p:nvSpPr>
        <p:spPr>
          <a:xfrm>
            <a:off x="3852863" y="9431339"/>
            <a:ext cx="2944812" cy="495300"/>
          </a:xfrm>
          <a:prstGeom prst="rect">
            <a:avLst/>
          </a:prstGeom>
          <a:noFill/>
          <a:ln>
            <a:noFill/>
          </a:ln>
        </p:spPr>
        <p:txBody>
          <a:bodyPr spcFirstLastPara="1" wrap="square" lIns="95525" tIns="47750" rIns="95525" bIns="47750" anchor="b" anchorCtr="0">
            <a:noAutofit/>
          </a:bodyPr>
          <a:lstStyle/>
          <a:p>
            <a:pPr marL="0" lvl="0" indent="0" algn="r" rtl="0">
              <a:spcBef>
                <a:spcPts val="0"/>
              </a:spcBef>
              <a:spcAft>
                <a:spcPts val="0"/>
              </a:spcAft>
              <a:buNone/>
            </a:pPr>
            <a:fld id="{00000000-1234-1234-1234-123412341234}" type="slidenum">
              <a:rPr lang="es-ES"/>
              <a:t>25</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25:notes"/>
          <p:cNvSpPr>
            <a:spLocks noGrp="1" noRot="1" noChangeAspect="1"/>
          </p:cNvSpPr>
          <p:nvPr>
            <p:ph type="sldImg" idx="2"/>
          </p:nvPr>
        </p:nvSpPr>
        <p:spPr>
          <a:xfrm>
            <a:off x="93663" y="744538"/>
            <a:ext cx="6613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71" name="Google Shape;371;p25:notes"/>
          <p:cNvSpPr txBox="1">
            <a:spLocks noGrp="1"/>
          </p:cNvSpPr>
          <p:nvPr>
            <p:ph type="body" idx="1"/>
          </p:nvPr>
        </p:nvSpPr>
        <p:spPr>
          <a:xfrm>
            <a:off x="906463" y="4716464"/>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r>
              <a:rPr lang="es-ES"/>
              <a:t>La propuesta de valor.</a:t>
            </a:r>
            <a:endParaRPr/>
          </a:p>
          <a:p>
            <a:pPr marL="0" lvl="0" indent="0" algn="l" rtl="0">
              <a:spcBef>
                <a:spcPts val="360"/>
              </a:spcBef>
              <a:spcAft>
                <a:spcPts val="0"/>
              </a:spcAft>
              <a:buNone/>
            </a:pPr>
            <a:endParaRPr/>
          </a:p>
          <a:p>
            <a:pPr marL="0" lvl="0" indent="0" algn="l" rtl="0">
              <a:spcBef>
                <a:spcPts val="360"/>
              </a:spcBef>
              <a:spcAft>
                <a:spcPts val="0"/>
              </a:spcAft>
              <a:buNone/>
            </a:pPr>
            <a:r>
              <a:rPr lang="es-ES"/>
              <a:t>Os recuerdo a todos que debéis entregarme la vuestra hoy.</a:t>
            </a:r>
            <a:endParaRPr/>
          </a:p>
          <a:p>
            <a:pPr marL="0" marR="0" lvl="0" indent="0" algn="l" rtl="0">
              <a:lnSpc>
                <a:spcPct val="100000"/>
              </a:lnSpc>
              <a:spcBef>
                <a:spcPts val="360"/>
              </a:spcBef>
              <a:spcAft>
                <a:spcPts val="0"/>
              </a:spcAft>
              <a:buClr>
                <a:srgbClr val="7676DE"/>
              </a:buClr>
              <a:buSzPts val="1200"/>
              <a:buFont typeface="Times New Roman"/>
              <a:buNone/>
            </a:pPr>
            <a:r>
              <a:rPr lang="es-ES" sz="1200">
                <a:solidFill>
                  <a:srgbClr val="7676DE"/>
                </a:solidFill>
              </a:rPr>
              <a:t>Productos y servicios</a:t>
            </a:r>
            <a:endParaRPr/>
          </a:p>
          <a:p>
            <a:pPr marL="0" lvl="0" indent="0" algn="l" rtl="0">
              <a:spcBef>
                <a:spcPts val="360"/>
              </a:spcBef>
              <a:spcAft>
                <a:spcPts val="0"/>
              </a:spcAft>
              <a:buNone/>
            </a:pPr>
            <a:endParaRPr/>
          </a:p>
          <a:p>
            <a:pPr marL="0" lvl="0" indent="0" algn="l" rtl="0">
              <a:spcBef>
                <a:spcPts val="360"/>
              </a:spcBef>
              <a:spcAft>
                <a:spcPts val="0"/>
              </a:spcAft>
              <a:buNone/>
            </a:pPr>
            <a:endParaRPr/>
          </a:p>
          <a:p>
            <a:pPr marL="0" lvl="0" indent="0" algn="l" rtl="0">
              <a:spcBef>
                <a:spcPts val="360"/>
              </a:spcBef>
              <a:spcAft>
                <a:spcPts val="0"/>
              </a:spcAft>
              <a:buNone/>
            </a:pPr>
            <a:r>
              <a:rPr lang="es-ES" sz="1200" b="1">
                <a:solidFill>
                  <a:srgbClr val="7676DE"/>
                </a:solidFill>
              </a:rPr>
              <a:t>Creadores de alegrías: </a:t>
            </a:r>
            <a:r>
              <a:rPr lang="es-ES" sz="1200">
                <a:solidFill>
                  <a:schemeClr val="dk1"/>
                </a:solidFill>
              </a:rPr>
              <a:t>¿Cómo crean sus  productos y servicios  beneficios que</a:t>
            </a:r>
            <a:endParaRPr/>
          </a:p>
          <a:p>
            <a:pPr marL="0" lvl="0" indent="0" algn="ctr" rtl="0">
              <a:spcBef>
                <a:spcPts val="360"/>
              </a:spcBef>
              <a:spcAft>
                <a:spcPts val="0"/>
              </a:spcAft>
              <a:buNone/>
            </a:pPr>
            <a:r>
              <a:rPr lang="es-ES" sz="1200">
                <a:solidFill>
                  <a:schemeClr val="dk1"/>
                </a:solidFill>
              </a:rPr>
              <a:t>el cliente espera, desea o  inclusive que podrían  llegar a sorprenderlo de  manera favorable? Se hace más rápido, más fácil, mejor calidad, evitas riesgos, mejor accesibilidad, </a:t>
            </a:r>
            <a:endParaRPr/>
          </a:p>
          <a:p>
            <a:pPr marL="0" lvl="0" indent="0" algn="ctr" rtl="0">
              <a:spcBef>
                <a:spcPts val="360"/>
              </a:spcBef>
              <a:spcAft>
                <a:spcPts val="0"/>
              </a:spcAft>
              <a:buNone/>
            </a:pPr>
            <a:r>
              <a:rPr lang="es-ES" sz="1200">
                <a:solidFill>
                  <a:schemeClr val="dk1"/>
                </a:solidFill>
              </a:rPr>
              <a:t>            mejor diseño, mejor precio</a:t>
            </a:r>
            <a:endParaRPr sz="1200" b="1">
              <a:solidFill>
                <a:srgbClr val="7676DE"/>
              </a:solidFill>
            </a:endParaRPr>
          </a:p>
          <a:p>
            <a:pPr marL="0" marR="0" lvl="0" indent="0" algn="l" rtl="0">
              <a:lnSpc>
                <a:spcPct val="100000"/>
              </a:lnSpc>
              <a:spcBef>
                <a:spcPts val="360"/>
              </a:spcBef>
              <a:spcAft>
                <a:spcPts val="0"/>
              </a:spcAft>
              <a:buClr>
                <a:schemeClr val="dk1"/>
              </a:buClr>
              <a:buSzPts val="1200"/>
              <a:buFont typeface="Times New Roman"/>
              <a:buNone/>
            </a:pPr>
            <a:endParaRPr sz="1200" b="1">
              <a:solidFill>
                <a:srgbClr val="7676DE"/>
              </a:solidFill>
            </a:endParaRPr>
          </a:p>
          <a:p>
            <a:pPr marL="0" marR="0" lvl="0" indent="0" algn="l" rtl="0">
              <a:lnSpc>
                <a:spcPct val="100000"/>
              </a:lnSpc>
              <a:spcBef>
                <a:spcPts val="360"/>
              </a:spcBef>
              <a:spcAft>
                <a:spcPts val="0"/>
              </a:spcAft>
              <a:buClr>
                <a:srgbClr val="7676DE"/>
              </a:buClr>
              <a:buSzPts val="1200"/>
              <a:buFont typeface="Times New Roman"/>
              <a:buNone/>
            </a:pPr>
            <a:r>
              <a:rPr lang="es-ES" sz="1200" b="1">
                <a:solidFill>
                  <a:srgbClr val="7676DE"/>
                </a:solidFill>
              </a:rPr>
              <a:t>Aliviadores de frustraciones: </a:t>
            </a:r>
            <a:r>
              <a:rPr lang="es-ES"/>
              <a:t>¿Cómo reducen/mitigan o  eliminan frustraciones, tales  como emociones  negativas, temores, costos  o situaciones no  deseadas, riesgos, tiempo, trabajo esfuerzos, molestias, dolores, preocupaciones etc.?</a:t>
            </a:r>
            <a:endParaRPr/>
          </a:p>
          <a:p>
            <a:pPr marL="0" marR="0" lvl="0" indent="0" algn="l" rtl="0">
              <a:lnSpc>
                <a:spcPct val="100000"/>
              </a:lnSpc>
              <a:spcBef>
                <a:spcPts val="360"/>
              </a:spcBef>
              <a:spcAft>
                <a:spcPts val="0"/>
              </a:spcAft>
              <a:buClr>
                <a:schemeClr val="dk1"/>
              </a:buClr>
              <a:buSzPts val="1200"/>
              <a:buFont typeface="Times New Roman"/>
              <a:buNone/>
            </a:pPr>
            <a:endParaRPr sz="1200" b="1">
              <a:solidFill>
                <a:srgbClr val="7676DE"/>
              </a:solidFill>
            </a:endParaRPr>
          </a:p>
          <a:p>
            <a:pPr marL="0" lvl="0" indent="0" algn="l" rtl="0">
              <a:spcBef>
                <a:spcPts val="360"/>
              </a:spcBef>
              <a:spcAft>
                <a:spcPts val="0"/>
              </a:spcAft>
              <a:buNone/>
            </a:pPr>
            <a:endParaRPr/>
          </a:p>
        </p:txBody>
      </p:sp>
      <p:sp>
        <p:nvSpPr>
          <p:cNvPr id="372" name="Google Shape;372;p25:notes"/>
          <p:cNvSpPr txBox="1">
            <a:spLocks noGrp="1"/>
          </p:cNvSpPr>
          <p:nvPr>
            <p:ph type="sldNum" idx="12"/>
          </p:nvPr>
        </p:nvSpPr>
        <p:spPr>
          <a:xfrm>
            <a:off x="3852863" y="9431339"/>
            <a:ext cx="2944812" cy="495300"/>
          </a:xfrm>
          <a:prstGeom prst="rect">
            <a:avLst/>
          </a:prstGeom>
          <a:noFill/>
          <a:ln>
            <a:noFill/>
          </a:ln>
        </p:spPr>
        <p:txBody>
          <a:bodyPr spcFirstLastPara="1" wrap="square" lIns="95525" tIns="47750" rIns="95525" bIns="47750" anchor="b" anchorCtr="0">
            <a:noAutofit/>
          </a:bodyPr>
          <a:lstStyle/>
          <a:p>
            <a:pPr marL="0" lvl="0" indent="0" algn="r" rtl="0">
              <a:spcBef>
                <a:spcPts val="0"/>
              </a:spcBef>
              <a:spcAft>
                <a:spcPts val="0"/>
              </a:spcAft>
              <a:buNone/>
            </a:pPr>
            <a:fld id="{00000000-1234-1234-1234-123412341234}" type="slidenum">
              <a:rPr lang="es-ES"/>
              <a:t>26</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p26:notes"/>
          <p:cNvSpPr>
            <a:spLocks noGrp="1" noRot="1" noChangeAspect="1"/>
          </p:cNvSpPr>
          <p:nvPr>
            <p:ph type="sldImg" idx="2"/>
          </p:nvPr>
        </p:nvSpPr>
        <p:spPr>
          <a:xfrm>
            <a:off x="93663" y="744538"/>
            <a:ext cx="6613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89" name="Google Shape;389;p26:notes"/>
          <p:cNvSpPr txBox="1">
            <a:spLocks noGrp="1"/>
          </p:cNvSpPr>
          <p:nvPr>
            <p:ph type="body" idx="1"/>
          </p:nvPr>
        </p:nvSpPr>
        <p:spPr>
          <a:xfrm>
            <a:off x="906463" y="4716464"/>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r>
              <a:rPr lang="es-ES"/>
              <a:t>Una vez que logarmaos el encaje de nuestra propuesta de valor con el </a:t>
            </a:r>
            <a:endParaRPr/>
          </a:p>
        </p:txBody>
      </p:sp>
      <p:sp>
        <p:nvSpPr>
          <p:cNvPr id="390" name="Google Shape;390;p26:notes"/>
          <p:cNvSpPr txBox="1">
            <a:spLocks noGrp="1"/>
          </p:cNvSpPr>
          <p:nvPr>
            <p:ph type="sldNum" idx="12"/>
          </p:nvPr>
        </p:nvSpPr>
        <p:spPr>
          <a:xfrm>
            <a:off x="3852863" y="9431339"/>
            <a:ext cx="2944812" cy="495300"/>
          </a:xfrm>
          <a:prstGeom prst="rect">
            <a:avLst/>
          </a:prstGeom>
          <a:noFill/>
          <a:ln>
            <a:noFill/>
          </a:ln>
        </p:spPr>
        <p:txBody>
          <a:bodyPr spcFirstLastPara="1" wrap="square" lIns="95525" tIns="47750" rIns="95525" bIns="47750" anchor="b" anchorCtr="0">
            <a:noAutofit/>
          </a:bodyPr>
          <a:lstStyle/>
          <a:p>
            <a:pPr marL="0" lvl="0" indent="0" algn="r" rtl="0">
              <a:spcBef>
                <a:spcPts val="0"/>
              </a:spcBef>
              <a:spcAft>
                <a:spcPts val="0"/>
              </a:spcAft>
              <a:buNone/>
            </a:pPr>
            <a:fld id="{00000000-1234-1234-1234-123412341234}" type="slidenum">
              <a:rPr lang="es-ES"/>
              <a:t>27</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27:notes"/>
          <p:cNvSpPr>
            <a:spLocks noGrp="1" noRot="1" noChangeAspect="1"/>
          </p:cNvSpPr>
          <p:nvPr>
            <p:ph type="sldImg" idx="2"/>
          </p:nvPr>
        </p:nvSpPr>
        <p:spPr>
          <a:xfrm>
            <a:off x="93663" y="744538"/>
            <a:ext cx="6613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98" name="Google Shape;398;p27:notes"/>
          <p:cNvSpPr txBox="1">
            <a:spLocks noGrp="1"/>
          </p:cNvSpPr>
          <p:nvPr>
            <p:ph type="body" idx="1"/>
          </p:nvPr>
        </p:nvSpPr>
        <p:spPr>
          <a:xfrm>
            <a:off x="906463" y="4716464"/>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r>
              <a:rPr lang="es-ES" sz="1200">
                <a:latin typeface="Bookman Old Style"/>
                <a:ea typeface="Bookman Old Style"/>
                <a:cs typeface="Bookman Old Style"/>
                <a:sym typeface="Bookman Old Style"/>
              </a:rPr>
              <a:t>La empresa debe clarificar el tipo de relación que la empresa quiere establecer con su segmento de clientes. Las relaciones pueden ser desde personalizadas a automatizadas. Las relaciones pueden ser motivadas por: adquirir nuevos clientes, retener clientes o incrementar ventas.</a:t>
            </a:r>
            <a:endParaRPr/>
          </a:p>
          <a:p>
            <a:pPr marL="0" lvl="0" indent="0" algn="l" rtl="0">
              <a:spcBef>
                <a:spcPts val="600"/>
              </a:spcBef>
              <a:spcAft>
                <a:spcPts val="0"/>
              </a:spcAft>
              <a:buNone/>
            </a:pPr>
            <a:endParaRPr sz="1200">
              <a:latin typeface="Bookman Old Style"/>
              <a:ea typeface="Bookman Old Style"/>
              <a:cs typeface="Bookman Old Style"/>
              <a:sym typeface="Bookman Old Style"/>
            </a:endParaRPr>
          </a:p>
          <a:p>
            <a:pPr marL="0" lvl="0" indent="0" algn="l" rtl="0">
              <a:spcBef>
                <a:spcPts val="360"/>
              </a:spcBef>
              <a:spcAft>
                <a:spcPts val="0"/>
              </a:spcAft>
              <a:buNone/>
            </a:pPr>
            <a:endParaRPr/>
          </a:p>
        </p:txBody>
      </p:sp>
      <p:sp>
        <p:nvSpPr>
          <p:cNvPr id="399" name="Google Shape;399;p27:notes"/>
          <p:cNvSpPr txBox="1">
            <a:spLocks noGrp="1"/>
          </p:cNvSpPr>
          <p:nvPr>
            <p:ph type="sldNum" idx="12"/>
          </p:nvPr>
        </p:nvSpPr>
        <p:spPr>
          <a:xfrm>
            <a:off x="3852863" y="9431339"/>
            <a:ext cx="2944812" cy="495300"/>
          </a:xfrm>
          <a:prstGeom prst="rect">
            <a:avLst/>
          </a:prstGeom>
          <a:noFill/>
          <a:ln>
            <a:noFill/>
          </a:ln>
        </p:spPr>
        <p:txBody>
          <a:bodyPr spcFirstLastPara="1" wrap="square" lIns="95525" tIns="47750" rIns="95525" bIns="47750" anchor="b" anchorCtr="0">
            <a:noAutofit/>
          </a:bodyPr>
          <a:lstStyle/>
          <a:p>
            <a:pPr marL="0" lvl="0" indent="0" algn="r" rtl="0">
              <a:spcBef>
                <a:spcPts val="0"/>
              </a:spcBef>
              <a:spcAft>
                <a:spcPts val="0"/>
              </a:spcAft>
              <a:buNone/>
            </a:pPr>
            <a:fld id="{00000000-1234-1234-1234-123412341234}" type="slidenum">
              <a:rPr lang="es-ES"/>
              <a:t>28</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28:notes"/>
          <p:cNvSpPr>
            <a:spLocks noGrp="1" noRot="1" noChangeAspect="1"/>
          </p:cNvSpPr>
          <p:nvPr>
            <p:ph type="sldImg" idx="2"/>
          </p:nvPr>
        </p:nvSpPr>
        <p:spPr>
          <a:xfrm>
            <a:off x="93663" y="744538"/>
            <a:ext cx="6613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12" name="Google Shape;412;p28:notes"/>
          <p:cNvSpPr txBox="1">
            <a:spLocks noGrp="1"/>
          </p:cNvSpPr>
          <p:nvPr>
            <p:ph type="body" idx="1"/>
          </p:nvPr>
        </p:nvSpPr>
        <p:spPr>
          <a:xfrm>
            <a:off x="906463" y="4716464"/>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r>
              <a:rPr lang="es-ES"/>
              <a:t>Comentar con el grupo, SI HAY TIEMPO, diferentes estrategias que podríamos realizar para cada objetivo. Poner ejemplos de casos realizados en empresas.</a:t>
            </a:r>
            <a:endParaRPr/>
          </a:p>
        </p:txBody>
      </p:sp>
      <p:sp>
        <p:nvSpPr>
          <p:cNvPr id="413" name="Google Shape;413;p28:notes"/>
          <p:cNvSpPr txBox="1">
            <a:spLocks noGrp="1"/>
          </p:cNvSpPr>
          <p:nvPr>
            <p:ph type="sldNum" idx="12"/>
          </p:nvPr>
        </p:nvSpPr>
        <p:spPr>
          <a:xfrm>
            <a:off x="3852863" y="9431339"/>
            <a:ext cx="2944812" cy="495300"/>
          </a:xfrm>
          <a:prstGeom prst="rect">
            <a:avLst/>
          </a:prstGeom>
          <a:noFill/>
          <a:ln>
            <a:noFill/>
          </a:ln>
        </p:spPr>
        <p:txBody>
          <a:bodyPr spcFirstLastPara="1" wrap="square" lIns="95525" tIns="47750" rIns="95525" bIns="47750" anchor="b" anchorCtr="0">
            <a:noAutofit/>
          </a:bodyPr>
          <a:lstStyle/>
          <a:p>
            <a:pPr marL="0" lvl="0" indent="0" algn="r" rtl="0">
              <a:spcBef>
                <a:spcPts val="0"/>
              </a:spcBef>
              <a:spcAft>
                <a:spcPts val="0"/>
              </a:spcAft>
              <a:buNone/>
            </a:pPr>
            <a:fld id="{00000000-1234-1234-1234-123412341234}" type="slidenum">
              <a:rPr lang="es-ES"/>
              <a:t>29</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p29:notes"/>
          <p:cNvSpPr>
            <a:spLocks noGrp="1" noRot="1" noChangeAspect="1"/>
          </p:cNvSpPr>
          <p:nvPr>
            <p:ph type="sldImg" idx="2"/>
          </p:nvPr>
        </p:nvSpPr>
        <p:spPr>
          <a:xfrm>
            <a:off x="93663" y="744538"/>
            <a:ext cx="6613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19" name="Google Shape;419;p29:notes"/>
          <p:cNvSpPr txBox="1">
            <a:spLocks noGrp="1"/>
          </p:cNvSpPr>
          <p:nvPr>
            <p:ph type="body" idx="1"/>
          </p:nvPr>
        </p:nvSpPr>
        <p:spPr>
          <a:xfrm>
            <a:off x="906463" y="4716464"/>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r>
              <a:rPr lang="es-ES"/>
              <a:t>El embudo de conversión de la venta nos indica que con el marketing y la publicidad podemos hacer llegar muchos potenciales clientes, que en las diferentes etapas de la decisión hasta la finalización de la compra se irán saliendo y no nos generarán venta. El objetivo es que este embudo se vaya pareciendo cada vez más a un cilindro.</a:t>
            </a:r>
            <a:endParaRPr/>
          </a:p>
        </p:txBody>
      </p:sp>
      <p:sp>
        <p:nvSpPr>
          <p:cNvPr id="420" name="Google Shape;420;p29:notes"/>
          <p:cNvSpPr txBox="1">
            <a:spLocks noGrp="1"/>
          </p:cNvSpPr>
          <p:nvPr>
            <p:ph type="sldNum" idx="12"/>
          </p:nvPr>
        </p:nvSpPr>
        <p:spPr>
          <a:xfrm>
            <a:off x="3852863" y="9431339"/>
            <a:ext cx="2944812" cy="495300"/>
          </a:xfrm>
          <a:prstGeom prst="rect">
            <a:avLst/>
          </a:prstGeom>
          <a:noFill/>
          <a:ln>
            <a:noFill/>
          </a:ln>
        </p:spPr>
        <p:txBody>
          <a:bodyPr spcFirstLastPara="1" wrap="square" lIns="95525" tIns="47750" rIns="95525" bIns="47750" anchor="b" anchorCtr="0">
            <a:noAutofit/>
          </a:bodyPr>
          <a:lstStyle/>
          <a:p>
            <a:pPr marL="0" lvl="0" indent="0" algn="r" rtl="0">
              <a:spcBef>
                <a:spcPts val="0"/>
              </a:spcBef>
              <a:spcAft>
                <a:spcPts val="0"/>
              </a:spcAft>
              <a:buNone/>
            </a:pPr>
            <a:fld id="{00000000-1234-1234-1234-123412341234}" type="slidenum">
              <a:rPr lang="es-ES"/>
              <a:t>30</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a:spLocks noGrp="1" noRot="1" noChangeAspect="1"/>
          </p:cNvSpPr>
          <p:nvPr>
            <p:ph type="sldImg" idx="2"/>
          </p:nvPr>
        </p:nvSpPr>
        <p:spPr>
          <a:xfrm>
            <a:off x="93663" y="744538"/>
            <a:ext cx="6613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02" name="Google Shape;102;p3:notes"/>
          <p:cNvSpPr txBox="1">
            <a:spLocks noGrp="1"/>
          </p:cNvSpPr>
          <p:nvPr>
            <p:ph type="body" idx="1"/>
          </p:nvPr>
        </p:nvSpPr>
        <p:spPr>
          <a:xfrm>
            <a:off x="906463" y="4716464"/>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r>
              <a:rPr lang="es-ES" u="sng">
                <a:solidFill>
                  <a:srgbClr val="000000"/>
                </a:solidFill>
                <a:hlinkClick r:id="rId3"/>
              </a:rPr>
              <a:t>https://www.infobae.com/america/mundo/2018/03/19/las-10-empresas-mas-innovadoras-del-mundo-en-2018</a:t>
            </a:r>
            <a:r>
              <a:rPr lang="es-ES" u="sng">
                <a:solidFill>
                  <a:schemeClr val="hlink"/>
                </a:solidFill>
                <a:hlinkClick r:id="rId3"/>
              </a:rPr>
              <a:t>/</a:t>
            </a:r>
            <a:br>
              <a:rPr lang="es-ES"/>
            </a:br>
            <a:r>
              <a:rPr lang="es-ES" u="sng">
                <a:solidFill>
                  <a:schemeClr val="hlink"/>
                </a:solidFill>
                <a:hlinkClick r:id="rId4"/>
              </a:rPr>
              <a:t>https://tentulogo.com/uber-la-innovacion-de-una-startup-que-abrio-nuevos-caminos/</a:t>
            </a:r>
            <a:endParaRPr/>
          </a:p>
        </p:txBody>
      </p:sp>
      <p:sp>
        <p:nvSpPr>
          <p:cNvPr id="103" name="Google Shape;103;p3:notes"/>
          <p:cNvSpPr txBox="1">
            <a:spLocks noGrp="1"/>
          </p:cNvSpPr>
          <p:nvPr>
            <p:ph type="sldNum" idx="12"/>
          </p:nvPr>
        </p:nvSpPr>
        <p:spPr>
          <a:xfrm>
            <a:off x="3852863" y="9431339"/>
            <a:ext cx="2944812" cy="495300"/>
          </a:xfrm>
          <a:prstGeom prst="rect">
            <a:avLst/>
          </a:prstGeom>
          <a:noFill/>
          <a:ln>
            <a:noFill/>
          </a:ln>
        </p:spPr>
        <p:txBody>
          <a:bodyPr spcFirstLastPara="1" wrap="square" lIns="95525" tIns="47750" rIns="95525" bIns="47750" anchor="b" anchorCtr="0">
            <a:noAutofit/>
          </a:bodyPr>
          <a:lstStyle/>
          <a:p>
            <a:pPr marL="0" lvl="0" indent="0" algn="r" rtl="0">
              <a:spcBef>
                <a:spcPts val="0"/>
              </a:spcBef>
              <a:spcAft>
                <a:spcPts val="0"/>
              </a:spcAft>
              <a:buNone/>
            </a:pPr>
            <a:fld id="{00000000-1234-1234-1234-123412341234}" type="slidenum">
              <a:rPr lang="es-ES"/>
              <a:t>4</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30:notes"/>
          <p:cNvSpPr txBox="1">
            <a:spLocks noGrp="1"/>
          </p:cNvSpPr>
          <p:nvPr>
            <p:ph type="body" idx="1"/>
          </p:nvPr>
        </p:nvSpPr>
        <p:spPr>
          <a:xfrm>
            <a:off x="906463" y="4716464"/>
            <a:ext cx="4984750" cy="4465637"/>
          </a:xfrm>
          <a:prstGeom prst="rect">
            <a:avLst/>
          </a:prstGeom>
        </p:spPr>
        <p:txBody>
          <a:bodyPr spcFirstLastPara="1" wrap="square" lIns="95525" tIns="47750" rIns="95525" bIns="47750" anchor="t" anchorCtr="0">
            <a:noAutofit/>
          </a:bodyPr>
          <a:lstStyle/>
          <a:p>
            <a:pPr marL="0" lvl="0" indent="0" algn="l" rtl="0">
              <a:spcBef>
                <a:spcPts val="360"/>
              </a:spcBef>
              <a:spcAft>
                <a:spcPts val="0"/>
              </a:spcAft>
              <a:buNone/>
            </a:pPr>
            <a:endParaRPr/>
          </a:p>
        </p:txBody>
      </p:sp>
      <p:sp>
        <p:nvSpPr>
          <p:cNvPr id="429" name="Google Shape;429;p30:notes"/>
          <p:cNvSpPr>
            <a:spLocks noGrp="1" noRot="1" noChangeAspect="1"/>
          </p:cNvSpPr>
          <p:nvPr>
            <p:ph type="sldImg" idx="2"/>
          </p:nvPr>
        </p:nvSpPr>
        <p:spPr>
          <a:xfrm>
            <a:off x="93663" y="744538"/>
            <a:ext cx="6613525"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31:notes"/>
          <p:cNvSpPr txBox="1">
            <a:spLocks noGrp="1"/>
          </p:cNvSpPr>
          <p:nvPr>
            <p:ph type="body" idx="1"/>
          </p:nvPr>
        </p:nvSpPr>
        <p:spPr>
          <a:xfrm>
            <a:off x="906463" y="4716464"/>
            <a:ext cx="4984750" cy="4465637"/>
          </a:xfrm>
          <a:prstGeom prst="rect">
            <a:avLst/>
          </a:prstGeom>
        </p:spPr>
        <p:txBody>
          <a:bodyPr spcFirstLastPara="1" wrap="square" lIns="95525" tIns="47750" rIns="95525" bIns="47750" anchor="t" anchorCtr="0">
            <a:noAutofit/>
          </a:bodyPr>
          <a:lstStyle/>
          <a:p>
            <a:pPr marL="0" lvl="0" indent="0" algn="l" rtl="0">
              <a:spcBef>
                <a:spcPts val="360"/>
              </a:spcBef>
              <a:spcAft>
                <a:spcPts val="0"/>
              </a:spcAft>
              <a:buNone/>
            </a:pPr>
            <a:endParaRPr/>
          </a:p>
        </p:txBody>
      </p:sp>
      <p:sp>
        <p:nvSpPr>
          <p:cNvPr id="436" name="Google Shape;436;p31:notes"/>
          <p:cNvSpPr>
            <a:spLocks noGrp="1" noRot="1" noChangeAspect="1"/>
          </p:cNvSpPr>
          <p:nvPr>
            <p:ph type="sldImg" idx="2"/>
          </p:nvPr>
        </p:nvSpPr>
        <p:spPr>
          <a:xfrm>
            <a:off x="93663" y="744538"/>
            <a:ext cx="6613525"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32:notes"/>
          <p:cNvSpPr>
            <a:spLocks noGrp="1" noRot="1" noChangeAspect="1"/>
          </p:cNvSpPr>
          <p:nvPr>
            <p:ph type="sldImg" idx="2"/>
          </p:nvPr>
        </p:nvSpPr>
        <p:spPr>
          <a:xfrm>
            <a:off x="93663" y="744538"/>
            <a:ext cx="6613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43" name="Google Shape;443;p32:notes"/>
          <p:cNvSpPr txBox="1">
            <a:spLocks noGrp="1"/>
          </p:cNvSpPr>
          <p:nvPr>
            <p:ph type="body" idx="1"/>
          </p:nvPr>
        </p:nvSpPr>
        <p:spPr>
          <a:xfrm>
            <a:off x="906463" y="4716464"/>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r>
              <a:rPr lang="es-ES" sz="1200">
                <a:latin typeface="Bookman Old Style"/>
                <a:ea typeface="Bookman Old Style"/>
                <a:cs typeface="Bookman Old Style"/>
                <a:sym typeface="Bookman Old Style"/>
              </a:rPr>
              <a:t>Los canales de comunicación, distribución y ventas  son la interfase con los clientes. Son puntos de contacto que juegan un rol importante en la experiencia del cliente. </a:t>
            </a:r>
            <a:endParaRPr/>
          </a:p>
          <a:p>
            <a:pPr marL="0" lvl="0" indent="0" algn="l" rtl="0">
              <a:spcBef>
                <a:spcPts val="600"/>
              </a:spcBef>
              <a:spcAft>
                <a:spcPts val="0"/>
              </a:spcAft>
              <a:buNone/>
            </a:pPr>
            <a:endParaRPr sz="1200">
              <a:latin typeface="Bookman Old Style"/>
              <a:ea typeface="Bookman Old Style"/>
              <a:cs typeface="Bookman Old Style"/>
              <a:sym typeface="Bookman Old Style"/>
            </a:endParaRPr>
          </a:p>
          <a:p>
            <a:pPr marL="0" lvl="0" indent="0" algn="l" rtl="0">
              <a:spcBef>
                <a:spcPts val="360"/>
              </a:spcBef>
              <a:spcAft>
                <a:spcPts val="0"/>
              </a:spcAft>
              <a:buNone/>
            </a:pPr>
            <a:endParaRPr/>
          </a:p>
        </p:txBody>
      </p:sp>
      <p:sp>
        <p:nvSpPr>
          <p:cNvPr id="444" name="Google Shape;444;p32:notes"/>
          <p:cNvSpPr txBox="1">
            <a:spLocks noGrp="1"/>
          </p:cNvSpPr>
          <p:nvPr>
            <p:ph type="sldNum" idx="12"/>
          </p:nvPr>
        </p:nvSpPr>
        <p:spPr>
          <a:xfrm>
            <a:off x="3852863" y="9431339"/>
            <a:ext cx="2944812" cy="495300"/>
          </a:xfrm>
          <a:prstGeom prst="rect">
            <a:avLst/>
          </a:prstGeom>
          <a:noFill/>
          <a:ln>
            <a:noFill/>
          </a:ln>
        </p:spPr>
        <p:txBody>
          <a:bodyPr spcFirstLastPara="1" wrap="square" lIns="95525" tIns="47750" rIns="95525" bIns="47750" anchor="b" anchorCtr="0">
            <a:noAutofit/>
          </a:bodyPr>
          <a:lstStyle/>
          <a:p>
            <a:pPr marL="0" lvl="0" indent="0" algn="r" rtl="0">
              <a:spcBef>
                <a:spcPts val="0"/>
              </a:spcBef>
              <a:spcAft>
                <a:spcPts val="0"/>
              </a:spcAft>
              <a:buNone/>
            </a:pPr>
            <a:fld id="{00000000-1234-1234-1234-123412341234}" type="slidenum">
              <a:rPr lang="es-ES"/>
              <a:t>33</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p33:notes"/>
          <p:cNvSpPr>
            <a:spLocks noGrp="1" noRot="1" noChangeAspect="1"/>
          </p:cNvSpPr>
          <p:nvPr>
            <p:ph type="sldImg" idx="2"/>
          </p:nvPr>
        </p:nvSpPr>
        <p:spPr>
          <a:xfrm>
            <a:off x="93663" y="744538"/>
            <a:ext cx="6613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57" name="Google Shape;457;p33:notes"/>
          <p:cNvSpPr txBox="1">
            <a:spLocks noGrp="1"/>
          </p:cNvSpPr>
          <p:nvPr>
            <p:ph type="body" idx="1"/>
          </p:nvPr>
        </p:nvSpPr>
        <p:spPr>
          <a:xfrm>
            <a:off x="906463" y="4716464"/>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r>
              <a:rPr lang="es-ES" sz="1200">
                <a:latin typeface="Bookman Old Style"/>
                <a:ea typeface="Bookman Old Style"/>
                <a:cs typeface="Bookman Old Style"/>
                <a:sym typeface="Bookman Old Style"/>
              </a:rPr>
              <a:t>Una compañía debería preguntarse por qué propuesta de valor los clientes están dispuestos a pagar. Contestando esta pregunta, se detectan los distintos flujos de ingresos. </a:t>
            </a:r>
            <a:endParaRPr/>
          </a:p>
          <a:p>
            <a:pPr marL="0" lvl="0" indent="0" algn="l" rtl="0">
              <a:spcBef>
                <a:spcPts val="600"/>
              </a:spcBef>
              <a:spcAft>
                <a:spcPts val="0"/>
              </a:spcAft>
              <a:buNone/>
            </a:pPr>
            <a:r>
              <a:rPr lang="es-ES" sz="1200">
                <a:latin typeface="Bookman Old Style"/>
                <a:ea typeface="Bookman Old Style"/>
                <a:cs typeface="Bookman Old Style"/>
                <a:sym typeface="Bookman Old Style"/>
              </a:rPr>
              <a:t>Los flujos pueden tener diferentes mecanismos de precios, dependencia de mercado, volumen, etc.</a:t>
            </a:r>
            <a:endParaRPr/>
          </a:p>
          <a:p>
            <a:pPr marL="0" lvl="0" indent="0" algn="l" rtl="0">
              <a:spcBef>
                <a:spcPts val="360"/>
              </a:spcBef>
              <a:spcAft>
                <a:spcPts val="0"/>
              </a:spcAft>
              <a:buNone/>
            </a:pPr>
            <a:endParaRPr/>
          </a:p>
        </p:txBody>
      </p:sp>
      <p:sp>
        <p:nvSpPr>
          <p:cNvPr id="458" name="Google Shape;458;p33:notes"/>
          <p:cNvSpPr txBox="1">
            <a:spLocks noGrp="1"/>
          </p:cNvSpPr>
          <p:nvPr>
            <p:ph type="sldNum" idx="12"/>
          </p:nvPr>
        </p:nvSpPr>
        <p:spPr>
          <a:xfrm>
            <a:off x="3852863" y="9431339"/>
            <a:ext cx="2944812" cy="495300"/>
          </a:xfrm>
          <a:prstGeom prst="rect">
            <a:avLst/>
          </a:prstGeom>
          <a:noFill/>
          <a:ln>
            <a:noFill/>
          </a:ln>
        </p:spPr>
        <p:txBody>
          <a:bodyPr spcFirstLastPara="1" wrap="square" lIns="95525" tIns="47750" rIns="95525" bIns="47750" anchor="b" anchorCtr="0">
            <a:noAutofit/>
          </a:bodyPr>
          <a:lstStyle/>
          <a:p>
            <a:pPr marL="0" lvl="0" indent="0" algn="r" rtl="0">
              <a:spcBef>
                <a:spcPts val="0"/>
              </a:spcBef>
              <a:spcAft>
                <a:spcPts val="0"/>
              </a:spcAft>
              <a:buNone/>
            </a:pPr>
            <a:fld id="{00000000-1234-1234-1234-123412341234}" type="slidenum">
              <a:rPr lang="es-ES"/>
              <a:t>34</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p34:notes"/>
          <p:cNvSpPr>
            <a:spLocks noGrp="1" noRot="1" noChangeAspect="1"/>
          </p:cNvSpPr>
          <p:nvPr>
            <p:ph type="sldImg" idx="2"/>
          </p:nvPr>
        </p:nvSpPr>
        <p:spPr>
          <a:xfrm>
            <a:off x="93663" y="744538"/>
            <a:ext cx="6613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72" name="Google Shape;472;p34:notes"/>
          <p:cNvSpPr txBox="1">
            <a:spLocks noGrp="1"/>
          </p:cNvSpPr>
          <p:nvPr>
            <p:ph type="body" idx="1"/>
          </p:nvPr>
        </p:nvSpPr>
        <p:spPr>
          <a:xfrm>
            <a:off x="906463" y="4716464"/>
            <a:ext cx="4984750" cy="4465637"/>
          </a:xfrm>
          <a:prstGeom prst="rect">
            <a:avLst/>
          </a:prstGeom>
          <a:noFill/>
          <a:ln>
            <a:noFill/>
          </a:ln>
        </p:spPr>
        <p:txBody>
          <a:bodyPr spcFirstLastPara="1" wrap="square" lIns="95525" tIns="47750" rIns="95525" bIns="47750" anchor="t" anchorCtr="0">
            <a:noAutofit/>
          </a:bodyPr>
          <a:lstStyle/>
          <a:p>
            <a:pPr marL="0" marR="0" lvl="0" indent="0" algn="l" rtl="0">
              <a:lnSpc>
                <a:spcPct val="100000"/>
              </a:lnSpc>
              <a:spcBef>
                <a:spcPts val="0"/>
              </a:spcBef>
              <a:spcAft>
                <a:spcPts val="0"/>
              </a:spcAft>
              <a:buClr>
                <a:schemeClr val="dk1"/>
              </a:buClr>
              <a:buSzPts val="1200"/>
              <a:buFont typeface="Bookman Old Style"/>
              <a:buNone/>
            </a:pPr>
            <a:r>
              <a:rPr lang="es-ES" sz="1200">
                <a:latin typeface="Bookman Old Style"/>
                <a:ea typeface="Bookman Old Style"/>
                <a:cs typeface="Bookman Old Style"/>
                <a:sym typeface="Bookman Old Style"/>
              </a:rPr>
              <a:t>Toda empresa requiere de recursos que le permitan crear y ofrecer una propuesta de valor, alcanzar sus mercados, mantener sus relaciones con los clientes y generar ingresos. Se requieren diferentes recursos  para distintos modelos de negocios.  Ellos pueden ser físicos, financieros, intelectuales o humanos y pueden ser propios, arrendados o adquiridos de socios.</a:t>
            </a:r>
            <a:endParaRPr/>
          </a:p>
          <a:p>
            <a:pPr marL="0" lvl="0" indent="0" algn="l" rtl="0">
              <a:spcBef>
                <a:spcPts val="360"/>
              </a:spcBef>
              <a:spcAft>
                <a:spcPts val="0"/>
              </a:spcAft>
              <a:buNone/>
            </a:pPr>
            <a:endParaRPr/>
          </a:p>
        </p:txBody>
      </p:sp>
      <p:sp>
        <p:nvSpPr>
          <p:cNvPr id="473" name="Google Shape;473;p34:notes"/>
          <p:cNvSpPr txBox="1">
            <a:spLocks noGrp="1"/>
          </p:cNvSpPr>
          <p:nvPr>
            <p:ph type="sldNum" idx="12"/>
          </p:nvPr>
        </p:nvSpPr>
        <p:spPr>
          <a:xfrm>
            <a:off x="3852863" y="9431339"/>
            <a:ext cx="2944812" cy="495300"/>
          </a:xfrm>
          <a:prstGeom prst="rect">
            <a:avLst/>
          </a:prstGeom>
          <a:noFill/>
          <a:ln>
            <a:noFill/>
          </a:ln>
        </p:spPr>
        <p:txBody>
          <a:bodyPr spcFirstLastPara="1" wrap="square" lIns="95525" tIns="47750" rIns="95525" bIns="47750" anchor="b" anchorCtr="0">
            <a:noAutofit/>
          </a:bodyPr>
          <a:lstStyle/>
          <a:p>
            <a:pPr marL="0" lvl="0" indent="0" algn="r" rtl="0">
              <a:spcBef>
                <a:spcPts val="0"/>
              </a:spcBef>
              <a:spcAft>
                <a:spcPts val="0"/>
              </a:spcAft>
              <a:buNone/>
            </a:pPr>
            <a:fld id="{00000000-1234-1234-1234-123412341234}" type="slidenum">
              <a:rPr lang="es-ES"/>
              <a:t>35</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p35:notes"/>
          <p:cNvSpPr>
            <a:spLocks noGrp="1" noRot="1" noChangeAspect="1"/>
          </p:cNvSpPr>
          <p:nvPr>
            <p:ph type="sldImg" idx="2"/>
          </p:nvPr>
        </p:nvSpPr>
        <p:spPr>
          <a:xfrm>
            <a:off x="93663" y="744538"/>
            <a:ext cx="6613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85" name="Google Shape;485;p35:notes"/>
          <p:cNvSpPr txBox="1">
            <a:spLocks noGrp="1"/>
          </p:cNvSpPr>
          <p:nvPr>
            <p:ph type="body" idx="1"/>
          </p:nvPr>
        </p:nvSpPr>
        <p:spPr>
          <a:xfrm>
            <a:off x="906463" y="4716464"/>
            <a:ext cx="4984750" cy="4465637"/>
          </a:xfrm>
          <a:prstGeom prst="rect">
            <a:avLst/>
          </a:prstGeom>
          <a:noFill/>
          <a:ln>
            <a:noFill/>
          </a:ln>
        </p:spPr>
        <p:txBody>
          <a:bodyPr spcFirstLastPara="1" wrap="square" lIns="95525" tIns="47750" rIns="95525" bIns="47750" anchor="t" anchorCtr="0">
            <a:noAutofit/>
          </a:bodyPr>
          <a:lstStyle/>
          <a:p>
            <a:pPr marL="0" marR="0" lvl="0" indent="0" algn="l" rtl="0">
              <a:lnSpc>
                <a:spcPct val="100000"/>
              </a:lnSpc>
              <a:spcBef>
                <a:spcPts val="0"/>
              </a:spcBef>
              <a:spcAft>
                <a:spcPts val="0"/>
              </a:spcAft>
              <a:buClr>
                <a:schemeClr val="dk1"/>
              </a:buClr>
              <a:buSzPts val="1200"/>
              <a:buFont typeface="Bookman Old Style"/>
              <a:buNone/>
            </a:pPr>
            <a:r>
              <a:rPr lang="es-ES" sz="1200">
                <a:latin typeface="Bookman Old Style"/>
                <a:ea typeface="Bookman Old Style"/>
                <a:cs typeface="Bookman Old Style"/>
                <a:sym typeface="Bookman Old Style"/>
              </a:rPr>
              <a:t>Son las actividades necesarias para crear y ofrecer la propuesta de valor a los clientes, alcanzar ciertos mercados, mantener relaciones con clientes y generar ingresos. </a:t>
            </a:r>
            <a:endParaRPr/>
          </a:p>
          <a:p>
            <a:pPr marL="0" lvl="0" indent="0" algn="l" rtl="0">
              <a:spcBef>
                <a:spcPts val="360"/>
              </a:spcBef>
              <a:spcAft>
                <a:spcPts val="0"/>
              </a:spcAft>
              <a:buNone/>
            </a:pPr>
            <a:endParaRPr/>
          </a:p>
        </p:txBody>
      </p:sp>
      <p:sp>
        <p:nvSpPr>
          <p:cNvPr id="486" name="Google Shape;486;p35:notes"/>
          <p:cNvSpPr txBox="1">
            <a:spLocks noGrp="1"/>
          </p:cNvSpPr>
          <p:nvPr>
            <p:ph type="sldNum" idx="12"/>
          </p:nvPr>
        </p:nvSpPr>
        <p:spPr>
          <a:xfrm>
            <a:off x="3852863" y="9431339"/>
            <a:ext cx="2944812" cy="495300"/>
          </a:xfrm>
          <a:prstGeom prst="rect">
            <a:avLst/>
          </a:prstGeom>
          <a:noFill/>
          <a:ln>
            <a:noFill/>
          </a:ln>
        </p:spPr>
        <p:txBody>
          <a:bodyPr spcFirstLastPara="1" wrap="square" lIns="95525" tIns="47750" rIns="95525" bIns="47750" anchor="b" anchorCtr="0">
            <a:noAutofit/>
          </a:bodyPr>
          <a:lstStyle/>
          <a:p>
            <a:pPr marL="0" lvl="0" indent="0" algn="r" rtl="0">
              <a:spcBef>
                <a:spcPts val="0"/>
              </a:spcBef>
              <a:spcAft>
                <a:spcPts val="0"/>
              </a:spcAft>
              <a:buNone/>
            </a:pPr>
            <a:fld id="{00000000-1234-1234-1234-123412341234}" type="slidenum">
              <a:rPr lang="es-ES"/>
              <a:t>36</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p36:notes"/>
          <p:cNvSpPr>
            <a:spLocks noGrp="1" noRot="1" noChangeAspect="1"/>
          </p:cNvSpPr>
          <p:nvPr>
            <p:ph type="sldImg" idx="2"/>
          </p:nvPr>
        </p:nvSpPr>
        <p:spPr>
          <a:xfrm>
            <a:off x="93663" y="744538"/>
            <a:ext cx="6613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98" name="Google Shape;498;p36:notes"/>
          <p:cNvSpPr txBox="1">
            <a:spLocks noGrp="1"/>
          </p:cNvSpPr>
          <p:nvPr>
            <p:ph type="body" idx="1"/>
          </p:nvPr>
        </p:nvSpPr>
        <p:spPr>
          <a:xfrm>
            <a:off x="906463" y="4716464"/>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r>
              <a:rPr lang="es-ES" sz="1200">
                <a:latin typeface="Bookman Old Style"/>
                <a:ea typeface="Bookman Old Style"/>
                <a:cs typeface="Bookman Old Style"/>
                <a:sym typeface="Bookman Old Style"/>
              </a:rPr>
              <a:t>Las compañías crean alianzas y partnerships para optimizar sus modelos de negocios, reducir riesgos o adquirir recursos.  Se pueden generar alianzas estratégicas entre no competidores, alianzas estratégicas con competidores, joint ventures para nuevos negocios, alianzas con proveedores, socios, etc.</a:t>
            </a:r>
            <a:endParaRPr/>
          </a:p>
        </p:txBody>
      </p:sp>
      <p:sp>
        <p:nvSpPr>
          <p:cNvPr id="499" name="Google Shape;499;p36:notes"/>
          <p:cNvSpPr txBox="1">
            <a:spLocks noGrp="1"/>
          </p:cNvSpPr>
          <p:nvPr>
            <p:ph type="sldNum" idx="12"/>
          </p:nvPr>
        </p:nvSpPr>
        <p:spPr>
          <a:xfrm>
            <a:off x="3852863" y="9431339"/>
            <a:ext cx="2944812" cy="495300"/>
          </a:xfrm>
          <a:prstGeom prst="rect">
            <a:avLst/>
          </a:prstGeom>
          <a:noFill/>
          <a:ln>
            <a:noFill/>
          </a:ln>
        </p:spPr>
        <p:txBody>
          <a:bodyPr spcFirstLastPara="1" wrap="square" lIns="95525" tIns="47750" rIns="95525" bIns="47750" anchor="b" anchorCtr="0">
            <a:noAutofit/>
          </a:bodyPr>
          <a:lstStyle/>
          <a:p>
            <a:pPr marL="0" lvl="0" indent="0" algn="r" rtl="0">
              <a:spcBef>
                <a:spcPts val="0"/>
              </a:spcBef>
              <a:spcAft>
                <a:spcPts val="0"/>
              </a:spcAft>
              <a:buNone/>
            </a:pPr>
            <a:fld id="{00000000-1234-1234-1234-123412341234}" type="slidenum">
              <a:rPr lang="es-ES"/>
              <a:t>37</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
        <p:cNvGrpSpPr/>
        <p:nvPr/>
      </p:nvGrpSpPr>
      <p:grpSpPr>
        <a:xfrm>
          <a:off x="0" y="0"/>
          <a:ext cx="0" cy="0"/>
          <a:chOff x="0" y="0"/>
          <a:chExt cx="0" cy="0"/>
        </a:xfrm>
      </p:grpSpPr>
      <p:sp>
        <p:nvSpPr>
          <p:cNvPr id="510" name="Google Shape;510;p37:notes"/>
          <p:cNvSpPr>
            <a:spLocks noGrp="1" noRot="1" noChangeAspect="1"/>
          </p:cNvSpPr>
          <p:nvPr>
            <p:ph type="sldImg" idx="2"/>
          </p:nvPr>
        </p:nvSpPr>
        <p:spPr>
          <a:xfrm>
            <a:off x="93663" y="744538"/>
            <a:ext cx="6613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11" name="Google Shape;511;p37:notes"/>
          <p:cNvSpPr txBox="1">
            <a:spLocks noGrp="1"/>
          </p:cNvSpPr>
          <p:nvPr>
            <p:ph type="body" idx="1"/>
          </p:nvPr>
        </p:nvSpPr>
        <p:spPr>
          <a:xfrm>
            <a:off x="906463" y="4716464"/>
            <a:ext cx="4984750" cy="4465637"/>
          </a:xfrm>
          <a:prstGeom prst="rect">
            <a:avLst/>
          </a:prstGeom>
          <a:noFill/>
          <a:ln>
            <a:noFill/>
          </a:ln>
        </p:spPr>
        <p:txBody>
          <a:bodyPr spcFirstLastPara="1" wrap="square" lIns="95525" tIns="47750" rIns="95525" bIns="47750" anchor="t" anchorCtr="0">
            <a:noAutofit/>
          </a:bodyPr>
          <a:lstStyle/>
          <a:p>
            <a:pPr marL="0" marR="0" lvl="0" indent="0" algn="l" rtl="0">
              <a:lnSpc>
                <a:spcPct val="100000"/>
              </a:lnSpc>
              <a:spcBef>
                <a:spcPts val="0"/>
              </a:spcBef>
              <a:spcAft>
                <a:spcPts val="0"/>
              </a:spcAft>
              <a:buClr>
                <a:schemeClr val="dk1"/>
              </a:buClr>
              <a:buSzPts val="1200"/>
              <a:buFont typeface="Bookman Old Style"/>
              <a:buNone/>
            </a:pPr>
            <a:r>
              <a:rPr lang="es-ES" sz="1200">
                <a:latin typeface="Bookman Old Style"/>
                <a:ea typeface="Bookman Old Style"/>
                <a:cs typeface="Bookman Old Style"/>
                <a:sym typeface="Bookman Old Style"/>
              </a:rPr>
              <a:t>Se describen los costos más relevantes que deben solventar para operar bajo un modelo de negocios en particular. Crear y entregar valor, mantener relaciones con los clientes, y generar ingresos llevan un costo asociado. </a:t>
            </a:r>
            <a:endParaRPr/>
          </a:p>
          <a:p>
            <a:pPr marL="0" lvl="0" indent="0" algn="l" rtl="0">
              <a:spcBef>
                <a:spcPts val="360"/>
              </a:spcBef>
              <a:spcAft>
                <a:spcPts val="0"/>
              </a:spcAft>
              <a:buNone/>
            </a:pPr>
            <a:endParaRPr/>
          </a:p>
        </p:txBody>
      </p:sp>
      <p:sp>
        <p:nvSpPr>
          <p:cNvPr id="512" name="Google Shape;512;p37:notes"/>
          <p:cNvSpPr txBox="1">
            <a:spLocks noGrp="1"/>
          </p:cNvSpPr>
          <p:nvPr>
            <p:ph type="sldNum" idx="12"/>
          </p:nvPr>
        </p:nvSpPr>
        <p:spPr>
          <a:xfrm>
            <a:off x="3852863" y="9431339"/>
            <a:ext cx="2944812" cy="495300"/>
          </a:xfrm>
          <a:prstGeom prst="rect">
            <a:avLst/>
          </a:prstGeom>
          <a:noFill/>
          <a:ln>
            <a:noFill/>
          </a:ln>
        </p:spPr>
        <p:txBody>
          <a:bodyPr spcFirstLastPara="1" wrap="square" lIns="95525" tIns="47750" rIns="95525" bIns="47750" anchor="b" anchorCtr="0">
            <a:noAutofit/>
          </a:bodyPr>
          <a:lstStyle/>
          <a:p>
            <a:pPr marL="0" lvl="0" indent="0" algn="r" rtl="0">
              <a:spcBef>
                <a:spcPts val="0"/>
              </a:spcBef>
              <a:spcAft>
                <a:spcPts val="0"/>
              </a:spcAft>
              <a:buNone/>
            </a:pPr>
            <a:fld id="{00000000-1234-1234-1234-123412341234}" type="slidenum">
              <a:rPr lang="es-ES"/>
              <a:t>38</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p38:notes"/>
          <p:cNvSpPr>
            <a:spLocks noGrp="1" noRot="1" noChangeAspect="1"/>
          </p:cNvSpPr>
          <p:nvPr>
            <p:ph type="sldImg" idx="2"/>
          </p:nvPr>
        </p:nvSpPr>
        <p:spPr>
          <a:xfrm>
            <a:off x="93663" y="744538"/>
            <a:ext cx="6613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25" name="Google Shape;525;p38:notes"/>
          <p:cNvSpPr txBox="1">
            <a:spLocks noGrp="1"/>
          </p:cNvSpPr>
          <p:nvPr>
            <p:ph type="body" idx="1"/>
          </p:nvPr>
        </p:nvSpPr>
        <p:spPr>
          <a:xfrm>
            <a:off x="906463" y="4716464"/>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endParaRPr/>
          </a:p>
        </p:txBody>
      </p:sp>
      <p:sp>
        <p:nvSpPr>
          <p:cNvPr id="526" name="Google Shape;526;p38:notes"/>
          <p:cNvSpPr txBox="1">
            <a:spLocks noGrp="1"/>
          </p:cNvSpPr>
          <p:nvPr>
            <p:ph type="sldNum" idx="12"/>
          </p:nvPr>
        </p:nvSpPr>
        <p:spPr>
          <a:xfrm>
            <a:off x="3852863" y="9431339"/>
            <a:ext cx="2944812" cy="495300"/>
          </a:xfrm>
          <a:prstGeom prst="rect">
            <a:avLst/>
          </a:prstGeom>
          <a:noFill/>
          <a:ln>
            <a:noFill/>
          </a:ln>
        </p:spPr>
        <p:txBody>
          <a:bodyPr spcFirstLastPara="1" wrap="square" lIns="95525" tIns="47750" rIns="95525" bIns="47750" anchor="b" anchorCtr="0">
            <a:noAutofit/>
          </a:bodyPr>
          <a:lstStyle/>
          <a:p>
            <a:pPr marL="0" lvl="0" indent="0" algn="r" rtl="0">
              <a:spcBef>
                <a:spcPts val="0"/>
              </a:spcBef>
              <a:spcAft>
                <a:spcPts val="0"/>
              </a:spcAft>
              <a:buNone/>
            </a:pPr>
            <a:fld id="{00000000-1234-1234-1234-123412341234}" type="slidenum">
              <a:rPr lang="es-ES"/>
              <a:t>39</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p39:notes"/>
          <p:cNvSpPr>
            <a:spLocks noGrp="1" noRot="1" noChangeAspect="1"/>
          </p:cNvSpPr>
          <p:nvPr>
            <p:ph type="sldImg" idx="2"/>
          </p:nvPr>
        </p:nvSpPr>
        <p:spPr>
          <a:xfrm>
            <a:off x="93663" y="744538"/>
            <a:ext cx="6613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35" name="Google Shape;535;p39:notes"/>
          <p:cNvSpPr txBox="1">
            <a:spLocks noGrp="1"/>
          </p:cNvSpPr>
          <p:nvPr>
            <p:ph type="body" idx="1"/>
          </p:nvPr>
        </p:nvSpPr>
        <p:spPr>
          <a:xfrm>
            <a:off x="906463" y="4716464"/>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r>
              <a:rPr lang="es-ES"/>
              <a:t>Cada lienzo será analizado de forma particularizada en las sesiones individuales próximas.</a:t>
            </a:r>
            <a:endParaRPr/>
          </a:p>
        </p:txBody>
      </p:sp>
      <p:sp>
        <p:nvSpPr>
          <p:cNvPr id="536" name="Google Shape;536;p39:notes"/>
          <p:cNvSpPr txBox="1">
            <a:spLocks noGrp="1"/>
          </p:cNvSpPr>
          <p:nvPr>
            <p:ph type="sldNum" idx="12"/>
          </p:nvPr>
        </p:nvSpPr>
        <p:spPr>
          <a:xfrm>
            <a:off x="3852863" y="9431339"/>
            <a:ext cx="2944812" cy="495300"/>
          </a:xfrm>
          <a:prstGeom prst="rect">
            <a:avLst/>
          </a:prstGeom>
          <a:noFill/>
          <a:ln>
            <a:noFill/>
          </a:ln>
        </p:spPr>
        <p:txBody>
          <a:bodyPr spcFirstLastPara="1" wrap="square" lIns="95525" tIns="47750" rIns="95525" bIns="47750" anchor="b" anchorCtr="0">
            <a:noAutofit/>
          </a:bodyPr>
          <a:lstStyle/>
          <a:p>
            <a:pPr marL="0" lvl="0" indent="0" algn="r" rtl="0">
              <a:spcBef>
                <a:spcPts val="0"/>
              </a:spcBef>
              <a:spcAft>
                <a:spcPts val="0"/>
              </a:spcAft>
              <a:buNone/>
            </a:pPr>
            <a:fld id="{00000000-1234-1234-1234-123412341234}" type="slidenum">
              <a:rPr lang="es-ES"/>
              <a:t>40</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4:notes"/>
          <p:cNvSpPr>
            <a:spLocks noGrp="1" noRot="1" noChangeAspect="1"/>
          </p:cNvSpPr>
          <p:nvPr>
            <p:ph type="sldImg" idx="2"/>
          </p:nvPr>
        </p:nvSpPr>
        <p:spPr>
          <a:xfrm>
            <a:off x="93663" y="744538"/>
            <a:ext cx="6613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20" name="Google Shape;120;p4:notes"/>
          <p:cNvSpPr txBox="1">
            <a:spLocks noGrp="1"/>
          </p:cNvSpPr>
          <p:nvPr>
            <p:ph type="body" idx="1"/>
          </p:nvPr>
        </p:nvSpPr>
        <p:spPr>
          <a:xfrm>
            <a:off x="906463" y="4716464"/>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r>
              <a:rPr lang="es-ES"/>
              <a:t>https://gestion.pe/economia/cuatro-cinco-pymes-son-informales-suficiente-reducir-igv-147423</a:t>
            </a:r>
            <a:endParaRPr/>
          </a:p>
        </p:txBody>
      </p:sp>
      <p:sp>
        <p:nvSpPr>
          <p:cNvPr id="121" name="Google Shape;121;p4:notes"/>
          <p:cNvSpPr txBox="1">
            <a:spLocks noGrp="1"/>
          </p:cNvSpPr>
          <p:nvPr>
            <p:ph type="sldNum" idx="12"/>
          </p:nvPr>
        </p:nvSpPr>
        <p:spPr>
          <a:xfrm>
            <a:off x="3852863" y="9431339"/>
            <a:ext cx="2944812" cy="495300"/>
          </a:xfrm>
          <a:prstGeom prst="rect">
            <a:avLst/>
          </a:prstGeom>
          <a:noFill/>
          <a:ln>
            <a:noFill/>
          </a:ln>
        </p:spPr>
        <p:txBody>
          <a:bodyPr spcFirstLastPara="1" wrap="square" lIns="95525" tIns="47750" rIns="95525" bIns="47750" anchor="b" anchorCtr="0">
            <a:noAutofit/>
          </a:bodyPr>
          <a:lstStyle/>
          <a:p>
            <a:pPr marL="0" lvl="0" indent="0" algn="r" rtl="0">
              <a:spcBef>
                <a:spcPts val="0"/>
              </a:spcBef>
              <a:spcAft>
                <a:spcPts val="0"/>
              </a:spcAft>
              <a:buNone/>
            </a:pPr>
            <a:fld id="{00000000-1234-1234-1234-123412341234}" type="slidenum">
              <a:rPr lang="es-ES"/>
              <a:t>5</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p40:notes"/>
          <p:cNvSpPr>
            <a:spLocks noGrp="1" noRot="1" noChangeAspect="1"/>
          </p:cNvSpPr>
          <p:nvPr>
            <p:ph type="sldImg" idx="2"/>
          </p:nvPr>
        </p:nvSpPr>
        <p:spPr>
          <a:xfrm>
            <a:off x="93663" y="744538"/>
            <a:ext cx="6613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44" name="Google Shape;544;p40:notes"/>
          <p:cNvSpPr txBox="1">
            <a:spLocks noGrp="1"/>
          </p:cNvSpPr>
          <p:nvPr>
            <p:ph type="body" idx="1"/>
          </p:nvPr>
        </p:nvSpPr>
        <p:spPr>
          <a:xfrm>
            <a:off x="906463" y="4716464"/>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r>
              <a:rPr lang="es-ES"/>
              <a:t>Cada lienzo será analizado de forma particularizada en las sesiones individuales próximas.</a:t>
            </a:r>
            <a:endParaRPr/>
          </a:p>
        </p:txBody>
      </p:sp>
      <p:sp>
        <p:nvSpPr>
          <p:cNvPr id="545" name="Google Shape;545;p40:notes"/>
          <p:cNvSpPr txBox="1">
            <a:spLocks noGrp="1"/>
          </p:cNvSpPr>
          <p:nvPr>
            <p:ph type="sldNum" idx="12"/>
          </p:nvPr>
        </p:nvSpPr>
        <p:spPr>
          <a:xfrm>
            <a:off x="3852863" y="9431339"/>
            <a:ext cx="2944812" cy="495300"/>
          </a:xfrm>
          <a:prstGeom prst="rect">
            <a:avLst/>
          </a:prstGeom>
          <a:noFill/>
          <a:ln>
            <a:noFill/>
          </a:ln>
        </p:spPr>
        <p:txBody>
          <a:bodyPr spcFirstLastPara="1" wrap="square" lIns="95525" tIns="47750" rIns="95525" bIns="47750" anchor="b" anchorCtr="0">
            <a:noAutofit/>
          </a:bodyPr>
          <a:lstStyle/>
          <a:p>
            <a:pPr marL="0" lvl="0" indent="0" algn="r" rtl="0">
              <a:spcBef>
                <a:spcPts val="0"/>
              </a:spcBef>
              <a:spcAft>
                <a:spcPts val="0"/>
              </a:spcAft>
              <a:buNone/>
            </a:pPr>
            <a:fld id="{00000000-1234-1234-1234-123412341234}" type="slidenum">
              <a:rPr lang="es-ES"/>
              <a:t>41</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5:notes"/>
          <p:cNvSpPr>
            <a:spLocks noGrp="1" noRot="1" noChangeAspect="1"/>
          </p:cNvSpPr>
          <p:nvPr>
            <p:ph type="sldImg" idx="2"/>
          </p:nvPr>
        </p:nvSpPr>
        <p:spPr>
          <a:xfrm>
            <a:off x="93663" y="744538"/>
            <a:ext cx="6613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29" name="Google Shape;129;p5:notes"/>
          <p:cNvSpPr txBox="1">
            <a:spLocks noGrp="1"/>
          </p:cNvSpPr>
          <p:nvPr>
            <p:ph type="body" idx="1"/>
          </p:nvPr>
        </p:nvSpPr>
        <p:spPr>
          <a:xfrm>
            <a:off x="906463" y="4716464"/>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endParaRPr/>
          </a:p>
        </p:txBody>
      </p:sp>
      <p:sp>
        <p:nvSpPr>
          <p:cNvPr id="130" name="Google Shape;130;p5:notes"/>
          <p:cNvSpPr txBox="1">
            <a:spLocks noGrp="1"/>
          </p:cNvSpPr>
          <p:nvPr>
            <p:ph type="sldNum" idx="12"/>
          </p:nvPr>
        </p:nvSpPr>
        <p:spPr>
          <a:xfrm>
            <a:off x="3852863" y="9431339"/>
            <a:ext cx="2944812" cy="495300"/>
          </a:xfrm>
          <a:prstGeom prst="rect">
            <a:avLst/>
          </a:prstGeom>
          <a:noFill/>
          <a:ln>
            <a:noFill/>
          </a:ln>
        </p:spPr>
        <p:txBody>
          <a:bodyPr spcFirstLastPara="1" wrap="square" lIns="95525" tIns="47750" rIns="95525" bIns="47750" anchor="b" anchorCtr="0">
            <a:noAutofit/>
          </a:bodyPr>
          <a:lstStyle/>
          <a:p>
            <a:pPr marL="0" lvl="0" indent="0" algn="r" rtl="0">
              <a:spcBef>
                <a:spcPts val="0"/>
              </a:spcBef>
              <a:spcAft>
                <a:spcPts val="0"/>
              </a:spcAft>
              <a:buNone/>
            </a:pPr>
            <a:fld id="{00000000-1234-1234-1234-123412341234}" type="slidenum">
              <a:rPr lang="es-ES"/>
              <a:t>6</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6:notes"/>
          <p:cNvSpPr>
            <a:spLocks noGrp="1" noRot="1" noChangeAspect="1"/>
          </p:cNvSpPr>
          <p:nvPr>
            <p:ph type="sldImg" idx="2"/>
          </p:nvPr>
        </p:nvSpPr>
        <p:spPr>
          <a:xfrm>
            <a:off x="93663" y="744538"/>
            <a:ext cx="6613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36" name="Google Shape;136;p6:notes"/>
          <p:cNvSpPr txBox="1">
            <a:spLocks noGrp="1"/>
          </p:cNvSpPr>
          <p:nvPr>
            <p:ph type="body" idx="1"/>
          </p:nvPr>
        </p:nvSpPr>
        <p:spPr>
          <a:xfrm>
            <a:off x="906463" y="4716464"/>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endParaRPr/>
          </a:p>
        </p:txBody>
      </p:sp>
      <p:sp>
        <p:nvSpPr>
          <p:cNvPr id="137" name="Google Shape;137;p6:notes"/>
          <p:cNvSpPr txBox="1">
            <a:spLocks noGrp="1"/>
          </p:cNvSpPr>
          <p:nvPr>
            <p:ph type="sldNum" idx="12"/>
          </p:nvPr>
        </p:nvSpPr>
        <p:spPr>
          <a:xfrm>
            <a:off x="3852863" y="9431339"/>
            <a:ext cx="2944812" cy="495300"/>
          </a:xfrm>
          <a:prstGeom prst="rect">
            <a:avLst/>
          </a:prstGeom>
          <a:noFill/>
          <a:ln>
            <a:noFill/>
          </a:ln>
        </p:spPr>
        <p:txBody>
          <a:bodyPr spcFirstLastPara="1" wrap="square" lIns="95525" tIns="47750" rIns="95525" bIns="47750" anchor="b" anchorCtr="0">
            <a:noAutofit/>
          </a:bodyPr>
          <a:lstStyle/>
          <a:p>
            <a:pPr marL="0" lvl="0" indent="0" algn="r" rtl="0">
              <a:spcBef>
                <a:spcPts val="0"/>
              </a:spcBef>
              <a:spcAft>
                <a:spcPts val="0"/>
              </a:spcAft>
              <a:buNone/>
            </a:pPr>
            <a:fld id="{00000000-1234-1234-1234-123412341234}" type="slidenum">
              <a:rPr lang="es-ES"/>
              <a:t>7</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7:notes"/>
          <p:cNvSpPr>
            <a:spLocks noGrp="1" noRot="1" noChangeAspect="1"/>
          </p:cNvSpPr>
          <p:nvPr>
            <p:ph type="sldImg" idx="2"/>
          </p:nvPr>
        </p:nvSpPr>
        <p:spPr>
          <a:xfrm>
            <a:off x="93663" y="744538"/>
            <a:ext cx="6613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43" name="Google Shape;143;p7:notes"/>
          <p:cNvSpPr txBox="1">
            <a:spLocks noGrp="1"/>
          </p:cNvSpPr>
          <p:nvPr>
            <p:ph type="body" idx="1"/>
          </p:nvPr>
        </p:nvSpPr>
        <p:spPr>
          <a:xfrm>
            <a:off x="906463" y="4716464"/>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endParaRPr/>
          </a:p>
        </p:txBody>
      </p:sp>
      <p:sp>
        <p:nvSpPr>
          <p:cNvPr id="144" name="Google Shape;144;p7:notes"/>
          <p:cNvSpPr txBox="1">
            <a:spLocks noGrp="1"/>
          </p:cNvSpPr>
          <p:nvPr>
            <p:ph type="sldNum" idx="12"/>
          </p:nvPr>
        </p:nvSpPr>
        <p:spPr>
          <a:xfrm>
            <a:off x="3852863" y="9431339"/>
            <a:ext cx="2944812" cy="495300"/>
          </a:xfrm>
          <a:prstGeom prst="rect">
            <a:avLst/>
          </a:prstGeom>
          <a:noFill/>
          <a:ln>
            <a:noFill/>
          </a:ln>
        </p:spPr>
        <p:txBody>
          <a:bodyPr spcFirstLastPara="1" wrap="square" lIns="95525" tIns="47750" rIns="95525" bIns="47750" anchor="b" anchorCtr="0">
            <a:noAutofit/>
          </a:bodyPr>
          <a:lstStyle/>
          <a:p>
            <a:pPr marL="0" lvl="0" indent="0" algn="r" rtl="0">
              <a:spcBef>
                <a:spcPts val="0"/>
              </a:spcBef>
              <a:spcAft>
                <a:spcPts val="0"/>
              </a:spcAft>
              <a:buNone/>
            </a:pPr>
            <a:fld id="{00000000-1234-1234-1234-123412341234}" type="slidenum">
              <a:rPr lang="es-ES"/>
              <a:t>8</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8:notes"/>
          <p:cNvSpPr txBox="1">
            <a:spLocks noGrp="1"/>
          </p:cNvSpPr>
          <p:nvPr>
            <p:ph type="body" idx="1"/>
          </p:nvPr>
        </p:nvSpPr>
        <p:spPr>
          <a:xfrm>
            <a:off x="906463" y="4716464"/>
            <a:ext cx="4984750" cy="4465637"/>
          </a:xfrm>
          <a:prstGeom prst="rect">
            <a:avLst/>
          </a:prstGeom>
        </p:spPr>
        <p:txBody>
          <a:bodyPr spcFirstLastPara="1" wrap="square" lIns="95525" tIns="47750" rIns="95525" bIns="47750" anchor="t" anchorCtr="0">
            <a:noAutofit/>
          </a:bodyPr>
          <a:lstStyle/>
          <a:p>
            <a:pPr marL="0" lvl="0" indent="0" algn="l" rtl="0">
              <a:spcBef>
                <a:spcPts val="360"/>
              </a:spcBef>
              <a:spcAft>
                <a:spcPts val="0"/>
              </a:spcAft>
              <a:buNone/>
            </a:pPr>
            <a:endParaRPr/>
          </a:p>
        </p:txBody>
      </p:sp>
      <p:sp>
        <p:nvSpPr>
          <p:cNvPr id="157" name="Google Shape;157;p8:notes"/>
          <p:cNvSpPr>
            <a:spLocks noGrp="1" noRot="1" noChangeAspect="1"/>
          </p:cNvSpPr>
          <p:nvPr>
            <p:ph type="sldImg" idx="2"/>
          </p:nvPr>
        </p:nvSpPr>
        <p:spPr>
          <a:xfrm>
            <a:off x="93663" y="744538"/>
            <a:ext cx="6613525"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9:notes"/>
          <p:cNvSpPr>
            <a:spLocks noGrp="1" noRot="1" noChangeAspect="1"/>
          </p:cNvSpPr>
          <p:nvPr>
            <p:ph type="sldImg" idx="2"/>
          </p:nvPr>
        </p:nvSpPr>
        <p:spPr>
          <a:xfrm>
            <a:off x="93663" y="744538"/>
            <a:ext cx="6613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75" name="Google Shape;175;p9:notes"/>
          <p:cNvSpPr txBox="1">
            <a:spLocks noGrp="1"/>
          </p:cNvSpPr>
          <p:nvPr>
            <p:ph type="body" idx="1"/>
          </p:nvPr>
        </p:nvSpPr>
        <p:spPr>
          <a:xfrm>
            <a:off x="906463" y="4716464"/>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endParaRPr/>
          </a:p>
        </p:txBody>
      </p:sp>
      <p:sp>
        <p:nvSpPr>
          <p:cNvPr id="176" name="Google Shape;176;p9:notes"/>
          <p:cNvSpPr txBox="1">
            <a:spLocks noGrp="1"/>
          </p:cNvSpPr>
          <p:nvPr>
            <p:ph type="sldNum" idx="12"/>
          </p:nvPr>
        </p:nvSpPr>
        <p:spPr>
          <a:xfrm>
            <a:off x="3852863" y="9431339"/>
            <a:ext cx="2944812" cy="495300"/>
          </a:xfrm>
          <a:prstGeom prst="rect">
            <a:avLst/>
          </a:prstGeom>
          <a:noFill/>
          <a:ln>
            <a:noFill/>
          </a:ln>
        </p:spPr>
        <p:txBody>
          <a:bodyPr spcFirstLastPara="1" wrap="square" lIns="95525" tIns="47750" rIns="95525" bIns="47750" anchor="b" anchorCtr="0">
            <a:noAutofit/>
          </a:bodyPr>
          <a:lstStyle/>
          <a:p>
            <a:pPr marL="0" lvl="0" indent="0" algn="r" rtl="0">
              <a:spcBef>
                <a:spcPts val="0"/>
              </a:spcBef>
              <a:spcAft>
                <a:spcPts val="0"/>
              </a:spcAft>
              <a:buNone/>
            </a:pPr>
            <a:fld id="{00000000-1234-1234-1234-123412341234}" type="slidenum">
              <a:rPr lang="es-ES"/>
              <a:t>10</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15"/>
        <p:cNvGrpSpPr/>
        <p:nvPr/>
      </p:nvGrpSpPr>
      <p:grpSpPr>
        <a:xfrm>
          <a:off x="0" y="0"/>
          <a:ext cx="0" cy="0"/>
          <a:chOff x="0" y="0"/>
          <a:chExt cx="0" cy="0"/>
        </a:xfrm>
      </p:grpSpPr>
      <p:sp>
        <p:nvSpPr>
          <p:cNvPr id="16" name="Google Shape;16;p42"/>
          <p:cNvSpPr/>
          <p:nvPr/>
        </p:nvSpPr>
        <p:spPr>
          <a:xfrm>
            <a:off x="685800" y="743179"/>
            <a:ext cx="5181600" cy="1429191"/>
          </a:xfrm>
          <a:prstGeom prst="roundRect">
            <a:avLst>
              <a:gd name="adj" fmla="val 50000"/>
            </a:avLst>
          </a:prstGeom>
          <a:solidFill>
            <a:schemeClr val="lt1"/>
          </a:solidFill>
          <a:ln>
            <a:noFill/>
          </a:ln>
        </p:spPr>
        <p:txBody>
          <a:bodyPr spcFirstLastPara="1" wrap="square" lIns="55729" tIns="27857" rIns="55729" bIns="27857" anchor="ctr" anchorCtr="0">
            <a:noAutofit/>
          </a:bodyPr>
          <a:lstStyle/>
          <a:p>
            <a:pPr marL="0" marR="0" lvl="0" indent="0" algn="ctr" rtl="0">
              <a:spcBef>
                <a:spcPts val="0"/>
              </a:spcBef>
              <a:spcAft>
                <a:spcPts val="0"/>
              </a:spcAft>
              <a:buNone/>
            </a:pPr>
            <a:endParaRPr sz="1463" b="0" i="0" u="none" strike="noStrike" cap="none">
              <a:solidFill>
                <a:schemeClr val="dk1"/>
              </a:solidFill>
              <a:latin typeface="Times New Roman"/>
              <a:ea typeface="Times New Roman"/>
              <a:cs typeface="Times New Roman"/>
              <a:sym typeface="Times New Roman"/>
            </a:endParaRPr>
          </a:p>
        </p:txBody>
      </p:sp>
      <p:sp>
        <p:nvSpPr>
          <p:cNvPr id="17" name="Google Shape;17;p42"/>
          <p:cNvSpPr txBox="1">
            <a:spLocks noGrp="1"/>
          </p:cNvSpPr>
          <p:nvPr>
            <p:ph type="ctrTitle"/>
          </p:nvPr>
        </p:nvSpPr>
        <p:spPr>
          <a:xfrm>
            <a:off x="611188" y="1269602"/>
            <a:ext cx="7772400" cy="1102859"/>
          </a:xfrm>
          <a:prstGeom prst="rect">
            <a:avLst/>
          </a:prstGeom>
          <a:solidFill>
            <a:schemeClr val="lt1"/>
          </a:solidFill>
          <a:ln w="25400" cap="flat" cmpd="sng">
            <a:solidFill>
              <a:schemeClr val="accent4"/>
            </a:solidFill>
            <a:prstDash val="solid"/>
            <a:round/>
            <a:headEnd type="none" w="sm" len="sm"/>
            <a:tailEnd type="none" w="sm" len="sm"/>
          </a:ln>
        </p:spPr>
        <p:txBody>
          <a:bodyPr spcFirstLastPara="1" wrap="square" lIns="91425" tIns="45700" rIns="91425" bIns="45700" anchor="ctr" anchorCtr="0"/>
          <a:lstStyle>
            <a:lvl1pPr lvl="0" algn="ctr">
              <a:lnSpc>
                <a:spcPct val="90000"/>
              </a:lnSpc>
              <a:spcBef>
                <a:spcPts val="0"/>
              </a:spcBef>
              <a:spcAft>
                <a:spcPts val="0"/>
              </a:spcAft>
              <a:buSzPts val="1400"/>
              <a:buNone/>
              <a:defRPr sz="2682">
                <a:solidFill>
                  <a:schemeClr val="lt2"/>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8" name="Google Shape;18;p42"/>
          <p:cNvSpPr txBox="1">
            <a:spLocks noGrp="1"/>
          </p:cNvSpPr>
          <p:nvPr>
            <p:ph type="subTitle" idx="1"/>
          </p:nvPr>
        </p:nvSpPr>
        <p:spPr>
          <a:xfrm>
            <a:off x="1296988" y="2572546"/>
            <a:ext cx="6400800" cy="1738106"/>
          </a:xfrm>
          <a:prstGeom prst="rect">
            <a:avLst/>
          </a:prstGeom>
          <a:noFill/>
          <a:ln>
            <a:noFill/>
          </a:ln>
        </p:spPr>
        <p:txBody>
          <a:bodyPr spcFirstLastPara="1" wrap="square" lIns="91425" tIns="45700" rIns="91425" bIns="45700" anchor="t" anchorCtr="0"/>
          <a:lstStyle>
            <a:lvl1pPr lvl="0" algn="ctr">
              <a:spcBef>
                <a:spcPts val="293"/>
              </a:spcBef>
              <a:spcAft>
                <a:spcPts val="0"/>
              </a:spcAft>
              <a:buSzPts val="2400"/>
              <a:buFont typeface="Noto Sans Symbols"/>
              <a:buNone/>
              <a:defRPr sz="1463">
                <a:solidFill>
                  <a:srgbClr val="000000"/>
                </a:solidFill>
                <a:latin typeface="Poppins"/>
                <a:ea typeface="Poppins"/>
                <a:cs typeface="Poppins"/>
                <a:sym typeface="Poppins"/>
              </a:defRPr>
            </a:lvl1pPr>
            <a:lvl2pPr lvl="1" algn="l">
              <a:spcBef>
                <a:spcPts val="220"/>
              </a:spcBef>
              <a:spcAft>
                <a:spcPts val="0"/>
              </a:spcAft>
              <a:buSzPts val="1800"/>
              <a:buChar char="•"/>
              <a:defRPr/>
            </a:lvl2pPr>
            <a:lvl3pPr lvl="2" algn="l">
              <a:spcBef>
                <a:spcPts val="220"/>
              </a:spcBef>
              <a:spcAft>
                <a:spcPts val="0"/>
              </a:spcAft>
              <a:buSzPts val="1800"/>
              <a:buChar char="–"/>
              <a:defRPr/>
            </a:lvl3pPr>
            <a:lvl4pPr lvl="3" algn="l">
              <a:spcBef>
                <a:spcPts val="220"/>
              </a:spcBef>
              <a:spcAft>
                <a:spcPts val="0"/>
              </a:spcAft>
              <a:buSzPts val="1800"/>
              <a:buChar char="."/>
              <a:defRPr/>
            </a:lvl4pPr>
            <a:lvl5pPr lvl="4" algn="l">
              <a:spcBef>
                <a:spcPts val="220"/>
              </a:spcBef>
              <a:spcAft>
                <a:spcPts val="0"/>
              </a:spcAft>
              <a:buSzPts val="1800"/>
              <a:buChar char="­"/>
              <a:defRPr/>
            </a:lvl5pPr>
            <a:lvl6pPr lvl="5" algn="l">
              <a:spcBef>
                <a:spcPts val="220"/>
              </a:spcBef>
              <a:spcAft>
                <a:spcPts val="0"/>
              </a:spcAft>
              <a:buSzPts val="1800"/>
              <a:buChar char="­"/>
              <a:defRPr/>
            </a:lvl6pPr>
            <a:lvl7pPr lvl="6" algn="l">
              <a:spcBef>
                <a:spcPts val="220"/>
              </a:spcBef>
              <a:spcAft>
                <a:spcPts val="0"/>
              </a:spcAft>
              <a:buSzPts val="1800"/>
              <a:buChar char="­"/>
              <a:defRPr/>
            </a:lvl7pPr>
            <a:lvl8pPr lvl="7" algn="l">
              <a:spcBef>
                <a:spcPts val="220"/>
              </a:spcBef>
              <a:spcAft>
                <a:spcPts val="0"/>
              </a:spcAft>
              <a:buSzPts val="1800"/>
              <a:buChar char="­"/>
              <a:defRPr/>
            </a:lvl8pPr>
            <a:lvl9pPr lvl="8" algn="l">
              <a:spcBef>
                <a:spcPts val="220"/>
              </a:spcBef>
              <a:spcAft>
                <a:spcPts val="0"/>
              </a:spcAft>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53"/>
        <p:cNvGrpSpPr/>
        <p:nvPr/>
      </p:nvGrpSpPr>
      <p:grpSpPr>
        <a:xfrm>
          <a:off x="0" y="0"/>
          <a:ext cx="0" cy="0"/>
          <a:chOff x="0" y="0"/>
          <a:chExt cx="0" cy="0"/>
        </a:xfrm>
      </p:grpSpPr>
      <p:sp>
        <p:nvSpPr>
          <p:cNvPr id="54" name="Google Shape;54;p51"/>
          <p:cNvSpPr txBox="1">
            <a:spLocks noGrp="1"/>
          </p:cNvSpPr>
          <p:nvPr>
            <p:ph type="title"/>
          </p:nvPr>
        </p:nvSpPr>
        <p:spPr>
          <a:xfrm>
            <a:off x="457202" y="539144"/>
            <a:ext cx="8207375" cy="756280"/>
          </a:xfrm>
          <a:prstGeom prst="rect">
            <a:avLst/>
          </a:prstGeom>
          <a:noFill/>
          <a:ln>
            <a:noFill/>
          </a:ln>
        </p:spPr>
        <p:txBody>
          <a:bodyPr spcFirstLastPara="1" wrap="square" lIns="91425" tIns="45700" rIns="91425" bIns="45700" anchor="ctr" anchorCtr="0"/>
          <a:lstStyle>
            <a:lvl1pPr lvl="0" algn="ctr">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55" name="Google Shape;55;p51"/>
          <p:cNvSpPr txBox="1">
            <a:spLocks noGrp="1"/>
          </p:cNvSpPr>
          <p:nvPr>
            <p:ph type="body" idx="1"/>
          </p:nvPr>
        </p:nvSpPr>
        <p:spPr>
          <a:xfrm rot="5400000">
            <a:off x="2874242" y="-1001722"/>
            <a:ext cx="3395520" cy="8229600"/>
          </a:xfrm>
          <a:prstGeom prst="rect">
            <a:avLst/>
          </a:prstGeom>
          <a:noFill/>
          <a:ln>
            <a:noFill/>
          </a:ln>
        </p:spPr>
        <p:txBody>
          <a:bodyPr spcFirstLastPara="1" wrap="square" lIns="91425" tIns="45700" rIns="91425" bIns="45700" anchor="t" anchorCtr="0"/>
          <a:lstStyle>
            <a:lvl1pPr marL="278681" lvl="0" indent="-209010" algn="l">
              <a:spcBef>
                <a:spcPts val="220"/>
              </a:spcBef>
              <a:spcAft>
                <a:spcPts val="0"/>
              </a:spcAft>
              <a:buSzPts val="1800"/>
              <a:buChar char="▪"/>
              <a:defRPr/>
            </a:lvl1pPr>
            <a:lvl2pPr marL="557361" lvl="1" indent="-209010" algn="l">
              <a:spcBef>
                <a:spcPts val="220"/>
              </a:spcBef>
              <a:spcAft>
                <a:spcPts val="0"/>
              </a:spcAft>
              <a:buSzPts val="1800"/>
              <a:buChar char="•"/>
              <a:defRPr/>
            </a:lvl2pPr>
            <a:lvl3pPr marL="836042" lvl="2" indent="-209010" algn="l">
              <a:spcBef>
                <a:spcPts val="220"/>
              </a:spcBef>
              <a:spcAft>
                <a:spcPts val="0"/>
              </a:spcAft>
              <a:buSzPts val="1800"/>
              <a:buChar char="–"/>
              <a:defRPr/>
            </a:lvl3pPr>
            <a:lvl4pPr marL="1114722" lvl="3" indent="-209010" algn="l">
              <a:spcBef>
                <a:spcPts val="220"/>
              </a:spcBef>
              <a:spcAft>
                <a:spcPts val="0"/>
              </a:spcAft>
              <a:buSzPts val="1800"/>
              <a:buChar char="."/>
              <a:defRPr/>
            </a:lvl4pPr>
            <a:lvl5pPr marL="1393403" lvl="4" indent="-209010" algn="l">
              <a:spcBef>
                <a:spcPts val="220"/>
              </a:spcBef>
              <a:spcAft>
                <a:spcPts val="0"/>
              </a:spcAft>
              <a:buSzPts val="1800"/>
              <a:buChar char="­"/>
              <a:defRPr/>
            </a:lvl5pPr>
            <a:lvl6pPr marL="1672083" lvl="5" indent="-209010" algn="l">
              <a:spcBef>
                <a:spcPts val="220"/>
              </a:spcBef>
              <a:spcAft>
                <a:spcPts val="0"/>
              </a:spcAft>
              <a:buSzPts val="1800"/>
              <a:buChar char="­"/>
              <a:defRPr/>
            </a:lvl6pPr>
            <a:lvl7pPr marL="1950764" lvl="6" indent="-209010" algn="l">
              <a:spcBef>
                <a:spcPts val="220"/>
              </a:spcBef>
              <a:spcAft>
                <a:spcPts val="0"/>
              </a:spcAft>
              <a:buSzPts val="1800"/>
              <a:buChar char="­"/>
              <a:defRPr/>
            </a:lvl7pPr>
            <a:lvl8pPr marL="2229444" lvl="7" indent="-209010" algn="l">
              <a:spcBef>
                <a:spcPts val="220"/>
              </a:spcBef>
              <a:spcAft>
                <a:spcPts val="0"/>
              </a:spcAft>
              <a:buSzPts val="1800"/>
              <a:buChar char="­"/>
              <a:defRPr/>
            </a:lvl8pPr>
            <a:lvl9pPr marL="2508125" lvl="8" indent="-209010" algn="l">
              <a:spcBef>
                <a:spcPts val="220"/>
              </a:spcBef>
              <a:spcAft>
                <a:spcPts val="0"/>
              </a:spcAft>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56"/>
        <p:cNvGrpSpPr/>
        <p:nvPr/>
      </p:nvGrpSpPr>
      <p:grpSpPr>
        <a:xfrm>
          <a:off x="0" y="0"/>
          <a:ext cx="0" cy="0"/>
          <a:chOff x="0" y="0"/>
          <a:chExt cx="0" cy="0"/>
        </a:xfrm>
      </p:grpSpPr>
      <p:sp>
        <p:nvSpPr>
          <p:cNvPr id="57" name="Google Shape;57;p52"/>
          <p:cNvSpPr txBox="1">
            <a:spLocks noGrp="1"/>
          </p:cNvSpPr>
          <p:nvPr>
            <p:ph type="title"/>
          </p:nvPr>
        </p:nvSpPr>
        <p:spPr>
          <a:xfrm rot="5400000">
            <a:off x="5511932" y="1774673"/>
            <a:ext cx="4292337" cy="2057400"/>
          </a:xfrm>
          <a:prstGeom prst="rect">
            <a:avLst/>
          </a:prstGeom>
          <a:noFill/>
          <a:ln>
            <a:noFill/>
          </a:ln>
        </p:spPr>
        <p:txBody>
          <a:bodyPr spcFirstLastPara="1" wrap="square" lIns="91425" tIns="45700" rIns="91425" bIns="45700" anchor="ctr" anchorCtr="0"/>
          <a:lstStyle>
            <a:lvl1pPr lvl="0" algn="ctr">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58" name="Google Shape;58;p52"/>
          <p:cNvSpPr txBox="1">
            <a:spLocks noGrp="1"/>
          </p:cNvSpPr>
          <p:nvPr>
            <p:ph type="body" idx="1"/>
          </p:nvPr>
        </p:nvSpPr>
        <p:spPr>
          <a:xfrm rot="5400000">
            <a:off x="1320932" y="-206527"/>
            <a:ext cx="4292337" cy="6019800"/>
          </a:xfrm>
          <a:prstGeom prst="rect">
            <a:avLst/>
          </a:prstGeom>
          <a:noFill/>
          <a:ln>
            <a:noFill/>
          </a:ln>
        </p:spPr>
        <p:txBody>
          <a:bodyPr spcFirstLastPara="1" wrap="square" lIns="91425" tIns="45700" rIns="91425" bIns="45700" anchor="t" anchorCtr="0"/>
          <a:lstStyle>
            <a:lvl1pPr marL="278681" lvl="0" indent="-209010" algn="l">
              <a:spcBef>
                <a:spcPts val="220"/>
              </a:spcBef>
              <a:spcAft>
                <a:spcPts val="0"/>
              </a:spcAft>
              <a:buSzPts val="1800"/>
              <a:buChar char="▪"/>
              <a:defRPr/>
            </a:lvl1pPr>
            <a:lvl2pPr marL="557361" lvl="1" indent="-209010" algn="l">
              <a:spcBef>
                <a:spcPts val="220"/>
              </a:spcBef>
              <a:spcAft>
                <a:spcPts val="0"/>
              </a:spcAft>
              <a:buSzPts val="1800"/>
              <a:buChar char="•"/>
              <a:defRPr/>
            </a:lvl2pPr>
            <a:lvl3pPr marL="836042" lvl="2" indent="-209010" algn="l">
              <a:spcBef>
                <a:spcPts val="220"/>
              </a:spcBef>
              <a:spcAft>
                <a:spcPts val="0"/>
              </a:spcAft>
              <a:buSzPts val="1800"/>
              <a:buChar char="–"/>
              <a:defRPr/>
            </a:lvl3pPr>
            <a:lvl4pPr marL="1114722" lvl="3" indent="-209010" algn="l">
              <a:spcBef>
                <a:spcPts val="220"/>
              </a:spcBef>
              <a:spcAft>
                <a:spcPts val="0"/>
              </a:spcAft>
              <a:buSzPts val="1800"/>
              <a:buChar char="."/>
              <a:defRPr/>
            </a:lvl4pPr>
            <a:lvl5pPr marL="1393403" lvl="4" indent="-209010" algn="l">
              <a:spcBef>
                <a:spcPts val="220"/>
              </a:spcBef>
              <a:spcAft>
                <a:spcPts val="0"/>
              </a:spcAft>
              <a:buSzPts val="1800"/>
              <a:buChar char="­"/>
              <a:defRPr/>
            </a:lvl5pPr>
            <a:lvl6pPr marL="1672083" lvl="5" indent="-209010" algn="l">
              <a:spcBef>
                <a:spcPts val="220"/>
              </a:spcBef>
              <a:spcAft>
                <a:spcPts val="0"/>
              </a:spcAft>
              <a:buSzPts val="1800"/>
              <a:buChar char="­"/>
              <a:defRPr/>
            </a:lvl6pPr>
            <a:lvl7pPr marL="1950764" lvl="6" indent="-209010" algn="l">
              <a:spcBef>
                <a:spcPts val="220"/>
              </a:spcBef>
              <a:spcAft>
                <a:spcPts val="0"/>
              </a:spcAft>
              <a:buSzPts val="1800"/>
              <a:buChar char="­"/>
              <a:defRPr/>
            </a:lvl7pPr>
            <a:lvl8pPr marL="2229444" lvl="7" indent="-209010" algn="l">
              <a:spcBef>
                <a:spcPts val="220"/>
              </a:spcBef>
              <a:spcAft>
                <a:spcPts val="0"/>
              </a:spcAft>
              <a:buSzPts val="1800"/>
              <a:buChar char="­"/>
              <a:defRPr/>
            </a:lvl8pPr>
            <a:lvl9pPr marL="2508125" lvl="8" indent="-209010" algn="l">
              <a:spcBef>
                <a:spcPts val="220"/>
              </a:spcBef>
              <a:spcAft>
                <a:spcPts val="0"/>
              </a:spcAft>
              <a:buSzPts val="1800"/>
              <a:buChar char="­"/>
              <a:defRPr/>
            </a:lvl9pPr>
          </a:lstStyle>
          <a:p>
            <a:endParaRPr/>
          </a:p>
        </p:txBody>
      </p:sp>
      <p:sp>
        <p:nvSpPr>
          <p:cNvPr id="59" name="Google Shape;59;p52"/>
          <p:cNvSpPr txBox="1">
            <a:spLocks noGrp="1"/>
          </p:cNvSpPr>
          <p:nvPr>
            <p:ph type="sldNum" idx="12"/>
          </p:nvPr>
        </p:nvSpPr>
        <p:spPr>
          <a:xfrm>
            <a:off x="8534403" y="4973585"/>
            <a:ext cx="587375" cy="206042"/>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219">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1219">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1219">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1219">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1219">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1219">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1219">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1219">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1219">
                <a:solidFill>
                  <a:schemeClr val="dk1"/>
                </a:solidFill>
                <a:latin typeface="Trebuchet MS"/>
                <a:ea typeface="Trebuchet MS"/>
                <a:cs typeface="Trebuchet MS"/>
                <a:sym typeface="Trebuchet MS"/>
              </a:defRPr>
            </a:lvl9pPr>
          </a:lstStyle>
          <a:p>
            <a:fld id="{00000000-1234-1234-1234-123412341234}" type="slidenum">
              <a:rPr lang="es-ES" smtClean="0"/>
              <a:pPr/>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ntenido" type="objOnly">
  <p:cSld name="OBJECT_ONLY">
    <p:spTree>
      <p:nvGrpSpPr>
        <p:cNvPr id="1" name="Shape 60"/>
        <p:cNvGrpSpPr/>
        <p:nvPr/>
      </p:nvGrpSpPr>
      <p:grpSpPr>
        <a:xfrm>
          <a:off x="0" y="0"/>
          <a:ext cx="0" cy="0"/>
          <a:chOff x="0" y="0"/>
          <a:chExt cx="0" cy="0"/>
        </a:xfrm>
      </p:grpSpPr>
      <p:sp>
        <p:nvSpPr>
          <p:cNvPr id="61" name="Google Shape;61;p53"/>
          <p:cNvSpPr txBox="1">
            <a:spLocks noGrp="1"/>
          </p:cNvSpPr>
          <p:nvPr>
            <p:ph type="body" idx="1"/>
          </p:nvPr>
        </p:nvSpPr>
        <p:spPr>
          <a:xfrm>
            <a:off x="457200" y="519683"/>
            <a:ext cx="8229600" cy="4292337"/>
          </a:xfrm>
          <a:prstGeom prst="rect">
            <a:avLst/>
          </a:prstGeom>
          <a:noFill/>
          <a:ln>
            <a:noFill/>
          </a:ln>
        </p:spPr>
        <p:txBody>
          <a:bodyPr spcFirstLastPara="1" wrap="square" lIns="91425" tIns="45700" rIns="91425" bIns="45700" anchor="t" anchorCtr="0"/>
          <a:lstStyle>
            <a:lvl1pPr marL="278681" lvl="0" indent="-209010" algn="l">
              <a:spcBef>
                <a:spcPts val="220"/>
              </a:spcBef>
              <a:spcAft>
                <a:spcPts val="0"/>
              </a:spcAft>
              <a:buSzPts val="1800"/>
              <a:buChar char="▪"/>
              <a:defRPr/>
            </a:lvl1pPr>
            <a:lvl2pPr marL="557361" lvl="1" indent="-209010" algn="l">
              <a:spcBef>
                <a:spcPts val="220"/>
              </a:spcBef>
              <a:spcAft>
                <a:spcPts val="0"/>
              </a:spcAft>
              <a:buSzPts val="1800"/>
              <a:buChar char="•"/>
              <a:defRPr/>
            </a:lvl2pPr>
            <a:lvl3pPr marL="836042" lvl="2" indent="-209010" algn="l">
              <a:spcBef>
                <a:spcPts val="220"/>
              </a:spcBef>
              <a:spcAft>
                <a:spcPts val="0"/>
              </a:spcAft>
              <a:buSzPts val="1800"/>
              <a:buChar char="–"/>
              <a:defRPr/>
            </a:lvl3pPr>
            <a:lvl4pPr marL="1114722" lvl="3" indent="-209010" algn="l">
              <a:spcBef>
                <a:spcPts val="220"/>
              </a:spcBef>
              <a:spcAft>
                <a:spcPts val="0"/>
              </a:spcAft>
              <a:buSzPts val="1800"/>
              <a:buChar char="."/>
              <a:defRPr/>
            </a:lvl4pPr>
            <a:lvl5pPr marL="1393403" lvl="4" indent="-209010" algn="l">
              <a:spcBef>
                <a:spcPts val="220"/>
              </a:spcBef>
              <a:spcAft>
                <a:spcPts val="0"/>
              </a:spcAft>
              <a:buSzPts val="1800"/>
              <a:buChar char="­"/>
              <a:defRPr/>
            </a:lvl5pPr>
            <a:lvl6pPr marL="1672083" lvl="5" indent="-209010" algn="l">
              <a:spcBef>
                <a:spcPts val="220"/>
              </a:spcBef>
              <a:spcAft>
                <a:spcPts val="0"/>
              </a:spcAft>
              <a:buSzPts val="1800"/>
              <a:buChar char="­"/>
              <a:defRPr/>
            </a:lvl6pPr>
            <a:lvl7pPr marL="1950764" lvl="6" indent="-209010" algn="l">
              <a:spcBef>
                <a:spcPts val="220"/>
              </a:spcBef>
              <a:spcAft>
                <a:spcPts val="0"/>
              </a:spcAft>
              <a:buSzPts val="1800"/>
              <a:buChar char="­"/>
              <a:defRPr/>
            </a:lvl7pPr>
            <a:lvl8pPr marL="2229444" lvl="7" indent="-209010" algn="l">
              <a:spcBef>
                <a:spcPts val="220"/>
              </a:spcBef>
              <a:spcAft>
                <a:spcPts val="0"/>
              </a:spcAft>
              <a:buSzPts val="1800"/>
              <a:buChar char="­"/>
              <a:defRPr/>
            </a:lvl8pPr>
            <a:lvl9pPr marL="2508125" lvl="8" indent="-209010" algn="l">
              <a:spcBef>
                <a:spcPts val="220"/>
              </a:spcBef>
              <a:spcAft>
                <a:spcPts val="0"/>
              </a:spcAft>
              <a:buSzPts val="1800"/>
              <a:buChar char="­"/>
              <a:defRPr/>
            </a:lvl9pPr>
          </a:lstStyle>
          <a:p>
            <a:endParaRPr/>
          </a:p>
        </p:txBody>
      </p:sp>
      <p:sp>
        <p:nvSpPr>
          <p:cNvPr id="62" name="Google Shape;62;p53"/>
          <p:cNvSpPr txBox="1">
            <a:spLocks noGrp="1"/>
          </p:cNvSpPr>
          <p:nvPr>
            <p:ph type="sldNum" idx="12"/>
          </p:nvPr>
        </p:nvSpPr>
        <p:spPr>
          <a:xfrm>
            <a:off x="8534403" y="4973585"/>
            <a:ext cx="587375" cy="206042"/>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219">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1219">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1219">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1219">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1219">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1219">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1219">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1219">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1219">
                <a:solidFill>
                  <a:schemeClr val="dk1"/>
                </a:solidFill>
                <a:latin typeface="Trebuchet MS"/>
                <a:ea typeface="Trebuchet MS"/>
                <a:cs typeface="Trebuchet MS"/>
                <a:sym typeface="Trebuchet MS"/>
              </a:defRPr>
            </a:lvl9pPr>
          </a:lstStyle>
          <a:p>
            <a:fld id="{00000000-1234-1234-1234-123412341234}" type="slidenum">
              <a:rPr lang="es-ES" smtClean="0"/>
              <a:pPr/>
              <a:t>‹Nº›</a:t>
            </a:fld>
            <a:endParaRPr lang="es-E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ítulo, texto y 2 objetos" type="txAndTwoObj">
  <p:cSld name="TEXT_AND_TWO_OBJECTS">
    <p:spTree>
      <p:nvGrpSpPr>
        <p:cNvPr id="1" name="Shape 63"/>
        <p:cNvGrpSpPr/>
        <p:nvPr/>
      </p:nvGrpSpPr>
      <p:grpSpPr>
        <a:xfrm>
          <a:off x="0" y="0"/>
          <a:ext cx="0" cy="0"/>
          <a:chOff x="0" y="0"/>
          <a:chExt cx="0" cy="0"/>
        </a:xfrm>
      </p:grpSpPr>
      <p:sp>
        <p:nvSpPr>
          <p:cNvPr id="64" name="Google Shape;64;p54"/>
          <p:cNvSpPr txBox="1">
            <a:spLocks noGrp="1"/>
          </p:cNvSpPr>
          <p:nvPr>
            <p:ph type="title"/>
          </p:nvPr>
        </p:nvSpPr>
        <p:spPr>
          <a:xfrm>
            <a:off x="479427" y="543809"/>
            <a:ext cx="8207375" cy="756280"/>
          </a:xfrm>
          <a:prstGeom prst="rect">
            <a:avLst/>
          </a:prstGeom>
          <a:noFill/>
          <a:ln>
            <a:noFill/>
          </a:ln>
        </p:spPr>
        <p:txBody>
          <a:bodyPr spcFirstLastPara="1" wrap="square" lIns="91425" tIns="45700" rIns="91425" bIns="45700" anchor="ctr" anchorCtr="0"/>
          <a:lstStyle>
            <a:lvl1pPr lvl="0" algn="ctr">
              <a:lnSpc>
                <a:spcPct val="90000"/>
              </a:lnSpc>
              <a:spcBef>
                <a:spcPts val="0"/>
              </a:spcBef>
              <a:spcAft>
                <a:spcPts val="0"/>
              </a:spcAft>
              <a:buSzPts val="1400"/>
              <a:buNone/>
              <a:defRPr b="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65" name="Google Shape;65;p54"/>
          <p:cNvSpPr txBox="1">
            <a:spLocks noGrp="1"/>
          </p:cNvSpPr>
          <p:nvPr>
            <p:ph type="body" idx="1"/>
          </p:nvPr>
        </p:nvSpPr>
        <p:spPr>
          <a:xfrm>
            <a:off x="457200" y="1330026"/>
            <a:ext cx="4038600" cy="3395520"/>
          </a:xfrm>
          <a:prstGeom prst="rect">
            <a:avLst/>
          </a:prstGeom>
          <a:noFill/>
          <a:ln>
            <a:noFill/>
          </a:ln>
        </p:spPr>
        <p:txBody>
          <a:bodyPr spcFirstLastPara="1" wrap="square" lIns="91425" tIns="45700" rIns="91425" bIns="45700" anchor="t" anchorCtr="0"/>
          <a:lstStyle>
            <a:lvl1pPr marL="278681" lvl="0" indent="-209010" algn="l">
              <a:spcBef>
                <a:spcPts val="220"/>
              </a:spcBef>
              <a:spcAft>
                <a:spcPts val="0"/>
              </a:spcAft>
              <a:buSzPts val="1800"/>
              <a:buChar char="▪"/>
              <a:defRPr/>
            </a:lvl1pPr>
            <a:lvl2pPr marL="557361" lvl="1" indent="-209010" algn="l">
              <a:spcBef>
                <a:spcPts val="220"/>
              </a:spcBef>
              <a:spcAft>
                <a:spcPts val="0"/>
              </a:spcAft>
              <a:buSzPts val="1800"/>
              <a:buChar char="•"/>
              <a:defRPr/>
            </a:lvl2pPr>
            <a:lvl3pPr marL="836042" lvl="2" indent="-209010" algn="l">
              <a:spcBef>
                <a:spcPts val="220"/>
              </a:spcBef>
              <a:spcAft>
                <a:spcPts val="0"/>
              </a:spcAft>
              <a:buSzPts val="1800"/>
              <a:buChar char="–"/>
              <a:defRPr/>
            </a:lvl3pPr>
            <a:lvl4pPr marL="1114722" lvl="3" indent="-209010" algn="l">
              <a:spcBef>
                <a:spcPts val="220"/>
              </a:spcBef>
              <a:spcAft>
                <a:spcPts val="0"/>
              </a:spcAft>
              <a:buSzPts val="1800"/>
              <a:buChar char="."/>
              <a:defRPr/>
            </a:lvl4pPr>
            <a:lvl5pPr marL="1393403" lvl="4" indent="-209010" algn="l">
              <a:spcBef>
                <a:spcPts val="220"/>
              </a:spcBef>
              <a:spcAft>
                <a:spcPts val="0"/>
              </a:spcAft>
              <a:buSzPts val="1800"/>
              <a:buChar char="­"/>
              <a:defRPr/>
            </a:lvl5pPr>
            <a:lvl6pPr marL="1672083" lvl="5" indent="-209010" algn="l">
              <a:spcBef>
                <a:spcPts val="220"/>
              </a:spcBef>
              <a:spcAft>
                <a:spcPts val="0"/>
              </a:spcAft>
              <a:buSzPts val="1800"/>
              <a:buChar char="­"/>
              <a:defRPr/>
            </a:lvl6pPr>
            <a:lvl7pPr marL="1950764" lvl="6" indent="-209010" algn="l">
              <a:spcBef>
                <a:spcPts val="220"/>
              </a:spcBef>
              <a:spcAft>
                <a:spcPts val="0"/>
              </a:spcAft>
              <a:buSzPts val="1800"/>
              <a:buChar char="­"/>
              <a:defRPr/>
            </a:lvl7pPr>
            <a:lvl8pPr marL="2229444" lvl="7" indent="-209010" algn="l">
              <a:spcBef>
                <a:spcPts val="220"/>
              </a:spcBef>
              <a:spcAft>
                <a:spcPts val="0"/>
              </a:spcAft>
              <a:buSzPts val="1800"/>
              <a:buChar char="­"/>
              <a:defRPr/>
            </a:lvl8pPr>
            <a:lvl9pPr marL="2508125" lvl="8" indent="-209010" algn="l">
              <a:spcBef>
                <a:spcPts val="220"/>
              </a:spcBef>
              <a:spcAft>
                <a:spcPts val="0"/>
              </a:spcAft>
              <a:buSzPts val="1800"/>
              <a:buChar char="­"/>
              <a:defRPr/>
            </a:lvl9pPr>
          </a:lstStyle>
          <a:p>
            <a:endParaRPr/>
          </a:p>
        </p:txBody>
      </p:sp>
      <p:sp>
        <p:nvSpPr>
          <p:cNvPr id="66" name="Google Shape;66;p54"/>
          <p:cNvSpPr txBox="1">
            <a:spLocks noGrp="1"/>
          </p:cNvSpPr>
          <p:nvPr>
            <p:ph type="body" idx="2"/>
          </p:nvPr>
        </p:nvSpPr>
        <p:spPr>
          <a:xfrm>
            <a:off x="4648200" y="1330023"/>
            <a:ext cx="4038600" cy="1639997"/>
          </a:xfrm>
          <a:prstGeom prst="rect">
            <a:avLst/>
          </a:prstGeom>
          <a:noFill/>
          <a:ln>
            <a:noFill/>
          </a:ln>
        </p:spPr>
        <p:txBody>
          <a:bodyPr spcFirstLastPara="1" wrap="square" lIns="91425" tIns="45700" rIns="91425" bIns="45700" anchor="t" anchorCtr="0"/>
          <a:lstStyle>
            <a:lvl1pPr marL="278681" lvl="0" indent="-209010" algn="l">
              <a:spcBef>
                <a:spcPts val="220"/>
              </a:spcBef>
              <a:spcAft>
                <a:spcPts val="0"/>
              </a:spcAft>
              <a:buSzPts val="1800"/>
              <a:buChar char="▪"/>
              <a:defRPr/>
            </a:lvl1pPr>
            <a:lvl2pPr marL="557361" lvl="1" indent="-209010" algn="l">
              <a:spcBef>
                <a:spcPts val="220"/>
              </a:spcBef>
              <a:spcAft>
                <a:spcPts val="0"/>
              </a:spcAft>
              <a:buSzPts val="1800"/>
              <a:buChar char="•"/>
              <a:defRPr/>
            </a:lvl2pPr>
            <a:lvl3pPr marL="836042" lvl="2" indent="-209010" algn="l">
              <a:spcBef>
                <a:spcPts val="220"/>
              </a:spcBef>
              <a:spcAft>
                <a:spcPts val="0"/>
              </a:spcAft>
              <a:buSzPts val="1800"/>
              <a:buChar char="–"/>
              <a:defRPr/>
            </a:lvl3pPr>
            <a:lvl4pPr marL="1114722" lvl="3" indent="-209010" algn="l">
              <a:spcBef>
                <a:spcPts val="220"/>
              </a:spcBef>
              <a:spcAft>
                <a:spcPts val="0"/>
              </a:spcAft>
              <a:buSzPts val="1800"/>
              <a:buChar char="."/>
              <a:defRPr/>
            </a:lvl4pPr>
            <a:lvl5pPr marL="1393403" lvl="4" indent="-209010" algn="l">
              <a:spcBef>
                <a:spcPts val="220"/>
              </a:spcBef>
              <a:spcAft>
                <a:spcPts val="0"/>
              </a:spcAft>
              <a:buSzPts val="1800"/>
              <a:buChar char="­"/>
              <a:defRPr/>
            </a:lvl5pPr>
            <a:lvl6pPr marL="1672083" lvl="5" indent="-209010" algn="l">
              <a:spcBef>
                <a:spcPts val="220"/>
              </a:spcBef>
              <a:spcAft>
                <a:spcPts val="0"/>
              </a:spcAft>
              <a:buSzPts val="1800"/>
              <a:buChar char="­"/>
              <a:defRPr/>
            </a:lvl6pPr>
            <a:lvl7pPr marL="1950764" lvl="6" indent="-209010" algn="l">
              <a:spcBef>
                <a:spcPts val="220"/>
              </a:spcBef>
              <a:spcAft>
                <a:spcPts val="0"/>
              </a:spcAft>
              <a:buSzPts val="1800"/>
              <a:buChar char="­"/>
              <a:defRPr/>
            </a:lvl7pPr>
            <a:lvl8pPr marL="2229444" lvl="7" indent="-209010" algn="l">
              <a:spcBef>
                <a:spcPts val="220"/>
              </a:spcBef>
              <a:spcAft>
                <a:spcPts val="0"/>
              </a:spcAft>
              <a:buSzPts val="1800"/>
              <a:buChar char="­"/>
              <a:defRPr/>
            </a:lvl8pPr>
            <a:lvl9pPr marL="2508125" lvl="8" indent="-209010" algn="l">
              <a:spcBef>
                <a:spcPts val="220"/>
              </a:spcBef>
              <a:spcAft>
                <a:spcPts val="0"/>
              </a:spcAft>
              <a:buSzPts val="1800"/>
              <a:buChar char="­"/>
              <a:defRPr/>
            </a:lvl9pPr>
          </a:lstStyle>
          <a:p>
            <a:endParaRPr/>
          </a:p>
        </p:txBody>
      </p:sp>
      <p:sp>
        <p:nvSpPr>
          <p:cNvPr id="67" name="Google Shape;67;p54"/>
          <p:cNvSpPr txBox="1">
            <a:spLocks noGrp="1"/>
          </p:cNvSpPr>
          <p:nvPr>
            <p:ph type="body" idx="3"/>
          </p:nvPr>
        </p:nvSpPr>
        <p:spPr>
          <a:xfrm>
            <a:off x="4648200" y="3084361"/>
            <a:ext cx="4038600" cy="1641188"/>
          </a:xfrm>
          <a:prstGeom prst="rect">
            <a:avLst/>
          </a:prstGeom>
          <a:noFill/>
          <a:ln>
            <a:noFill/>
          </a:ln>
        </p:spPr>
        <p:txBody>
          <a:bodyPr spcFirstLastPara="1" wrap="square" lIns="91425" tIns="45700" rIns="91425" bIns="45700" anchor="t" anchorCtr="0"/>
          <a:lstStyle>
            <a:lvl1pPr marL="278681" lvl="0" indent="-209010" algn="l">
              <a:spcBef>
                <a:spcPts val="220"/>
              </a:spcBef>
              <a:spcAft>
                <a:spcPts val="0"/>
              </a:spcAft>
              <a:buSzPts val="1800"/>
              <a:buChar char="▪"/>
              <a:defRPr/>
            </a:lvl1pPr>
            <a:lvl2pPr marL="557361" lvl="1" indent="-209010" algn="l">
              <a:spcBef>
                <a:spcPts val="220"/>
              </a:spcBef>
              <a:spcAft>
                <a:spcPts val="0"/>
              </a:spcAft>
              <a:buSzPts val="1800"/>
              <a:buChar char="•"/>
              <a:defRPr/>
            </a:lvl2pPr>
            <a:lvl3pPr marL="836042" lvl="2" indent="-209010" algn="l">
              <a:spcBef>
                <a:spcPts val="220"/>
              </a:spcBef>
              <a:spcAft>
                <a:spcPts val="0"/>
              </a:spcAft>
              <a:buSzPts val="1800"/>
              <a:buChar char="–"/>
              <a:defRPr/>
            </a:lvl3pPr>
            <a:lvl4pPr marL="1114722" lvl="3" indent="-209010" algn="l">
              <a:spcBef>
                <a:spcPts val="220"/>
              </a:spcBef>
              <a:spcAft>
                <a:spcPts val="0"/>
              </a:spcAft>
              <a:buSzPts val="1800"/>
              <a:buChar char="."/>
              <a:defRPr/>
            </a:lvl4pPr>
            <a:lvl5pPr marL="1393403" lvl="4" indent="-209010" algn="l">
              <a:spcBef>
                <a:spcPts val="220"/>
              </a:spcBef>
              <a:spcAft>
                <a:spcPts val="0"/>
              </a:spcAft>
              <a:buSzPts val="1800"/>
              <a:buChar char="­"/>
              <a:defRPr/>
            </a:lvl5pPr>
            <a:lvl6pPr marL="1672083" lvl="5" indent="-209010" algn="l">
              <a:spcBef>
                <a:spcPts val="220"/>
              </a:spcBef>
              <a:spcAft>
                <a:spcPts val="0"/>
              </a:spcAft>
              <a:buSzPts val="1800"/>
              <a:buChar char="­"/>
              <a:defRPr/>
            </a:lvl6pPr>
            <a:lvl7pPr marL="1950764" lvl="6" indent="-209010" algn="l">
              <a:spcBef>
                <a:spcPts val="220"/>
              </a:spcBef>
              <a:spcAft>
                <a:spcPts val="0"/>
              </a:spcAft>
              <a:buSzPts val="1800"/>
              <a:buChar char="­"/>
              <a:defRPr/>
            </a:lvl7pPr>
            <a:lvl8pPr marL="2229444" lvl="7" indent="-209010" algn="l">
              <a:spcBef>
                <a:spcPts val="220"/>
              </a:spcBef>
              <a:spcAft>
                <a:spcPts val="0"/>
              </a:spcAft>
              <a:buSzPts val="1800"/>
              <a:buChar char="­"/>
              <a:defRPr/>
            </a:lvl8pPr>
            <a:lvl9pPr marL="2508125" lvl="8" indent="-209010" algn="l">
              <a:spcBef>
                <a:spcPts val="220"/>
              </a:spcBef>
              <a:spcAft>
                <a:spcPts val="0"/>
              </a:spcAft>
              <a:buSzPts val="1800"/>
              <a:buChar char="­"/>
              <a:defRPr/>
            </a:lvl9pPr>
          </a:lstStyle>
          <a:p>
            <a:endParaRPr/>
          </a:p>
        </p:txBody>
      </p:sp>
      <p:sp>
        <p:nvSpPr>
          <p:cNvPr id="68" name="Google Shape;68;p54"/>
          <p:cNvSpPr txBox="1">
            <a:spLocks noGrp="1"/>
          </p:cNvSpPr>
          <p:nvPr>
            <p:ph type="sldNum" idx="12"/>
          </p:nvPr>
        </p:nvSpPr>
        <p:spPr>
          <a:xfrm>
            <a:off x="8534403" y="4973585"/>
            <a:ext cx="587375" cy="206042"/>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219">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1219">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1219">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1219">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1219">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1219">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1219">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1219">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1219">
                <a:solidFill>
                  <a:schemeClr val="dk1"/>
                </a:solidFill>
                <a:latin typeface="Trebuchet MS"/>
                <a:ea typeface="Trebuchet MS"/>
                <a:cs typeface="Trebuchet MS"/>
                <a:sym typeface="Trebuchet MS"/>
              </a:defRPr>
            </a:lvl9pPr>
          </a:lstStyle>
          <a:p>
            <a:fld id="{00000000-1234-1234-1234-123412341234}" type="slidenum">
              <a:rPr lang="es-ES" smtClean="0"/>
              <a:pPr/>
              <a:t>‹Nº›</a:t>
            </a:fld>
            <a:endParaRPr lang="es-E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with Black Signature">
  <p:cSld name="Title Slide with Black Signature">
    <p:spTree>
      <p:nvGrpSpPr>
        <p:cNvPr id="1" name="Shape 69"/>
        <p:cNvGrpSpPr/>
        <p:nvPr/>
      </p:nvGrpSpPr>
      <p:grpSpPr>
        <a:xfrm>
          <a:off x="0" y="0"/>
          <a:ext cx="0" cy="0"/>
          <a:chOff x="0" y="0"/>
          <a:chExt cx="0" cy="0"/>
        </a:xfrm>
      </p:grpSpPr>
      <p:sp>
        <p:nvSpPr>
          <p:cNvPr id="70" name="Google Shape;70;p55"/>
          <p:cNvSpPr txBox="1">
            <a:spLocks noGrp="1"/>
          </p:cNvSpPr>
          <p:nvPr>
            <p:ph type="body" idx="1"/>
          </p:nvPr>
        </p:nvSpPr>
        <p:spPr>
          <a:xfrm>
            <a:off x="458791" y="1377486"/>
            <a:ext cx="4751387" cy="1252232"/>
          </a:xfrm>
          <a:prstGeom prst="rect">
            <a:avLst/>
          </a:prstGeom>
          <a:noFill/>
          <a:ln>
            <a:noFill/>
          </a:ln>
        </p:spPr>
        <p:txBody>
          <a:bodyPr spcFirstLastPara="1" wrap="square" lIns="91425" tIns="45700" rIns="91425" bIns="45700" anchor="t" anchorCtr="0"/>
          <a:lstStyle>
            <a:lvl1pPr marL="278681" lvl="0" indent="-139341" algn="l">
              <a:lnSpc>
                <a:spcPct val="108333"/>
              </a:lnSpc>
              <a:spcBef>
                <a:spcPts val="0"/>
              </a:spcBef>
              <a:spcAft>
                <a:spcPts val="0"/>
              </a:spcAft>
              <a:buSzPts val="3600"/>
              <a:buNone/>
              <a:defRPr sz="2194">
                <a:solidFill>
                  <a:schemeClr val="dk1"/>
                </a:solidFill>
              </a:defRPr>
            </a:lvl1pPr>
            <a:lvl2pPr marL="557361" lvl="1" indent="-139341" algn="l">
              <a:lnSpc>
                <a:spcPct val="100000"/>
              </a:lnSpc>
              <a:spcBef>
                <a:spcPts val="232"/>
              </a:spcBef>
              <a:spcAft>
                <a:spcPts val="0"/>
              </a:spcAft>
              <a:buSzPts val="1900"/>
              <a:buFont typeface="Trebuchet MS"/>
              <a:buNone/>
              <a:defRPr sz="1158">
                <a:solidFill>
                  <a:schemeClr val="lt1"/>
                </a:solidFill>
              </a:defRPr>
            </a:lvl2pPr>
            <a:lvl3pPr marL="836042" lvl="2" indent="-139341" algn="l">
              <a:spcBef>
                <a:spcPts val="244"/>
              </a:spcBef>
              <a:spcAft>
                <a:spcPts val="0"/>
              </a:spcAft>
              <a:buSzPts val="2000"/>
              <a:buNone/>
              <a:defRPr/>
            </a:lvl3pPr>
            <a:lvl4pPr marL="1114722" lvl="3" indent="-209010" algn="l">
              <a:spcBef>
                <a:spcPts val="220"/>
              </a:spcBef>
              <a:spcAft>
                <a:spcPts val="0"/>
              </a:spcAft>
              <a:buSzPts val="1800"/>
              <a:buChar char="."/>
              <a:defRPr/>
            </a:lvl4pPr>
            <a:lvl5pPr marL="1393403" lvl="4" indent="-209010" algn="l">
              <a:spcBef>
                <a:spcPts val="220"/>
              </a:spcBef>
              <a:spcAft>
                <a:spcPts val="0"/>
              </a:spcAft>
              <a:buSzPts val="1800"/>
              <a:buChar char="­"/>
              <a:defRPr/>
            </a:lvl5pPr>
            <a:lvl6pPr marL="1672083" lvl="5" indent="-209010" algn="l">
              <a:spcBef>
                <a:spcPts val="220"/>
              </a:spcBef>
              <a:spcAft>
                <a:spcPts val="0"/>
              </a:spcAft>
              <a:buSzPts val="1800"/>
              <a:buChar char="­"/>
              <a:defRPr/>
            </a:lvl6pPr>
            <a:lvl7pPr marL="1950764" lvl="6" indent="-209010" algn="l">
              <a:spcBef>
                <a:spcPts val="220"/>
              </a:spcBef>
              <a:spcAft>
                <a:spcPts val="0"/>
              </a:spcAft>
              <a:buSzPts val="1800"/>
              <a:buChar char="­"/>
              <a:defRPr/>
            </a:lvl7pPr>
            <a:lvl8pPr marL="2229444" lvl="7" indent="-209010" algn="l">
              <a:spcBef>
                <a:spcPts val="220"/>
              </a:spcBef>
              <a:spcAft>
                <a:spcPts val="0"/>
              </a:spcAft>
              <a:buSzPts val="1800"/>
              <a:buChar char="­"/>
              <a:defRPr/>
            </a:lvl8pPr>
            <a:lvl9pPr marL="2508125" lvl="8" indent="-209010" algn="l">
              <a:spcBef>
                <a:spcPts val="220"/>
              </a:spcBef>
              <a:spcAft>
                <a:spcPts val="0"/>
              </a:spcAft>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3_Diseño personalizado">
  <p:cSld name="3_Diseño personalizado">
    <p:spTree>
      <p:nvGrpSpPr>
        <p:cNvPr id="1" name="Shape 71"/>
        <p:cNvGrpSpPr/>
        <p:nvPr/>
      </p:nvGrpSpPr>
      <p:grpSpPr>
        <a:xfrm>
          <a:off x="0" y="0"/>
          <a:ext cx="0" cy="0"/>
          <a:chOff x="0" y="0"/>
          <a:chExt cx="0" cy="0"/>
        </a:xfrm>
      </p:grpSpPr>
      <p:sp>
        <p:nvSpPr>
          <p:cNvPr id="72" name="Google Shape;72;p56"/>
          <p:cNvSpPr txBox="1">
            <a:spLocks noGrp="1"/>
          </p:cNvSpPr>
          <p:nvPr>
            <p:ph type="title"/>
          </p:nvPr>
        </p:nvSpPr>
        <p:spPr>
          <a:xfrm>
            <a:off x="468314" y="411637"/>
            <a:ext cx="8207375" cy="756280"/>
          </a:xfrm>
          <a:prstGeom prst="rect">
            <a:avLst/>
          </a:prstGeom>
          <a:noFill/>
          <a:ln>
            <a:noFill/>
          </a:ln>
        </p:spPr>
        <p:txBody>
          <a:bodyPr spcFirstLastPara="1" wrap="square" lIns="91425" tIns="45700" rIns="91425" bIns="45700" anchor="ctr" anchorCtr="0"/>
          <a:lstStyle>
            <a:lvl1pPr lvl="0" algn="ctr">
              <a:lnSpc>
                <a:spcPct val="90000"/>
              </a:lnSpc>
              <a:spcBef>
                <a:spcPts val="0"/>
              </a:spcBef>
              <a:spcAft>
                <a:spcPts val="0"/>
              </a:spcAft>
              <a:buSzPts val="1400"/>
              <a:buNone/>
              <a:defRPr b="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73" name="Google Shape;73;p56"/>
          <p:cNvSpPr txBox="1">
            <a:spLocks noGrp="1"/>
          </p:cNvSpPr>
          <p:nvPr>
            <p:ph type="sldNum" idx="12"/>
          </p:nvPr>
        </p:nvSpPr>
        <p:spPr>
          <a:xfrm>
            <a:off x="8534403" y="4973585"/>
            <a:ext cx="587375" cy="206042"/>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219">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1219">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1219">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1219">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1219">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1219">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1219">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1219">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1219">
                <a:solidFill>
                  <a:schemeClr val="dk1"/>
                </a:solidFill>
                <a:latin typeface="Trebuchet MS"/>
                <a:ea typeface="Trebuchet MS"/>
                <a:cs typeface="Trebuchet MS"/>
                <a:sym typeface="Trebuchet MS"/>
              </a:defRPr>
            </a:lvl9pPr>
          </a:lstStyle>
          <a:p>
            <a:fld id="{00000000-1234-1234-1234-123412341234}" type="slidenum">
              <a:rPr lang="es-ES" smtClean="0"/>
              <a:pPr/>
              <a:t>‹Nº›</a:t>
            </a:fld>
            <a:endParaRPr lang="es-E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_Diseño personalizado">
  <p:cSld name="1_Diseño personalizado">
    <p:spTree>
      <p:nvGrpSpPr>
        <p:cNvPr id="1" name="Shape 74"/>
        <p:cNvGrpSpPr/>
        <p:nvPr/>
      </p:nvGrpSpPr>
      <p:grpSpPr>
        <a:xfrm>
          <a:off x="0" y="0"/>
          <a:ext cx="0" cy="0"/>
          <a:chOff x="0" y="0"/>
          <a:chExt cx="0" cy="0"/>
        </a:xfrm>
      </p:grpSpPr>
      <p:sp>
        <p:nvSpPr>
          <p:cNvPr id="75" name="Google Shape;75;p57"/>
          <p:cNvSpPr txBox="1">
            <a:spLocks noGrp="1"/>
          </p:cNvSpPr>
          <p:nvPr>
            <p:ph type="title"/>
          </p:nvPr>
        </p:nvSpPr>
        <p:spPr>
          <a:xfrm>
            <a:off x="468314" y="411637"/>
            <a:ext cx="8207375" cy="756280"/>
          </a:xfrm>
          <a:prstGeom prst="rect">
            <a:avLst/>
          </a:prstGeom>
          <a:noFill/>
          <a:ln>
            <a:noFill/>
          </a:ln>
        </p:spPr>
        <p:txBody>
          <a:bodyPr spcFirstLastPara="1" wrap="square" lIns="91425" tIns="45700" rIns="91425" bIns="45700" anchor="ctr" anchorCtr="0"/>
          <a:lstStyle>
            <a:lvl1pPr lvl="0" algn="ctr">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76" name="Google Shape;76;p57"/>
          <p:cNvSpPr txBox="1">
            <a:spLocks noGrp="1"/>
          </p:cNvSpPr>
          <p:nvPr>
            <p:ph type="sldNum" idx="12"/>
          </p:nvPr>
        </p:nvSpPr>
        <p:spPr>
          <a:xfrm>
            <a:off x="8534403" y="4973585"/>
            <a:ext cx="587375" cy="206042"/>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219">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1219">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1219">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1219">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1219">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1219">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1219">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1219">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1219">
                <a:solidFill>
                  <a:schemeClr val="dk1"/>
                </a:solidFill>
                <a:latin typeface="Trebuchet MS"/>
                <a:ea typeface="Trebuchet MS"/>
                <a:cs typeface="Trebuchet MS"/>
                <a:sym typeface="Trebuchet MS"/>
              </a:defRPr>
            </a:lvl9pPr>
          </a:lstStyle>
          <a:p>
            <a:fld id="{00000000-1234-1234-1234-123412341234}"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19"/>
        <p:cNvGrpSpPr/>
        <p:nvPr/>
      </p:nvGrpSpPr>
      <p:grpSpPr>
        <a:xfrm>
          <a:off x="0" y="0"/>
          <a:ext cx="0" cy="0"/>
          <a:chOff x="0" y="0"/>
          <a:chExt cx="0" cy="0"/>
        </a:xfrm>
      </p:grpSpPr>
      <p:sp>
        <p:nvSpPr>
          <p:cNvPr id="21" name="Google Shape;21;p43"/>
          <p:cNvSpPr txBox="1">
            <a:spLocks noGrp="1"/>
          </p:cNvSpPr>
          <p:nvPr>
            <p:ph type="title"/>
          </p:nvPr>
        </p:nvSpPr>
        <p:spPr>
          <a:xfrm>
            <a:off x="3" y="671614"/>
            <a:ext cx="9143999" cy="432181"/>
          </a:xfrm>
          <a:prstGeom prst="rect">
            <a:avLst/>
          </a:prstGeom>
          <a:noFill/>
          <a:ln>
            <a:noFill/>
          </a:ln>
        </p:spPr>
        <p:txBody>
          <a:bodyPr spcFirstLastPara="1" wrap="square" lIns="91425" tIns="45700" rIns="91425" bIns="45700" anchor="ctr" anchorCtr="0"/>
          <a:lstStyle>
            <a:lvl1pPr lvl="0" algn="ctr">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2" name="Google Shape;22;p43"/>
          <p:cNvSpPr txBox="1">
            <a:spLocks noGrp="1"/>
          </p:cNvSpPr>
          <p:nvPr>
            <p:ph type="body" idx="1"/>
          </p:nvPr>
        </p:nvSpPr>
        <p:spPr>
          <a:xfrm>
            <a:off x="343396" y="1250201"/>
            <a:ext cx="8494712" cy="3576247"/>
          </a:xfrm>
          <a:prstGeom prst="rect">
            <a:avLst/>
          </a:prstGeom>
          <a:noFill/>
          <a:ln>
            <a:noFill/>
          </a:ln>
        </p:spPr>
        <p:txBody>
          <a:bodyPr spcFirstLastPara="1" wrap="square" lIns="91425" tIns="45700" rIns="91425" bIns="45700" anchor="t" anchorCtr="0"/>
          <a:lstStyle>
            <a:lvl1pPr marL="278681" lvl="0" indent="-209010" algn="l">
              <a:spcBef>
                <a:spcPts val="220"/>
              </a:spcBef>
              <a:spcAft>
                <a:spcPts val="0"/>
              </a:spcAft>
              <a:buSzPts val="1800"/>
              <a:buChar char="▪"/>
              <a:defRPr/>
            </a:lvl1pPr>
            <a:lvl2pPr marL="557361" lvl="1" indent="-209010" algn="l">
              <a:spcBef>
                <a:spcPts val="220"/>
              </a:spcBef>
              <a:spcAft>
                <a:spcPts val="0"/>
              </a:spcAft>
              <a:buSzPts val="1800"/>
              <a:buChar char="•"/>
              <a:defRPr/>
            </a:lvl2pPr>
            <a:lvl3pPr marL="836042" lvl="2" indent="-209010" algn="l">
              <a:spcBef>
                <a:spcPts val="220"/>
              </a:spcBef>
              <a:spcAft>
                <a:spcPts val="0"/>
              </a:spcAft>
              <a:buSzPts val="1800"/>
              <a:buChar char="–"/>
              <a:defRPr/>
            </a:lvl3pPr>
            <a:lvl4pPr marL="1114722" lvl="3" indent="-209010" algn="l">
              <a:spcBef>
                <a:spcPts val="220"/>
              </a:spcBef>
              <a:spcAft>
                <a:spcPts val="0"/>
              </a:spcAft>
              <a:buSzPts val="1800"/>
              <a:buChar char="."/>
              <a:defRPr/>
            </a:lvl4pPr>
            <a:lvl5pPr marL="1393403" lvl="4" indent="-209010" algn="l">
              <a:spcBef>
                <a:spcPts val="220"/>
              </a:spcBef>
              <a:spcAft>
                <a:spcPts val="0"/>
              </a:spcAft>
              <a:buSzPts val="1800"/>
              <a:buChar char="­"/>
              <a:defRPr/>
            </a:lvl5pPr>
            <a:lvl6pPr marL="1672083" lvl="5" indent="-209010" algn="l">
              <a:spcBef>
                <a:spcPts val="220"/>
              </a:spcBef>
              <a:spcAft>
                <a:spcPts val="0"/>
              </a:spcAft>
              <a:buSzPts val="1800"/>
              <a:buChar char="­"/>
              <a:defRPr/>
            </a:lvl6pPr>
            <a:lvl7pPr marL="1950764" lvl="6" indent="-209010" algn="l">
              <a:spcBef>
                <a:spcPts val="220"/>
              </a:spcBef>
              <a:spcAft>
                <a:spcPts val="0"/>
              </a:spcAft>
              <a:buSzPts val="1800"/>
              <a:buChar char="­"/>
              <a:defRPr/>
            </a:lvl7pPr>
            <a:lvl8pPr marL="2229444" lvl="7" indent="-209010" algn="l">
              <a:spcBef>
                <a:spcPts val="220"/>
              </a:spcBef>
              <a:spcAft>
                <a:spcPts val="0"/>
              </a:spcAft>
              <a:buSzPts val="1800"/>
              <a:buChar char="­"/>
              <a:defRPr/>
            </a:lvl8pPr>
            <a:lvl9pPr marL="2508125" lvl="8" indent="-209010" algn="l">
              <a:spcBef>
                <a:spcPts val="220"/>
              </a:spcBef>
              <a:spcAft>
                <a:spcPts val="0"/>
              </a:spcAft>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23"/>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24"/>
        <p:cNvGrpSpPr/>
        <p:nvPr/>
      </p:nvGrpSpPr>
      <p:grpSpPr>
        <a:xfrm>
          <a:off x="0" y="0"/>
          <a:ext cx="0" cy="0"/>
          <a:chOff x="0" y="0"/>
          <a:chExt cx="0" cy="0"/>
        </a:xfrm>
      </p:grpSpPr>
      <p:sp>
        <p:nvSpPr>
          <p:cNvPr id="25" name="Google Shape;25;p45"/>
          <p:cNvSpPr txBox="1">
            <a:spLocks noGrp="1"/>
          </p:cNvSpPr>
          <p:nvPr>
            <p:ph type="title"/>
          </p:nvPr>
        </p:nvSpPr>
        <p:spPr>
          <a:xfrm>
            <a:off x="722313" y="3306202"/>
            <a:ext cx="7772400" cy="1021872"/>
          </a:xfrm>
          <a:prstGeom prst="rect">
            <a:avLst/>
          </a:prstGeom>
          <a:noFill/>
          <a:ln>
            <a:noFill/>
          </a:ln>
        </p:spPr>
        <p:txBody>
          <a:bodyPr spcFirstLastPara="1" wrap="square" lIns="91425" tIns="45700" rIns="91425" bIns="45700" anchor="t" anchorCtr="0"/>
          <a:lstStyle>
            <a:lvl1pPr lvl="0" algn="l">
              <a:lnSpc>
                <a:spcPct val="90000"/>
              </a:lnSpc>
              <a:spcBef>
                <a:spcPts val="0"/>
              </a:spcBef>
              <a:spcAft>
                <a:spcPts val="0"/>
              </a:spcAft>
              <a:buSzPts val="1400"/>
              <a:buNone/>
              <a:defRPr sz="2438" b="1" cap="none"/>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6" name="Google Shape;26;p45"/>
          <p:cNvSpPr txBox="1">
            <a:spLocks noGrp="1"/>
          </p:cNvSpPr>
          <p:nvPr>
            <p:ph type="body" idx="1"/>
          </p:nvPr>
        </p:nvSpPr>
        <p:spPr>
          <a:xfrm>
            <a:off x="722313" y="2180708"/>
            <a:ext cx="7772400" cy="1125488"/>
          </a:xfrm>
          <a:prstGeom prst="rect">
            <a:avLst/>
          </a:prstGeom>
          <a:noFill/>
          <a:ln>
            <a:noFill/>
          </a:ln>
        </p:spPr>
        <p:txBody>
          <a:bodyPr spcFirstLastPara="1" wrap="square" lIns="91425" tIns="45700" rIns="91425" bIns="45700" anchor="b" anchorCtr="0"/>
          <a:lstStyle>
            <a:lvl1pPr marL="278681" lvl="0" indent="-139341" algn="l">
              <a:spcBef>
                <a:spcPts val="244"/>
              </a:spcBef>
              <a:spcAft>
                <a:spcPts val="0"/>
              </a:spcAft>
              <a:buSzPts val="2000"/>
              <a:buNone/>
              <a:defRPr sz="1219"/>
            </a:lvl1pPr>
            <a:lvl2pPr marL="557361" lvl="1" indent="-139341" algn="l">
              <a:spcBef>
                <a:spcPts val="220"/>
              </a:spcBef>
              <a:spcAft>
                <a:spcPts val="0"/>
              </a:spcAft>
              <a:buSzPts val="1800"/>
              <a:buFont typeface="Trebuchet MS"/>
              <a:buNone/>
              <a:defRPr sz="1098"/>
            </a:lvl2pPr>
            <a:lvl3pPr marL="836042" lvl="2" indent="-139341" algn="l">
              <a:spcBef>
                <a:spcPts val="195"/>
              </a:spcBef>
              <a:spcAft>
                <a:spcPts val="0"/>
              </a:spcAft>
              <a:buSzPts val="1600"/>
              <a:buNone/>
              <a:defRPr sz="975"/>
            </a:lvl3pPr>
            <a:lvl4pPr marL="1114722" lvl="3" indent="-139341" algn="l">
              <a:spcBef>
                <a:spcPts val="171"/>
              </a:spcBef>
              <a:spcAft>
                <a:spcPts val="0"/>
              </a:spcAft>
              <a:buSzPts val="1400"/>
              <a:buNone/>
              <a:defRPr sz="854"/>
            </a:lvl4pPr>
            <a:lvl5pPr marL="1393403" lvl="4" indent="-139341" algn="l">
              <a:spcBef>
                <a:spcPts val="171"/>
              </a:spcBef>
              <a:spcAft>
                <a:spcPts val="0"/>
              </a:spcAft>
              <a:buSzPts val="1400"/>
              <a:buNone/>
              <a:defRPr sz="854"/>
            </a:lvl5pPr>
            <a:lvl6pPr marL="1672083" lvl="5" indent="-139341" algn="l">
              <a:spcBef>
                <a:spcPts val="171"/>
              </a:spcBef>
              <a:spcAft>
                <a:spcPts val="0"/>
              </a:spcAft>
              <a:buSzPts val="1400"/>
              <a:buNone/>
              <a:defRPr sz="854"/>
            </a:lvl6pPr>
            <a:lvl7pPr marL="1950764" lvl="6" indent="-139341" algn="l">
              <a:spcBef>
                <a:spcPts val="171"/>
              </a:spcBef>
              <a:spcAft>
                <a:spcPts val="0"/>
              </a:spcAft>
              <a:buSzPts val="1400"/>
              <a:buNone/>
              <a:defRPr sz="854"/>
            </a:lvl7pPr>
            <a:lvl8pPr marL="2229444" lvl="7" indent="-139341" algn="l">
              <a:spcBef>
                <a:spcPts val="171"/>
              </a:spcBef>
              <a:spcAft>
                <a:spcPts val="0"/>
              </a:spcAft>
              <a:buSzPts val="1400"/>
              <a:buNone/>
              <a:defRPr sz="854"/>
            </a:lvl8pPr>
            <a:lvl9pPr marL="2508125" lvl="8" indent="-139341" algn="l">
              <a:spcBef>
                <a:spcPts val="171"/>
              </a:spcBef>
              <a:spcAft>
                <a:spcPts val="0"/>
              </a:spcAft>
              <a:buSzPts val="1400"/>
              <a:buNone/>
              <a:defRPr sz="854"/>
            </a:lvl9pPr>
          </a:lstStyle>
          <a:p>
            <a:endParaRPr/>
          </a:p>
        </p:txBody>
      </p:sp>
      <p:sp>
        <p:nvSpPr>
          <p:cNvPr id="27" name="Google Shape;27;p45"/>
          <p:cNvSpPr txBox="1">
            <a:spLocks noGrp="1"/>
          </p:cNvSpPr>
          <p:nvPr>
            <p:ph type="sldNum" idx="12"/>
          </p:nvPr>
        </p:nvSpPr>
        <p:spPr>
          <a:xfrm>
            <a:off x="8534403" y="4973585"/>
            <a:ext cx="587375" cy="206042"/>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219">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1219">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1219">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1219">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1219">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1219">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1219">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1219">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1219">
                <a:solidFill>
                  <a:schemeClr val="dk1"/>
                </a:solidFill>
                <a:latin typeface="Trebuchet MS"/>
                <a:ea typeface="Trebuchet MS"/>
                <a:cs typeface="Trebuchet MS"/>
                <a:sym typeface="Trebuchet MS"/>
              </a:defRPr>
            </a:lvl9pPr>
          </a:lstStyle>
          <a:p>
            <a:fld id="{00000000-1234-1234-1234-123412341234}"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28"/>
        <p:cNvGrpSpPr/>
        <p:nvPr/>
      </p:nvGrpSpPr>
      <p:grpSpPr>
        <a:xfrm>
          <a:off x="0" y="0"/>
          <a:ext cx="0" cy="0"/>
          <a:chOff x="0" y="0"/>
          <a:chExt cx="0" cy="0"/>
        </a:xfrm>
      </p:grpSpPr>
      <p:sp>
        <p:nvSpPr>
          <p:cNvPr id="29" name="Google Shape;29;p46"/>
          <p:cNvSpPr txBox="1">
            <a:spLocks noGrp="1"/>
          </p:cNvSpPr>
          <p:nvPr>
            <p:ph type="title"/>
          </p:nvPr>
        </p:nvSpPr>
        <p:spPr>
          <a:xfrm>
            <a:off x="468314" y="692610"/>
            <a:ext cx="8207375" cy="756280"/>
          </a:xfrm>
          <a:prstGeom prst="rect">
            <a:avLst/>
          </a:prstGeom>
          <a:noFill/>
          <a:ln>
            <a:noFill/>
          </a:ln>
        </p:spPr>
        <p:txBody>
          <a:bodyPr spcFirstLastPara="1" wrap="square" lIns="91425" tIns="45700" rIns="91425" bIns="45700" anchor="ctr" anchorCtr="0"/>
          <a:lstStyle>
            <a:lvl1pPr lvl="0" algn="ctr">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30" name="Google Shape;30;p46"/>
          <p:cNvSpPr txBox="1">
            <a:spLocks noGrp="1"/>
          </p:cNvSpPr>
          <p:nvPr>
            <p:ph type="body" idx="1"/>
          </p:nvPr>
        </p:nvSpPr>
        <p:spPr>
          <a:xfrm>
            <a:off x="457198" y="1589434"/>
            <a:ext cx="4038600" cy="3395520"/>
          </a:xfrm>
          <a:prstGeom prst="rect">
            <a:avLst/>
          </a:prstGeom>
          <a:noFill/>
          <a:ln>
            <a:noFill/>
          </a:ln>
        </p:spPr>
        <p:txBody>
          <a:bodyPr spcFirstLastPara="1" wrap="square" lIns="91425" tIns="45700" rIns="91425" bIns="45700" anchor="t" anchorCtr="0"/>
          <a:lstStyle>
            <a:lvl1pPr marL="278681" lvl="0" indent="-247716" algn="l">
              <a:spcBef>
                <a:spcPts val="341"/>
              </a:spcBef>
              <a:spcAft>
                <a:spcPts val="0"/>
              </a:spcAft>
              <a:buSzPts val="2800"/>
              <a:buChar char="▪"/>
              <a:defRPr sz="1707"/>
            </a:lvl1pPr>
            <a:lvl2pPr marL="557361" lvl="1" indent="-232234" algn="l">
              <a:spcBef>
                <a:spcPts val="293"/>
              </a:spcBef>
              <a:spcAft>
                <a:spcPts val="0"/>
              </a:spcAft>
              <a:buSzPts val="2400"/>
              <a:buFont typeface="Trebuchet MS"/>
              <a:buChar char="•"/>
              <a:defRPr sz="1463"/>
            </a:lvl2pPr>
            <a:lvl3pPr marL="836042" lvl="2" indent="-216752" algn="l">
              <a:spcBef>
                <a:spcPts val="244"/>
              </a:spcBef>
              <a:spcAft>
                <a:spcPts val="0"/>
              </a:spcAft>
              <a:buSzPts val="2000"/>
              <a:buChar char="–"/>
              <a:defRPr sz="1219"/>
            </a:lvl3pPr>
            <a:lvl4pPr marL="1114722" lvl="3" indent="-209010" algn="l">
              <a:spcBef>
                <a:spcPts val="220"/>
              </a:spcBef>
              <a:spcAft>
                <a:spcPts val="0"/>
              </a:spcAft>
              <a:buSzPts val="1800"/>
              <a:buChar char="."/>
              <a:defRPr sz="1098"/>
            </a:lvl4pPr>
            <a:lvl5pPr marL="1393403" lvl="4" indent="-209010" algn="l">
              <a:spcBef>
                <a:spcPts val="220"/>
              </a:spcBef>
              <a:spcAft>
                <a:spcPts val="0"/>
              </a:spcAft>
              <a:buSzPts val="1800"/>
              <a:buChar char="­"/>
              <a:defRPr sz="1098"/>
            </a:lvl5pPr>
            <a:lvl6pPr marL="1672083" lvl="5" indent="-209010" algn="l">
              <a:spcBef>
                <a:spcPts val="220"/>
              </a:spcBef>
              <a:spcAft>
                <a:spcPts val="0"/>
              </a:spcAft>
              <a:buSzPts val="1800"/>
              <a:buChar char="­"/>
              <a:defRPr sz="1098"/>
            </a:lvl6pPr>
            <a:lvl7pPr marL="1950764" lvl="6" indent="-209010" algn="l">
              <a:spcBef>
                <a:spcPts val="220"/>
              </a:spcBef>
              <a:spcAft>
                <a:spcPts val="0"/>
              </a:spcAft>
              <a:buSzPts val="1800"/>
              <a:buChar char="­"/>
              <a:defRPr sz="1098"/>
            </a:lvl7pPr>
            <a:lvl8pPr marL="2229444" lvl="7" indent="-209010" algn="l">
              <a:spcBef>
                <a:spcPts val="220"/>
              </a:spcBef>
              <a:spcAft>
                <a:spcPts val="0"/>
              </a:spcAft>
              <a:buSzPts val="1800"/>
              <a:buChar char="­"/>
              <a:defRPr sz="1098"/>
            </a:lvl8pPr>
            <a:lvl9pPr marL="2508125" lvl="8" indent="-209010" algn="l">
              <a:spcBef>
                <a:spcPts val="220"/>
              </a:spcBef>
              <a:spcAft>
                <a:spcPts val="0"/>
              </a:spcAft>
              <a:buSzPts val="1800"/>
              <a:buChar char="­"/>
              <a:defRPr sz="1098"/>
            </a:lvl9pPr>
          </a:lstStyle>
          <a:p>
            <a:endParaRPr/>
          </a:p>
        </p:txBody>
      </p:sp>
      <p:sp>
        <p:nvSpPr>
          <p:cNvPr id="31" name="Google Shape;31;p46"/>
          <p:cNvSpPr txBox="1">
            <a:spLocks noGrp="1"/>
          </p:cNvSpPr>
          <p:nvPr>
            <p:ph type="body" idx="2"/>
          </p:nvPr>
        </p:nvSpPr>
        <p:spPr>
          <a:xfrm>
            <a:off x="4648198" y="1589434"/>
            <a:ext cx="4038600" cy="3395520"/>
          </a:xfrm>
          <a:prstGeom prst="rect">
            <a:avLst/>
          </a:prstGeom>
          <a:noFill/>
          <a:ln>
            <a:noFill/>
          </a:ln>
        </p:spPr>
        <p:txBody>
          <a:bodyPr spcFirstLastPara="1" wrap="square" lIns="91425" tIns="45700" rIns="91425" bIns="45700" anchor="t" anchorCtr="0"/>
          <a:lstStyle>
            <a:lvl1pPr marL="278681" lvl="0" indent="-247716" algn="l">
              <a:spcBef>
                <a:spcPts val="341"/>
              </a:spcBef>
              <a:spcAft>
                <a:spcPts val="0"/>
              </a:spcAft>
              <a:buSzPts val="2800"/>
              <a:buChar char="▪"/>
              <a:defRPr sz="1707"/>
            </a:lvl1pPr>
            <a:lvl2pPr marL="557361" lvl="1" indent="-232234" algn="l">
              <a:spcBef>
                <a:spcPts val="293"/>
              </a:spcBef>
              <a:spcAft>
                <a:spcPts val="0"/>
              </a:spcAft>
              <a:buSzPts val="2400"/>
              <a:buFont typeface="Trebuchet MS"/>
              <a:buChar char="•"/>
              <a:defRPr sz="1463"/>
            </a:lvl2pPr>
            <a:lvl3pPr marL="836042" lvl="2" indent="-216752" algn="l">
              <a:spcBef>
                <a:spcPts val="244"/>
              </a:spcBef>
              <a:spcAft>
                <a:spcPts val="0"/>
              </a:spcAft>
              <a:buSzPts val="2000"/>
              <a:buChar char="–"/>
              <a:defRPr sz="1219"/>
            </a:lvl3pPr>
            <a:lvl4pPr marL="1114722" lvl="3" indent="-209010" algn="l">
              <a:spcBef>
                <a:spcPts val="220"/>
              </a:spcBef>
              <a:spcAft>
                <a:spcPts val="0"/>
              </a:spcAft>
              <a:buSzPts val="1800"/>
              <a:buChar char="."/>
              <a:defRPr sz="1098"/>
            </a:lvl4pPr>
            <a:lvl5pPr marL="1393403" lvl="4" indent="-209010" algn="l">
              <a:spcBef>
                <a:spcPts val="220"/>
              </a:spcBef>
              <a:spcAft>
                <a:spcPts val="0"/>
              </a:spcAft>
              <a:buSzPts val="1800"/>
              <a:buChar char="­"/>
              <a:defRPr sz="1098"/>
            </a:lvl5pPr>
            <a:lvl6pPr marL="1672083" lvl="5" indent="-209010" algn="l">
              <a:spcBef>
                <a:spcPts val="220"/>
              </a:spcBef>
              <a:spcAft>
                <a:spcPts val="0"/>
              </a:spcAft>
              <a:buSzPts val="1800"/>
              <a:buChar char="­"/>
              <a:defRPr sz="1098"/>
            </a:lvl6pPr>
            <a:lvl7pPr marL="1950764" lvl="6" indent="-209010" algn="l">
              <a:spcBef>
                <a:spcPts val="220"/>
              </a:spcBef>
              <a:spcAft>
                <a:spcPts val="0"/>
              </a:spcAft>
              <a:buSzPts val="1800"/>
              <a:buChar char="­"/>
              <a:defRPr sz="1098"/>
            </a:lvl7pPr>
            <a:lvl8pPr marL="2229444" lvl="7" indent="-209010" algn="l">
              <a:spcBef>
                <a:spcPts val="220"/>
              </a:spcBef>
              <a:spcAft>
                <a:spcPts val="0"/>
              </a:spcAft>
              <a:buSzPts val="1800"/>
              <a:buChar char="­"/>
              <a:defRPr sz="1098"/>
            </a:lvl8pPr>
            <a:lvl9pPr marL="2508125" lvl="8" indent="-209010" algn="l">
              <a:spcBef>
                <a:spcPts val="220"/>
              </a:spcBef>
              <a:spcAft>
                <a:spcPts val="0"/>
              </a:spcAft>
              <a:buSzPts val="1800"/>
              <a:buChar char="­"/>
              <a:defRPr sz="1098"/>
            </a:lvl9pPr>
          </a:lstStyle>
          <a:p>
            <a:endParaRPr/>
          </a:p>
        </p:txBody>
      </p:sp>
      <p:sp>
        <p:nvSpPr>
          <p:cNvPr id="32" name="Google Shape;32;p46"/>
          <p:cNvSpPr txBox="1">
            <a:spLocks noGrp="1"/>
          </p:cNvSpPr>
          <p:nvPr>
            <p:ph type="sldNum" idx="12"/>
          </p:nvPr>
        </p:nvSpPr>
        <p:spPr>
          <a:xfrm>
            <a:off x="8534403" y="4973585"/>
            <a:ext cx="587375" cy="206042"/>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219">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1219">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1219">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1219">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1219">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1219">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1219">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1219">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1219">
                <a:solidFill>
                  <a:schemeClr val="dk1"/>
                </a:solidFill>
                <a:latin typeface="Trebuchet MS"/>
                <a:ea typeface="Trebuchet MS"/>
                <a:cs typeface="Trebuchet MS"/>
                <a:sym typeface="Trebuchet MS"/>
              </a:defRPr>
            </a:lvl9pPr>
          </a:lstStyle>
          <a:p>
            <a:fld id="{00000000-1234-1234-1234-123412341234}"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33"/>
        <p:cNvGrpSpPr/>
        <p:nvPr/>
      </p:nvGrpSpPr>
      <p:grpSpPr>
        <a:xfrm>
          <a:off x="0" y="0"/>
          <a:ext cx="0" cy="0"/>
          <a:chOff x="0" y="0"/>
          <a:chExt cx="0" cy="0"/>
        </a:xfrm>
      </p:grpSpPr>
      <p:sp>
        <p:nvSpPr>
          <p:cNvPr id="34" name="Google Shape;34;p47"/>
          <p:cNvSpPr txBox="1">
            <a:spLocks noGrp="1"/>
          </p:cNvSpPr>
          <p:nvPr>
            <p:ph type="title"/>
          </p:nvPr>
        </p:nvSpPr>
        <p:spPr>
          <a:xfrm>
            <a:off x="456164" y="519682"/>
            <a:ext cx="8231675" cy="857515"/>
          </a:xfrm>
          <a:prstGeom prst="rect">
            <a:avLst/>
          </a:prstGeom>
          <a:noFill/>
          <a:ln>
            <a:noFill/>
          </a:ln>
        </p:spPr>
        <p:txBody>
          <a:bodyPr spcFirstLastPara="1" wrap="square" lIns="91425" tIns="45700" rIns="91425" bIns="45700" anchor="ctr" anchorCtr="0"/>
          <a:lstStyle>
            <a:lvl1pPr lvl="0" algn="ctr">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35" name="Google Shape;35;p47"/>
          <p:cNvSpPr txBox="1">
            <a:spLocks noGrp="1"/>
          </p:cNvSpPr>
          <p:nvPr>
            <p:ph type="body" idx="1"/>
          </p:nvPr>
        </p:nvSpPr>
        <p:spPr>
          <a:xfrm>
            <a:off x="457219" y="1465330"/>
            <a:ext cx="4041207" cy="479970"/>
          </a:xfrm>
          <a:prstGeom prst="rect">
            <a:avLst/>
          </a:prstGeom>
          <a:noFill/>
          <a:ln>
            <a:noFill/>
          </a:ln>
        </p:spPr>
        <p:txBody>
          <a:bodyPr spcFirstLastPara="1" wrap="square" lIns="91425" tIns="45700" rIns="91425" bIns="45700" anchor="b" anchorCtr="0"/>
          <a:lstStyle>
            <a:lvl1pPr marL="278681" lvl="0" indent="-139341" algn="l">
              <a:spcBef>
                <a:spcPts val="293"/>
              </a:spcBef>
              <a:spcAft>
                <a:spcPts val="0"/>
              </a:spcAft>
              <a:buSzPts val="2400"/>
              <a:buNone/>
              <a:defRPr sz="1463" b="1"/>
            </a:lvl1pPr>
            <a:lvl2pPr marL="557361" lvl="1" indent="-139341" algn="l">
              <a:spcBef>
                <a:spcPts val="244"/>
              </a:spcBef>
              <a:spcAft>
                <a:spcPts val="0"/>
              </a:spcAft>
              <a:buSzPts val="2000"/>
              <a:buFont typeface="Trebuchet MS"/>
              <a:buNone/>
              <a:defRPr sz="1219" b="1"/>
            </a:lvl2pPr>
            <a:lvl3pPr marL="836042" lvl="2" indent="-139341" algn="l">
              <a:spcBef>
                <a:spcPts val="220"/>
              </a:spcBef>
              <a:spcAft>
                <a:spcPts val="0"/>
              </a:spcAft>
              <a:buSzPts val="1800"/>
              <a:buNone/>
              <a:defRPr sz="1098" b="1"/>
            </a:lvl3pPr>
            <a:lvl4pPr marL="1114722" lvl="3" indent="-139341" algn="l">
              <a:spcBef>
                <a:spcPts val="195"/>
              </a:spcBef>
              <a:spcAft>
                <a:spcPts val="0"/>
              </a:spcAft>
              <a:buSzPts val="1600"/>
              <a:buNone/>
              <a:defRPr sz="975" b="1"/>
            </a:lvl4pPr>
            <a:lvl5pPr marL="1393403" lvl="4" indent="-139341" algn="l">
              <a:spcBef>
                <a:spcPts val="195"/>
              </a:spcBef>
              <a:spcAft>
                <a:spcPts val="0"/>
              </a:spcAft>
              <a:buSzPts val="1600"/>
              <a:buNone/>
              <a:defRPr sz="975" b="1"/>
            </a:lvl5pPr>
            <a:lvl6pPr marL="1672083" lvl="5" indent="-139341" algn="l">
              <a:spcBef>
                <a:spcPts val="195"/>
              </a:spcBef>
              <a:spcAft>
                <a:spcPts val="0"/>
              </a:spcAft>
              <a:buSzPts val="1600"/>
              <a:buNone/>
              <a:defRPr sz="975" b="1"/>
            </a:lvl6pPr>
            <a:lvl7pPr marL="1950764" lvl="6" indent="-139341" algn="l">
              <a:spcBef>
                <a:spcPts val="195"/>
              </a:spcBef>
              <a:spcAft>
                <a:spcPts val="0"/>
              </a:spcAft>
              <a:buSzPts val="1600"/>
              <a:buNone/>
              <a:defRPr sz="975" b="1"/>
            </a:lvl7pPr>
            <a:lvl8pPr marL="2229444" lvl="7" indent="-139341" algn="l">
              <a:spcBef>
                <a:spcPts val="195"/>
              </a:spcBef>
              <a:spcAft>
                <a:spcPts val="0"/>
              </a:spcAft>
              <a:buSzPts val="1600"/>
              <a:buNone/>
              <a:defRPr sz="975" b="1"/>
            </a:lvl8pPr>
            <a:lvl9pPr marL="2508125" lvl="8" indent="-139341" algn="l">
              <a:spcBef>
                <a:spcPts val="195"/>
              </a:spcBef>
              <a:spcAft>
                <a:spcPts val="0"/>
              </a:spcAft>
              <a:buSzPts val="1600"/>
              <a:buNone/>
              <a:defRPr sz="975" b="1"/>
            </a:lvl9pPr>
          </a:lstStyle>
          <a:p>
            <a:endParaRPr/>
          </a:p>
        </p:txBody>
      </p:sp>
      <p:sp>
        <p:nvSpPr>
          <p:cNvPr id="36" name="Google Shape;36;p47"/>
          <p:cNvSpPr txBox="1">
            <a:spLocks noGrp="1"/>
          </p:cNvSpPr>
          <p:nvPr>
            <p:ph type="body" idx="2"/>
          </p:nvPr>
        </p:nvSpPr>
        <p:spPr>
          <a:xfrm>
            <a:off x="457219" y="1945300"/>
            <a:ext cx="4041207" cy="2964381"/>
          </a:xfrm>
          <a:prstGeom prst="rect">
            <a:avLst/>
          </a:prstGeom>
          <a:noFill/>
          <a:ln>
            <a:noFill/>
          </a:ln>
        </p:spPr>
        <p:txBody>
          <a:bodyPr spcFirstLastPara="1" wrap="square" lIns="91425" tIns="45700" rIns="91425" bIns="45700" anchor="t" anchorCtr="0"/>
          <a:lstStyle>
            <a:lvl1pPr marL="278681" lvl="0" indent="-232234" algn="l">
              <a:spcBef>
                <a:spcPts val="293"/>
              </a:spcBef>
              <a:spcAft>
                <a:spcPts val="0"/>
              </a:spcAft>
              <a:buSzPts val="2400"/>
              <a:buChar char="▪"/>
              <a:defRPr sz="1463"/>
            </a:lvl1pPr>
            <a:lvl2pPr marL="557361" lvl="1" indent="-216752" algn="l">
              <a:spcBef>
                <a:spcPts val="244"/>
              </a:spcBef>
              <a:spcAft>
                <a:spcPts val="0"/>
              </a:spcAft>
              <a:buSzPts val="2000"/>
              <a:buFont typeface="Trebuchet MS"/>
              <a:buChar char="•"/>
              <a:defRPr sz="1219"/>
            </a:lvl2pPr>
            <a:lvl3pPr marL="836042" lvl="2" indent="-209010" algn="l">
              <a:spcBef>
                <a:spcPts val="220"/>
              </a:spcBef>
              <a:spcAft>
                <a:spcPts val="0"/>
              </a:spcAft>
              <a:buSzPts val="1800"/>
              <a:buChar char="–"/>
              <a:defRPr sz="1098"/>
            </a:lvl3pPr>
            <a:lvl4pPr marL="1114722" lvl="3" indent="-201270" algn="l">
              <a:spcBef>
                <a:spcPts val="195"/>
              </a:spcBef>
              <a:spcAft>
                <a:spcPts val="0"/>
              </a:spcAft>
              <a:buSzPts val="1600"/>
              <a:buChar char="."/>
              <a:defRPr sz="975"/>
            </a:lvl4pPr>
            <a:lvl5pPr marL="1393403" lvl="4" indent="-201270" algn="l">
              <a:spcBef>
                <a:spcPts val="195"/>
              </a:spcBef>
              <a:spcAft>
                <a:spcPts val="0"/>
              </a:spcAft>
              <a:buSzPts val="1600"/>
              <a:buChar char="­"/>
              <a:defRPr sz="975"/>
            </a:lvl5pPr>
            <a:lvl6pPr marL="1672083" lvl="5" indent="-201270" algn="l">
              <a:spcBef>
                <a:spcPts val="195"/>
              </a:spcBef>
              <a:spcAft>
                <a:spcPts val="0"/>
              </a:spcAft>
              <a:buSzPts val="1600"/>
              <a:buChar char="­"/>
              <a:defRPr sz="975"/>
            </a:lvl6pPr>
            <a:lvl7pPr marL="1950764" lvl="6" indent="-201270" algn="l">
              <a:spcBef>
                <a:spcPts val="195"/>
              </a:spcBef>
              <a:spcAft>
                <a:spcPts val="0"/>
              </a:spcAft>
              <a:buSzPts val="1600"/>
              <a:buChar char="­"/>
              <a:defRPr sz="975"/>
            </a:lvl7pPr>
            <a:lvl8pPr marL="2229444" lvl="7" indent="-201270" algn="l">
              <a:spcBef>
                <a:spcPts val="195"/>
              </a:spcBef>
              <a:spcAft>
                <a:spcPts val="0"/>
              </a:spcAft>
              <a:buSzPts val="1600"/>
              <a:buChar char="­"/>
              <a:defRPr sz="975"/>
            </a:lvl8pPr>
            <a:lvl9pPr marL="2508125" lvl="8" indent="-201270" algn="l">
              <a:spcBef>
                <a:spcPts val="195"/>
              </a:spcBef>
              <a:spcAft>
                <a:spcPts val="0"/>
              </a:spcAft>
              <a:buSzPts val="1600"/>
              <a:buChar char="­"/>
              <a:defRPr sz="975"/>
            </a:lvl9pPr>
          </a:lstStyle>
          <a:p>
            <a:endParaRPr/>
          </a:p>
        </p:txBody>
      </p:sp>
      <p:sp>
        <p:nvSpPr>
          <p:cNvPr id="37" name="Google Shape;37;p47"/>
          <p:cNvSpPr txBox="1">
            <a:spLocks noGrp="1"/>
          </p:cNvSpPr>
          <p:nvPr>
            <p:ph type="body" idx="3"/>
          </p:nvPr>
        </p:nvSpPr>
        <p:spPr>
          <a:xfrm>
            <a:off x="4645046" y="1465330"/>
            <a:ext cx="4042794" cy="479970"/>
          </a:xfrm>
          <a:prstGeom prst="rect">
            <a:avLst/>
          </a:prstGeom>
          <a:noFill/>
          <a:ln>
            <a:noFill/>
          </a:ln>
        </p:spPr>
        <p:txBody>
          <a:bodyPr spcFirstLastPara="1" wrap="square" lIns="91425" tIns="45700" rIns="91425" bIns="45700" anchor="b" anchorCtr="0"/>
          <a:lstStyle>
            <a:lvl1pPr marL="278681" lvl="0" indent="-139341" algn="l">
              <a:spcBef>
                <a:spcPts val="293"/>
              </a:spcBef>
              <a:spcAft>
                <a:spcPts val="0"/>
              </a:spcAft>
              <a:buSzPts val="2400"/>
              <a:buNone/>
              <a:defRPr sz="1463" b="1"/>
            </a:lvl1pPr>
            <a:lvl2pPr marL="557361" lvl="1" indent="-139341" algn="l">
              <a:spcBef>
                <a:spcPts val="244"/>
              </a:spcBef>
              <a:spcAft>
                <a:spcPts val="0"/>
              </a:spcAft>
              <a:buSzPts val="2000"/>
              <a:buFont typeface="Trebuchet MS"/>
              <a:buNone/>
              <a:defRPr sz="1219" b="1"/>
            </a:lvl2pPr>
            <a:lvl3pPr marL="836042" lvl="2" indent="-139341" algn="l">
              <a:spcBef>
                <a:spcPts val="220"/>
              </a:spcBef>
              <a:spcAft>
                <a:spcPts val="0"/>
              </a:spcAft>
              <a:buSzPts val="1800"/>
              <a:buNone/>
              <a:defRPr sz="1098" b="1"/>
            </a:lvl3pPr>
            <a:lvl4pPr marL="1114722" lvl="3" indent="-139341" algn="l">
              <a:spcBef>
                <a:spcPts val="195"/>
              </a:spcBef>
              <a:spcAft>
                <a:spcPts val="0"/>
              </a:spcAft>
              <a:buSzPts val="1600"/>
              <a:buNone/>
              <a:defRPr sz="975" b="1"/>
            </a:lvl4pPr>
            <a:lvl5pPr marL="1393403" lvl="4" indent="-139341" algn="l">
              <a:spcBef>
                <a:spcPts val="195"/>
              </a:spcBef>
              <a:spcAft>
                <a:spcPts val="0"/>
              </a:spcAft>
              <a:buSzPts val="1600"/>
              <a:buNone/>
              <a:defRPr sz="975" b="1"/>
            </a:lvl5pPr>
            <a:lvl6pPr marL="1672083" lvl="5" indent="-139341" algn="l">
              <a:spcBef>
                <a:spcPts val="195"/>
              </a:spcBef>
              <a:spcAft>
                <a:spcPts val="0"/>
              </a:spcAft>
              <a:buSzPts val="1600"/>
              <a:buNone/>
              <a:defRPr sz="975" b="1"/>
            </a:lvl6pPr>
            <a:lvl7pPr marL="1950764" lvl="6" indent="-139341" algn="l">
              <a:spcBef>
                <a:spcPts val="195"/>
              </a:spcBef>
              <a:spcAft>
                <a:spcPts val="0"/>
              </a:spcAft>
              <a:buSzPts val="1600"/>
              <a:buNone/>
              <a:defRPr sz="975" b="1"/>
            </a:lvl7pPr>
            <a:lvl8pPr marL="2229444" lvl="7" indent="-139341" algn="l">
              <a:spcBef>
                <a:spcPts val="195"/>
              </a:spcBef>
              <a:spcAft>
                <a:spcPts val="0"/>
              </a:spcAft>
              <a:buSzPts val="1600"/>
              <a:buNone/>
              <a:defRPr sz="975" b="1"/>
            </a:lvl8pPr>
            <a:lvl9pPr marL="2508125" lvl="8" indent="-139341" algn="l">
              <a:spcBef>
                <a:spcPts val="195"/>
              </a:spcBef>
              <a:spcAft>
                <a:spcPts val="0"/>
              </a:spcAft>
              <a:buSzPts val="1600"/>
              <a:buNone/>
              <a:defRPr sz="975" b="1"/>
            </a:lvl9pPr>
          </a:lstStyle>
          <a:p>
            <a:endParaRPr/>
          </a:p>
        </p:txBody>
      </p:sp>
      <p:sp>
        <p:nvSpPr>
          <p:cNvPr id="38" name="Google Shape;38;p47"/>
          <p:cNvSpPr txBox="1">
            <a:spLocks noGrp="1"/>
          </p:cNvSpPr>
          <p:nvPr>
            <p:ph type="body" idx="4"/>
          </p:nvPr>
        </p:nvSpPr>
        <p:spPr>
          <a:xfrm>
            <a:off x="4645046" y="1945300"/>
            <a:ext cx="4042794" cy="2964381"/>
          </a:xfrm>
          <a:prstGeom prst="rect">
            <a:avLst/>
          </a:prstGeom>
          <a:noFill/>
          <a:ln>
            <a:noFill/>
          </a:ln>
        </p:spPr>
        <p:txBody>
          <a:bodyPr spcFirstLastPara="1" wrap="square" lIns="91425" tIns="45700" rIns="91425" bIns="45700" anchor="t" anchorCtr="0"/>
          <a:lstStyle>
            <a:lvl1pPr marL="278681" lvl="0" indent="-232234" algn="l">
              <a:spcBef>
                <a:spcPts val="293"/>
              </a:spcBef>
              <a:spcAft>
                <a:spcPts val="0"/>
              </a:spcAft>
              <a:buSzPts val="2400"/>
              <a:buChar char="▪"/>
              <a:defRPr sz="1463"/>
            </a:lvl1pPr>
            <a:lvl2pPr marL="557361" lvl="1" indent="-216752" algn="l">
              <a:spcBef>
                <a:spcPts val="244"/>
              </a:spcBef>
              <a:spcAft>
                <a:spcPts val="0"/>
              </a:spcAft>
              <a:buSzPts val="2000"/>
              <a:buFont typeface="Trebuchet MS"/>
              <a:buChar char="•"/>
              <a:defRPr sz="1219"/>
            </a:lvl2pPr>
            <a:lvl3pPr marL="836042" lvl="2" indent="-209010" algn="l">
              <a:spcBef>
                <a:spcPts val="220"/>
              </a:spcBef>
              <a:spcAft>
                <a:spcPts val="0"/>
              </a:spcAft>
              <a:buSzPts val="1800"/>
              <a:buChar char="–"/>
              <a:defRPr sz="1098"/>
            </a:lvl3pPr>
            <a:lvl4pPr marL="1114722" lvl="3" indent="-201270" algn="l">
              <a:spcBef>
                <a:spcPts val="195"/>
              </a:spcBef>
              <a:spcAft>
                <a:spcPts val="0"/>
              </a:spcAft>
              <a:buSzPts val="1600"/>
              <a:buChar char="."/>
              <a:defRPr sz="975"/>
            </a:lvl4pPr>
            <a:lvl5pPr marL="1393403" lvl="4" indent="-201270" algn="l">
              <a:spcBef>
                <a:spcPts val="195"/>
              </a:spcBef>
              <a:spcAft>
                <a:spcPts val="0"/>
              </a:spcAft>
              <a:buSzPts val="1600"/>
              <a:buChar char="­"/>
              <a:defRPr sz="975"/>
            </a:lvl5pPr>
            <a:lvl6pPr marL="1672083" lvl="5" indent="-201270" algn="l">
              <a:spcBef>
                <a:spcPts val="195"/>
              </a:spcBef>
              <a:spcAft>
                <a:spcPts val="0"/>
              </a:spcAft>
              <a:buSzPts val="1600"/>
              <a:buChar char="­"/>
              <a:defRPr sz="975"/>
            </a:lvl6pPr>
            <a:lvl7pPr marL="1950764" lvl="6" indent="-201270" algn="l">
              <a:spcBef>
                <a:spcPts val="195"/>
              </a:spcBef>
              <a:spcAft>
                <a:spcPts val="0"/>
              </a:spcAft>
              <a:buSzPts val="1600"/>
              <a:buChar char="­"/>
              <a:defRPr sz="975"/>
            </a:lvl7pPr>
            <a:lvl8pPr marL="2229444" lvl="7" indent="-201270" algn="l">
              <a:spcBef>
                <a:spcPts val="195"/>
              </a:spcBef>
              <a:spcAft>
                <a:spcPts val="0"/>
              </a:spcAft>
              <a:buSzPts val="1600"/>
              <a:buChar char="­"/>
              <a:defRPr sz="975"/>
            </a:lvl8pPr>
            <a:lvl9pPr marL="2508125" lvl="8" indent="-201270" algn="l">
              <a:spcBef>
                <a:spcPts val="195"/>
              </a:spcBef>
              <a:spcAft>
                <a:spcPts val="0"/>
              </a:spcAft>
              <a:buSzPts val="1600"/>
              <a:buChar char="­"/>
              <a:defRPr sz="975"/>
            </a:lvl9pPr>
          </a:lstStyle>
          <a:p>
            <a:endParaRPr/>
          </a:p>
        </p:txBody>
      </p:sp>
      <p:sp>
        <p:nvSpPr>
          <p:cNvPr id="39" name="Google Shape;39;p47"/>
          <p:cNvSpPr txBox="1">
            <a:spLocks noGrp="1"/>
          </p:cNvSpPr>
          <p:nvPr>
            <p:ph type="sldNum" idx="12"/>
          </p:nvPr>
        </p:nvSpPr>
        <p:spPr>
          <a:xfrm>
            <a:off x="8534403" y="4973585"/>
            <a:ext cx="587375" cy="206042"/>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219">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1219">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1219">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1219">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1219">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1219">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1219">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1219">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1219">
                <a:solidFill>
                  <a:schemeClr val="dk1"/>
                </a:solidFill>
                <a:latin typeface="Trebuchet MS"/>
                <a:ea typeface="Trebuchet MS"/>
                <a:cs typeface="Trebuchet MS"/>
                <a:sym typeface="Trebuchet MS"/>
              </a:defRPr>
            </a:lvl9pPr>
          </a:lstStyle>
          <a:p>
            <a:fld id="{00000000-1234-1234-1234-123412341234}"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ólo el título" type="titleOnly">
  <p:cSld name="TITLE_ONLY">
    <p:spTree>
      <p:nvGrpSpPr>
        <p:cNvPr id="1" name="Shape 40"/>
        <p:cNvGrpSpPr/>
        <p:nvPr/>
      </p:nvGrpSpPr>
      <p:grpSpPr>
        <a:xfrm>
          <a:off x="0" y="0"/>
          <a:ext cx="0" cy="0"/>
          <a:chOff x="0" y="0"/>
          <a:chExt cx="0" cy="0"/>
        </a:xfrm>
      </p:grpSpPr>
      <p:sp>
        <p:nvSpPr>
          <p:cNvPr id="41" name="Google Shape;41;p48"/>
          <p:cNvSpPr txBox="1">
            <a:spLocks noGrp="1"/>
          </p:cNvSpPr>
          <p:nvPr>
            <p:ph type="title"/>
          </p:nvPr>
        </p:nvSpPr>
        <p:spPr>
          <a:xfrm>
            <a:off x="468314" y="519682"/>
            <a:ext cx="8207375" cy="756280"/>
          </a:xfrm>
          <a:prstGeom prst="rect">
            <a:avLst/>
          </a:prstGeom>
          <a:noFill/>
          <a:ln>
            <a:noFill/>
          </a:ln>
        </p:spPr>
        <p:txBody>
          <a:bodyPr spcFirstLastPara="1" wrap="square" lIns="91425" tIns="45700" rIns="91425" bIns="45700" anchor="ctr" anchorCtr="0"/>
          <a:lstStyle>
            <a:lvl1pPr lvl="0" algn="ctr">
              <a:lnSpc>
                <a:spcPct val="90000"/>
              </a:lnSpc>
              <a:spcBef>
                <a:spcPts val="0"/>
              </a:spcBef>
              <a:spcAft>
                <a:spcPts val="0"/>
              </a:spcAft>
              <a:buSzPts val="1400"/>
              <a:buNone/>
              <a:defRPr sz="1707"/>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42" name="Google Shape;42;p48"/>
          <p:cNvSpPr txBox="1">
            <a:spLocks noGrp="1"/>
          </p:cNvSpPr>
          <p:nvPr>
            <p:ph type="sldNum" idx="12"/>
          </p:nvPr>
        </p:nvSpPr>
        <p:spPr>
          <a:xfrm>
            <a:off x="8534403" y="4973585"/>
            <a:ext cx="587375" cy="206042"/>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219">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1219">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1219">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1219">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1219">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1219">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1219">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1219">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1219">
                <a:solidFill>
                  <a:schemeClr val="dk1"/>
                </a:solidFill>
                <a:latin typeface="Trebuchet MS"/>
                <a:ea typeface="Trebuchet MS"/>
                <a:cs typeface="Trebuchet MS"/>
                <a:sym typeface="Trebuchet MS"/>
              </a:defRPr>
            </a:lvl9pPr>
          </a:lstStyle>
          <a:p>
            <a:fld id="{00000000-1234-1234-1234-123412341234}"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43"/>
        <p:cNvGrpSpPr/>
        <p:nvPr/>
      </p:nvGrpSpPr>
      <p:grpSpPr>
        <a:xfrm>
          <a:off x="0" y="0"/>
          <a:ext cx="0" cy="0"/>
          <a:chOff x="0" y="0"/>
          <a:chExt cx="0" cy="0"/>
        </a:xfrm>
      </p:grpSpPr>
      <p:sp>
        <p:nvSpPr>
          <p:cNvPr id="44" name="Google Shape;44;p49"/>
          <p:cNvSpPr txBox="1">
            <a:spLocks noGrp="1"/>
          </p:cNvSpPr>
          <p:nvPr>
            <p:ph type="title"/>
          </p:nvPr>
        </p:nvSpPr>
        <p:spPr>
          <a:xfrm>
            <a:off x="446038" y="582392"/>
            <a:ext cx="3008313" cy="871807"/>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SzPts val="1400"/>
              <a:buNone/>
              <a:defRPr sz="1219" b="1"/>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45" name="Google Shape;45;p49"/>
          <p:cNvSpPr txBox="1">
            <a:spLocks noGrp="1"/>
          </p:cNvSpPr>
          <p:nvPr>
            <p:ph type="body" idx="1"/>
          </p:nvPr>
        </p:nvSpPr>
        <p:spPr>
          <a:xfrm>
            <a:off x="3563890" y="582396"/>
            <a:ext cx="5111750" cy="4391190"/>
          </a:xfrm>
          <a:prstGeom prst="rect">
            <a:avLst/>
          </a:prstGeom>
          <a:noFill/>
          <a:ln>
            <a:noFill/>
          </a:ln>
        </p:spPr>
        <p:txBody>
          <a:bodyPr spcFirstLastPara="1" wrap="square" lIns="91425" tIns="45700" rIns="91425" bIns="45700" anchor="t" anchorCtr="0"/>
          <a:lstStyle>
            <a:lvl1pPr marL="278681" lvl="0" indent="-263199" algn="l">
              <a:spcBef>
                <a:spcPts val="390"/>
              </a:spcBef>
              <a:spcAft>
                <a:spcPts val="0"/>
              </a:spcAft>
              <a:buSzPts val="3200"/>
              <a:buChar char="▪"/>
              <a:defRPr sz="1951"/>
            </a:lvl1pPr>
            <a:lvl2pPr marL="557361" lvl="1" indent="-247716" algn="l">
              <a:spcBef>
                <a:spcPts val="341"/>
              </a:spcBef>
              <a:spcAft>
                <a:spcPts val="0"/>
              </a:spcAft>
              <a:buSzPts val="2800"/>
              <a:buFont typeface="Trebuchet MS"/>
              <a:buChar char="•"/>
              <a:defRPr sz="1707"/>
            </a:lvl2pPr>
            <a:lvl3pPr marL="836042" lvl="2" indent="-232234" algn="l">
              <a:spcBef>
                <a:spcPts val="293"/>
              </a:spcBef>
              <a:spcAft>
                <a:spcPts val="0"/>
              </a:spcAft>
              <a:buSzPts val="2400"/>
              <a:buChar char="–"/>
              <a:defRPr sz="1463"/>
            </a:lvl3pPr>
            <a:lvl4pPr marL="1114722" lvl="3" indent="-216752" algn="l">
              <a:spcBef>
                <a:spcPts val="244"/>
              </a:spcBef>
              <a:spcAft>
                <a:spcPts val="0"/>
              </a:spcAft>
              <a:buSzPts val="2000"/>
              <a:buChar char="."/>
              <a:defRPr sz="1219"/>
            </a:lvl4pPr>
            <a:lvl5pPr marL="1393403" lvl="4" indent="-216752" algn="l">
              <a:spcBef>
                <a:spcPts val="244"/>
              </a:spcBef>
              <a:spcAft>
                <a:spcPts val="0"/>
              </a:spcAft>
              <a:buSzPts val="2000"/>
              <a:buChar char="­"/>
              <a:defRPr sz="1219"/>
            </a:lvl5pPr>
            <a:lvl6pPr marL="1672083" lvl="5" indent="-216752" algn="l">
              <a:spcBef>
                <a:spcPts val="244"/>
              </a:spcBef>
              <a:spcAft>
                <a:spcPts val="0"/>
              </a:spcAft>
              <a:buSzPts val="2000"/>
              <a:buChar char="­"/>
              <a:defRPr sz="1219"/>
            </a:lvl6pPr>
            <a:lvl7pPr marL="1950764" lvl="6" indent="-216752" algn="l">
              <a:spcBef>
                <a:spcPts val="244"/>
              </a:spcBef>
              <a:spcAft>
                <a:spcPts val="0"/>
              </a:spcAft>
              <a:buSzPts val="2000"/>
              <a:buChar char="­"/>
              <a:defRPr sz="1219"/>
            </a:lvl7pPr>
            <a:lvl8pPr marL="2229444" lvl="7" indent="-216752" algn="l">
              <a:spcBef>
                <a:spcPts val="244"/>
              </a:spcBef>
              <a:spcAft>
                <a:spcPts val="0"/>
              </a:spcAft>
              <a:buSzPts val="2000"/>
              <a:buChar char="­"/>
              <a:defRPr sz="1219"/>
            </a:lvl8pPr>
            <a:lvl9pPr marL="2508125" lvl="8" indent="-216752" algn="l">
              <a:spcBef>
                <a:spcPts val="244"/>
              </a:spcBef>
              <a:spcAft>
                <a:spcPts val="0"/>
              </a:spcAft>
              <a:buSzPts val="2000"/>
              <a:buChar char="­"/>
              <a:defRPr sz="1219"/>
            </a:lvl9pPr>
          </a:lstStyle>
          <a:p>
            <a:endParaRPr/>
          </a:p>
        </p:txBody>
      </p:sp>
      <p:sp>
        <p:nvSpPr>
          <p:cNvPr id="46" name="Google Shape;46;p49"/>
          <p:cNvSpPr txBox="1">
            <a:spLocks noGrp="1"/>
          </p:cNvSpPr>
          <p:nvPr>
            <p:ph type="body" idx="2"/>
          </p:nvPr>
        </p:nvSpPr>
        <p:spPr>
          <a:xfrm>
            <a:off x="446038" y="1454204"/>
            <a:ext cx="3008313" cy="3519383"/>
          </a:xfrm>
          <a:prstGeom prst="rect">
            <a:avLst/>
          </a:prstGeom>
          <a:noFill/>
          <a:ln>
            <a:noFill/>
          </a:ln>
        </p:spPr>
        <p:txBody>
          <a:bodyPr spcFirstLastPara="1" wrap="square" lIns="91425" tIns="45700" rIns="91425" bIns="45700" anchor="t" anchorCtr="0"/>
          <a:lstStyle>
            <a:lvl1pPr marL="278681" lvl="0" indent="-139341" algn="l">
              <a:spcBef>
                <a:spcPts val="171"/>
              </a:spcBef>
              <a:spcAft>
                <a:spcPts val="0"/>
              </a:spcAft>
              <a:buSzPts val="1400"/>
              <a:buNone/>
              <a:defRPr sz="854"/>
            </a:lvl1pPr>
            <a:lvl2pPr marL="557361" lvl="1" indent="-139341" algn="l">
              <a:spcBef>
                <a:spcPts val="146"/>
              </a:spcBef>
              <a:spcAft>
                <a:spcPts val="0"/>
              </a:spcAft>
              <a:buSzPts val="1200"/>
              <a:buFont typeface="Trebuchet MS"/>
              <a:buNone/>
              <a:defRPr sz="731"/>
            </a:lvl2pPr>
            <a:lvl3pPr marL="836042" lvl="2" indent="-139341" algn="l">
              <a:spcBef>
                <a:spcPts val="122"/>
              </a:spcBef>
              <a:spcAft>
                <a:spcPts val="0"/>
              </a:spcAft>
              <a:buSzPts val="1000"/>
              <a:buNone/>
              <a:defRPr sz="610"/>
            </a:lvl3pPr>
            <a:lvl4pPr marL="1114722" lvl="3" indent="-139341" algn="l">
              <a:spcBef>
                <a:spcPts val="110"/>
              </a:spcBef>
              <a:spcAft>
                <a:spcPts val="0"/>
              </a:spcAft>
              <a:buSzPts val="900"/>
              <a:buNone/>
              <a:defRPr sz="548"/>
            </a:lvl4pPr>
            <a:lvl5pPr marL="1393403" lvl="4" indent="-139341" algn="l">
              <a:spcBef>
                <a:spcPts val="110"/>
              </a:spcBef>
              <a:spcAft>
                <a:spcPts val="0"/>
              </a:spcAft>
              <a:buSzPts val="900"/>
              <a:buNone/>
              <a:defRPr sz="548"/>
            </a:lvl5pPr>
            <a:lvl6pPr marL="1672083" lvl="5" indent="-139341" algn="l">
              <a:spcBef>
                <a:spcPts val="110"/>
              </a:spcBef>
              <a:spcAft>
                <a:spcPts val="0"/>
              </a:spcAft>
              <a:buSzPts val="900"/>
              <a:buNone/>
              <a:defRPr sz="548"/>
            </a:lvl6pPr>
            <a:lvl7pPr marL="1950764" lvl="6" indent="-139341" algn="l">
              <a:spcBef>
                <a:spcPts val="110"/>
              </a:spcBef>
              <a:spcAft>
                <a:spcPts val="0"/>
              </a:spcAft>
              <a:buSzPts val="900"/>
              <a:buNone/>
              <a:defRPr sz="548"/>
            </a:lvl7pPr>
            <a:lvl8pPr marL="2229444" lvl="7" indent="-139341" algn="l">
              <a:spcBef>
                <a:spcPts val="110"/>
              </a:spcBef>
              <a:spcAft>
                <a:spcPts val="0"/>
              </a:spcAft>
              <a:buSzPts val="900"/>
              <a:buNone/>
              <a:defRPr sz="548"/>
            </a:lvl8pPr>
            <a:lvl9pPr marL="2508125" lvl="8" indent="-139341" algn="l">
              <a:spcBef>
                <a:spcPts val="110"/>
              </a:spcBef>
              <a:spcAft>
                <a:spcPts val="0"/>
              </a:spcAft>
              <a:buSzPts val="900"/>
              <a:buNone/>
              <a:defRPr sz="548"/>
            </a:lvl9pPr>
          </a:lstStyle>
          <a:p>
            <a:endParaRPr/>
          </a:p>
        </p:txBody>
      </p:sp>
      <p:sp>
        <p:nvSpPr>
          <p:cNvPr id="47" name="Google Shape;47;p49"/>
          <p:cNvSpPr txBox="1">
            <a:spLocks noGrp="1"/>
          </p:cNvSpPr>
          <p:nvPr>
            <p:ph type="sldNum" idx="12"/>
          </p:nvPr>
        </p:nvSpPr>
        <p:spPr>
          <a:xfrm>
            <a:off x="8534403" y="4973585"/>
            <a:ext cx="587375" cy="206042"/>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219">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1219">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1219">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1219">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1219">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1219">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1219">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1219">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1219">
                <a:solidFill>
                  <a:schemeClr val="dk1"/>
                </a:solidFill>
                <a:latin typeface="Trebuchet MS"/>
                <a:ea typeface="Trebuchet MS"/>
                <a:cs typeface="Trebuchet MS"/>
                <a:sym typeface="Trebuchet MS"/>
              </a:defRPr>
            </a:lvl9pPr>
          </a:lstStyle>
          <a:p>
            <a:fld id="{00000000-1234-1234-1234-123412341234}"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48"/>
        <p:cNvGrpSpPr/>
        <p:nvPr/>
      </p:nvGrpSpPr>
      <p:grpSpPr>
        <a:xfrm>
          <a:off x="0" y="0"/>
          <a:ext cx="0" cy="0"/>
          <a:chOff x="0" y="0"/>
          <a:chExt cx="0" cy="0"/>
        </a:xfrm>
      </p:grpSpPr>
      <p:sp>
        <p:nvSpPr>
          <p:cNvPr id="49" name="Google Shape;49;p50"/>
          <p:cNvSpPr txBox="1">
            <a:spLocks noGrp="1"/>
          </p:cNvSpPr>
          <p:nvPr>
            <p:ph type="title"/>
          </p:nvPr>
        </p:nvSpPr>
        <p:spPr>
          <a:xfrm>
            <a:off x="1792288" y="3866501"/>
            <a:ext cx="5486400" cy="425185"/>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SzPts val="1400"/>
              <a:buNone/>
              <a:defRPr sz="1219" b="1"/>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50" name="Google Shape;50;p50"/>
          <p:cNvSpPr>
            <a:spLocks noGrp="1"/>
          </p:cNvSpPr>
          <p:nvPr>
            <p:ph type="pic" idx="2"/>
          </p:nvPr>
        </p:nvSpPr>
        <p:spPr>
          <a:xfrm>
            <a:off x="1792288" y="724663"/>
            <a:ext cx="5486400" cy="3087053"/>
          </a:xfrm>
          <a:prstGeom prst="rect">
            <a:avLst/>
          </a:prstGeom>
          <a:noFill/>
          <a:ln>
            <a:noFill/>
          </a:ln>
        </p:spPr>
        <p:txBody>
          <a:bodyPr spcFirstLastPara="1" wrap="square" lIns="91425" tIns="45700" rIns="91425" bIns="45700" anchor="t" anchorCtr="0"/>
          <a:lstStyle>
            <a:lvl1pPr marR="0" lvl="0" algn="l" rtl="0">
              <a:spcBef>
                <a:spcPts val="390"/>
              </a:spcBef>
              <a:spcAft>
                <a:spcPts val="0"/>
              </a:spcAft>
              <a:buClr>
                <a:srgbClr val="99CC00"/>
              </a:buClr>
              <a:buSzPts val="3200"/>
              <a:buFont typeface="Noto Sans Symbols"/>
              <a:buNone/>
              <a:defRPr sz="1951" b="0" i="0" u="none" strike="noStrike" cap="none">
                <a:solidFill>
                  <a:srgbClr val="000000"/>
                </a:solidFill>
                <a:latin typeface="Trebuchet MS"/>
                <a:ea typeface="Trebuchet MS"/>
                <a:cs typeface="Trebuchet MS"/>
                <a:sym typeface="Trebuchet MS"/>
              </a:defRPr>
            </a:lvl1pPr>
            <a:lvl2pPr marR="0" lvl="1" algn="l" rtl="0">
              <a:spcBef>
                <a:spcPts val="341"/>
              </a:spcBef>
              <a:spcAft>
                <a:spcPts val="0"/>
              </a:spcAft>
              <a:buClr>
                <a:srgbClr val="99CC00"/>
              </a:buClr>
              <a:buSzPts val="2800"/>
              <a:buFont typeface="Trebuchet MS"/>
              <a:buNone/>
              <a:defRPr sz="1707" b="0" i="0" u="none" strike="noStrike" cap="none">
                <a:solidFill>
                  <a:srgbClr val="000000"/>
                </a:solidFill>
                <a:latin typeface="Trebuchet MS"/>
                <a:ea typeface="Trebuchet MS"/>
                <a:cs typeface="Trebuchet MS"/>
                <a:sym typeface="Trebuchet MS"/>
              </a:defRPr>
            </a:lvl2pPr>
            <a:lvl3pPr marR="0" lvl="2" algn="l" rtl="0">
              <a:spcBef>
                <a:spcPts val="293"/>
              </a:spcBef>
              <a:spcAft>
                <a:spcPts val="0"/>
              </a:spcAft>
              <a:buClr>
                <a:srgbClr val="99CC00"/>
              </a:buClr>
              <a:buSzPts val="2400"/>
              <a:buFont typeface="Verdana"/>
              <a:buNone/>
              <a:defRPr sz="1463" b="0" i="0" u="none" strike="noStrike" cap="none">
                <a:solidFill>
                  <a:srgbClr val="000000"/>
                </a:solidFill>
                <a:latin typeface="Trebuchet MS"/>
                <a:ea typeface="Trebuchet MS"/>
                <a:cs typeface="Trebuchet MS"/>
                <a:sym typeface="Trebuchet MS"/>
              </a:defRPr>
            </a:lvl3pPr>
            <a:lvl4pPr marR="0" lvl="3" algn="l" rtl="0">
              <a:spcBef>
                <a:spcPts val="244"/>
              </a:spcBef>
              <a:spcAft>
                <a:spcPts val="0"/>
              </a:spcAft>
              <a:buClr>
                <a:srgbClr val="99CC00"/>
              </a:buClr>
              <a:buSzPts val="2000"/>
              <a:buFont typeface="Verdana"/>
              <a:buNone/>
              <a:defRPr sz="1219" b="0" i="0" u="none" strike="noStrike" cap="none">
                <a:solidFill>
                  <a:srgbClr val="000000"/>
                </a:solidFill>
                <a:latin typeface="Trebuchet MS"/>
                <a:ea typeface="Trebuchet MS"/>
                <a:cs typeface="Trebuchet MS"/>
                <a:sym typeface="Trebuchet MS"/>
              </a:defRPr>
            </a:lvl4pPr>
            <a:lvl5pPr marR="0" lvl="4" algn="l" rtl="0">
              <a:spcBef>
                <a:spcPts val="244"/>
              </a:spcBef>
              <a:spcAft>
                <a:spcPts val="0"/>
              </a:spcAft>
              <a:buClr>
                <a:srgbClr val="99CC00"/>
              </a:buClr>
              <a:buSzPts val="2000"/>
              <a:buFont typeface="Verdana"/>
              <a:buNone/>
              <a:defRPr sz="1219" b="0" i="0" u="none" strike="noStrike" cap="none">
                <a:solidFill>
                  <a:srgbClr val="000000"/>
                </a:solidFill>
                <a:latin typeface="Trebuchet MS"/>
                <a:ea typeface="Trebuchet MS"/>
                <a:cs typeface="Trebuchet MS"/>
                <a:sym typeface="Trebuchet MS"/>
              </a:defRPr>
            </a:lvl5pPr>
            <a:lvl6pPr marR="0" lvl="5" algn="l" rtl="0">
              <a:spcBef>
                <a:spcPts val="244"/>
              </a:spcBef>
              <a:spcAft>
                <a:spcPts val="0"/>
              </a:spcAft>
              <a:buClr>
                <a:srgbClr val="99CC00"/>
              </a:buClr>
              <a:buSzPts val="2000"/>
              <a:buFont typeface="Verdana"/>
              <a:buNone/>
              <a:defRPr sz="1219" b="0" i="0" u="none" strike="noStrike" cap="none">
                <a:solidFill>
                  <a:srgbClr val="000000"/>
                </a:solidFill>
                <a:latin typeface="Trebuchet MS"/>
                <a:ea typeface="Trebuchet MS"/>
                <a:cs typeface="Trebuchet MS"/>
                <a:sym typeface="Trebuchet MS"/>
              </a:defRPr>
            </a:lvl6pPr>
            <a:lvl7pPr marR="0" lvl="6" algn="l" rtl="0">
              <a:spcBef>
                <a:spcPts val="244"/>
              </a:spcBef>
              <a:spcAft>
                <a:spcPts val="0"/>
              </a:spcAft>
              <a:buClr>
                <a:srgbClr val="99CC00"/>
              </a:buClr>
              <a:buSzPts val="2000"/>
              <a:buFont typeface="Verdana"/>
              <a:buNone/>
              <a:defRPr sz="1219" b="0" i="0" u="none" strike="noStrike" cap="none">
                <a:solidFill>
                  <a:srgbClr val="000000"/>
                </a:solidFill>
                <a:latin typeface="Trebuchet MS"/>
                <a:ea typeface="Trebuchet MS"/>
                <a:cs typeface="Trebuchet MS"/>
                <a:sym typeface="Trebuchet MS"/>
              </a:defRPr>
            </a:lvl7pPr>
            <a:lvl8pPr marR="0" lvl="7" algn="l" rtl="0">
              <a:spcBef>
                <a:spcPts val="244"/>
              </a:spcBef>
              <a:spcAft>
                <a:spcPts val="0"/>
              </a:spcAft>
              <a:buClr>
                <a:srgbClr val="99CC00"/>
              </a:buClr>
              <a:buSzPts val="2000"/>
              <a:buFont typeface="Verdana"/>
              <a:buNone/>
              <a:defRPr sz="1219" b="0" i="0" u="none" strike="noStrike" cap="none">
                <a:solidFill>
                  <a:srgbClr val="000000"/>
                </a:solidFill>
                <a:latin typeface="Trebuchet MS"/>
                <a:ea typeface="Trebuchet MS"/>
                <a:cs typeface="Trebuchet MS"/>
                <a:sym typeface="Trebuchet MS"/>
              </a:defRPr>
            </a:lvl8pPr>
            <a:lvl9pPr marR="0" lvl="8" algn="l" rtl="0">
              <a:spcBef>
                <a:spcPts val="244"/>
              </a:spcBef>
              <a:spcAft>
                <a:spcPts val="0"/>
              </a:spcAft>
              <a:buClr>
                <a:srgbClr val="99CC00"/>
              </a:buClr>
              <a:buSzPts val="2000"/>
              <a:buFont typeface="Verdana"/>
              <a:buNone/>
              <a:defRPr sz="1219" b="0" i="0" u="none" strike="noStrike" cap="none">
                <a:solidFill>
                  <a:srgbClr val="000000"/>
                </a:solidFill>
                <a:latin typeface="Trebuchet MS"/>
                <a:ea typeface="Trebuchet MS"/>
                <a:cs typeface="Trebuchet MS"/>
                <a:sym typeface="Trebuchet MS"/>
              </a:defRPr>
            </a:lvl9pPr>
          </a:lstStyle>
          <a:p>
            <a:endParaRPr/>
          </a:p>
        </p:txBody>
      </p:sp>
      <p:sp>
        <p:nvSpPr>
          <p:cNvPr id="51" name="Google Shape;51;p50"/>
          <p:cNvSpPr txBox="1">
            <a:spLocks noGrp="1"/>
          </p:cNvSpPr>
          <p:nvPr>
            <p:ph type="body" idx="1"/>
          </p:nvPr>
        </p:nvSpPr>
        <p:spPr>
          <a:xfrm>
            <a:off x="1792288" y="4291686"/>
            <a:ext cx="5486400" cy="603833"/>
          </a:xfrm>
          <a:prstGeom prst="rect">
            <a:avLst/>
          </a:prstGeom>
          <a:noFill/>
          <a:ln>
            <a:noFill/>
          </a:ln>
        </p:spPr>
        <p:txBody>
          <a:bodyPr spcFirstLastPara="1" wrap="square" lIns="91425" tIns="45700" rIns="91425" bIns="45700" anchor="t" anchorCtr="0"/>
          <a:lstStyle>
            <a:lvl1pPr marL="278681" lvl="0" indent="-139341" algn="l">
              <a:spcBef>
                <a:spcPts val="171"/>
              </a:spcBef>
              <a:spcAft>
                <a:spcPts val="0"/>
              </a:spcAft>
              <a:buSzPts val="1400"/>
              <a:buNone/>
              <a:defRPr sz="854"/>
            </a:lvl1pPr>
            <a:lvl2pPr marL="557361" lvl="1" indent="-139341" algn="l">
              <a:spcBef>
                <a:spcPts val="146"/>
              </a:spcBef>
              <a:spcAft>
                <a:spcPts val="0"/>
              </a:spcAft>
              <a:buSzPts val="1200"/>
              <a:buFont typeface="Trebuchet MS"/>
              <a:buNone/>
              <a:defRPr sz="731"/>
            </a:lvl2pPr>
            <a:lvl3pPr marL="836042" lvl="2" indent="-139341" algn="l">
              <a:spcBef>
                <a:spcPts val="122"/>
              </a:spcBef>
              <a:spcAft>
                <a:spcPts val="0"/>
              </a:spcAft>
              <a:buSzPts val="1000"/>
              <a:buNone/>
              <a:defRPr sz="610"/>
            </a:lvl3pPr>
            <a:lvl4pPr marL="1114722" lvl="3" indent="-139341" algn="l">
              <a:spcBef>
                <a:spcPts val="110"/>
              </a:spcBef>
              <a:spcAft>
                <a:spcPts val="0"/>
              </a:spcAft>
              <a:buSzPts val="900"/>
              <a:buNone/>
              <a:defRPr sz="548"/>
            </a:lvl4pPr>
            <a:lvl5pPr marL="1393403" lvl="4" indent="-139341" algn="l">
              <a:spcBef>
                <a:spcPts val="110"/>
              </a:spcBef>
              <a:spcAft>
                <a:spcPts val="0"/>
              </a:spcAft>
              <a:buSzPts val="900"/>
              <a:buNone/>
              <a:defRPr sz="548"/>
            </a:lvl5pPr>
            <a:lvl6pPr marL="1672083" lvl="5" indent="-139341" algn="l">
              <a:spcBef>
                <a:spcPts val="110"/>
              </a:spcBef>
              <a:spcAft>
                <a:spcPts val="0"/>
              </a:spcAft>
              <a:buSzPts val="900"/>
              <a:buNone/>
              <a:defRPr sz="548"/>
            </a:lvl6pPr>
            <a:lvl7pPr marL="1950764" lvl="6" indent="-139341" algn="l">
              <a:spcBef>
                <a:spcPts val="110"/>
              </a:spcBef>
              <a:spcAft>
                <a:spcPts val="0"/>
              </a:spcAft>
              <a:buSzPts val="900"/>
              <a:buNone/>
              <a:defRPr sz="548"/>
            </a:lvl7pPr>
            <a:lvl8pPr marL="2229444" lvl="7" indent="-139341" algn="l">
              <a:spcBef>
                <a:spcPts val="110"/>
              </a:spcBef>
              <a:spcAft>
                <a:spcPts val="0"/>
              </a:spcAft>
              <a:buSzPts val="900"/>
              <a:buNone/>
              <a:defRPr sz="548"/>
            </a:lvl8pPr>
            <a:lvl9pPr marL="2508125" lvl="8" indent="-139341" algn="l">
              <a:spcBef>
                <a:spcPts val="110"/>
              </a:spcBef>
              <a:spcAft>
                <a:spcPts val="0"/>
              </a:spcAft>
              <a:buSzPts val="900"/>
              <a:buNone/>
              <a:defRPr sz="548"/>
            </a:lvl9pPr>
          </a:lstStyle>
          <a:p>
            <a:endParaRPr/>
          </a:p>
        </p:txBody>
      </p:sp>
      <p:sp>
        <p:nvSpPr>
          <p:cNvPr id="52" name="Google Shape;52;p50"/>
          <p:cNvSpPr txBox="1">
            <a:spLocks noGrp="1"/>
          </p:cNvSpPr>
          <p:nvPr>
            <p:ph type="sldNum" idx="12"/>
          </p:nvPr>
        </p:nvSpPr>
        <p:spPr>
          <a:xfrm>
            <a:off x="8534403" y="4973585"/>
            <a:ext cx="587375" cy="206042"/>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219">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1219">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1219">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1219">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1219">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1219">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1219">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1219">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1219">
                <a:solidFill>
                  <a:schemeClr val="dk1"/>
                </a:solidFill>
                <a:latin typeface="Trebuchet MS"/>
                <a:ea typeface="Trebuchet MS"/>
                <a:cs typeface="Trebuchet MS"/>
                <a:sym typeface="Trebuchet MS"/>
              </a:defRPr>
            </a:lvl9pPr>
          </a:lstStyle>
          <a:p>
            <a:fld id="{00000000-1234-1234-1234-123412341234}"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41" descr="C:\Users\Agustin\Dropbox\ACH\2.DOCUMNTOS DE GESTION\NUEVA MARCA ACH\Logo_Formato_Digital_White_RGB.png"/>
          <p:cNvPicPr preferRelativeResize="0"/>
          <p:nvPr/>
        </p:nvPicPr>
        <p:blipFill rotWithShape="1">
          <a:blip r:embed="rId18">
            <a:alphaModFix/>
          </a:blip>
          <a:srcRect/>
          <a:stretch/>
        </p:blipFill>
        <p:spPr>
          <a:xfrm>
            <a:off x="7846604" y="4762262"/>
            <a:ext cx="721688" cy="348266"/>
          </a:xfrm>
          <a:prstGeom prst="rect">
            <a:avLst/>
          </a:prstGeom>
          <a:noFill/>
          <a:ln>
            <a:noFill/>
          </a:ln>
        </p:spPr>
      </p:pic>
      <p:sp>
        <p:nvSpPr>
          <p:cNvPr id="11" name="Google Shape;11;p41"/>
          <p:cNvSpPr txBox="1">
            <a:spLocks noGrp="1"/>
          </p:cNvSpPr>
          <p:nvPr>
            <p:ph type="title"/>
          </p:nvPr>
        </p:nvSpPr>
        <p:spPr>
          <a:xfrm>
            <a:off x="-9281" y="485119"/>
            <a:ext cx="9143999" cy="432181"/>
          </a:xfrm>
          <a:prstGeom prst="rect">
            <a:avLst/>
          </a:prstGeom>
          <a:noFill/>
          <a:ln>
            <a:noFill/>
          </a:ln>
        </p:spPr>
        <p:txBody>
          <a:bodyPr spcFirstLastPara="1" wrap="square" lIns="91425" tIns="45700" rIns="91425" bIns="45700" anchor="ctr" anchorCtr="0"/>
          <a:lstStyle>
            <a:lvl1pPr marR="0" lvl="0" algn="ctr" rtl="0">
              <a:lnSpc>
                <a:spcPct val="90000"/>
              </a:lnSpc>
              <a:spcBef>
                <a:spcPts val="0"/>
              </a:spcBef>
              <a:spcAft>
                <a:spcPts val="0"/>
              </a:spcAft>
              <a:buSzPts val="1400"/>
              <a:buNone/>
              <a:defRPr sz="3200" b="1" i="0" u="none" strike="noStrike" cap="none">
                <a:solidFill>
                  <a:srgbClr val="000000"/>
                </a:solidFill>
                <a:latin typeface="Poppins Black"/>
                <a:ea typeface="Poppins Black"/>
                <a:cs typeface="Poppins Black"/>
                <a:sym typeface="Poppins Black"/>
              </a:defRPr>
            </a:lvl1pPr>
            <a:lvl2pPr marR="0" lvl="1"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2pPr>
            <a:lvl3pPr marR="0" lvl="2"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3pPr>
            <a:lvl4pPr marR="0" lvl="3"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4pPr>
            <a:lvl5pPr marR="0" lvl="4"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5pPr>
            <a:lvl6pPr marR="0" lvl="5"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6pPr>
            <a:lvl7pPr marR="0" lvl="6"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7pPr>
            <a:lvl8pPr marR="0" lvl="7"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8pPr>
            <a:lvl9pPr marR="0" lvl="8"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9pPr>
          </a:lstStyle>
          <a:p>
            <a:endParaRPr/>
          </a:p>
        </p:txBody>
      </p:sp>
      <p:sp>
        <p:nvSpPr>
          <p:cNvPr id="12" name="Google Shape;12;p41"/>
          <p:cNvSpPr txBox="1">
            <a:spLocks noGrp="1"/>
          </p:cNvSpPr>
          <p:nvPr>
            <p:ph type="body" idx="1"/>
          </p:nvPr>
        </p:nvSpPr>
        <p:spPr>
          <a:xfrm>
            <a:off x="324646" y="922933"/>
            <a:ext cx="8494712" cy="4076358"/>
          </a:xfrm>
          <a:prstGeom prst="rect">
            <a:avLst/>
          </a:prstGeom>
          <a:noFill/>
          <a:ln>
            <a:noFill/>
          </a:ln>
        </p:spPr>
        <p:txBody>
          <a:bodyPr spcFirstLastPara="1" wrap="square" lIns="91425" tIns="45700" rIns="91425" bIns="45700" anchor="t" anchorCtr="0"/>
          <a:lstStyle>
            <a:lvl1pPr marL="457200" marR="0" lvl="0" indent="-387350" algn="l" rtl="0">
              <a:spcBef>
                <a:spcPts val="500"/>
              </a:spcBef>
              <a:spcAft>
                <a:spcPts val="0"/>
              </a:spcAft>
              <a:buClr>
                <a:srgbClr val="99CC00"/>
              </a:buClr>
              <a:buSzPts val="2500"/>
              <a:buFont typeface="Noto Sans Symbols"/>
              <a:buChar char="▪"/>
              <a:defRPr sz="2500" b="0" i="0" u="none" strike="noStrike" cap="none">
                <a:solidFill>
                  <a:srgbClr val="000000"/>
                </a:solidFill>
                <a:latin typeface="Trebuchet MS"/>
                <a:ea typeface="Trebuchet MS"/>
                <a:cs typeface="Trebuchet MS"/>
                <a:sym typeface="Trebuchet MS"/>
              </a:defRPr>
            </a:lvl1pPr>
            <a:lvl2pPr marL="914400" marR="0" lvl="1" indent="-381000" algn="l" rtl="0">
              <a:spcBef>
                <a:spcPts val="480"/>
              </a:spcBef>
              <a:spcAft>
                <a:spcPts val="0"/>
              </a:spcAft>
              <a:buClr>
                <a:srgbClr val="99CC00"/>
              </a:buClr>
              <a:buSzPts val="2400"/>
              <a:buFont typeface="Trebuchet MS"/>
              <a:buChar char="•"/>
              <a:defRPr sz="2400" b="0" i="0" u="none" strike="noStrike" cap="none">
                <a:solidFill>
                  <a:srgbClr val="000000"/>
                </a:solidFill>
                <a:latin typeface="Trebuchet MS"/>
                <a:ea typeface="Trebuchet MS"/>
                <a:cs typeface="Trebuchet MS"/>
                <a:sym typeface="Trebuchet MS"/>
              </a:defRPr>
            </a:lvl2pPr>
            <a:lvl3pPr marL="1371600" marR="0" lvl="2" indent="-355600" algn="l" rtl="0">
              <a:spcBef>
                <a:spcPts val="400"/>
              </a:spcBef>
              <a:spcAft>
                <a:spcPts val="0"/>
              </a:spcAft>
              <a:buClr>
                <a:srgbClr val="99CC00"/>
              </a:buClr>
              <a:buSzPts val="2000"/>
              <a:buFont typeface="Verdana"/>
              <a:buChar char="–"/>
              <a:defRPr sz="2000" b="0" i="0" u="none" strike="noStrike" cap="none">
                <a:solidFill>
                  <a:srgbClr val="000000"/>
                </a:solidFill>
                <a:latin typeface="Trebuchet MS"/>
                <a:ea typeface="Trebuchet MS"/>
                <a:cs typeface="Trebuchet MS"/>
                <a:sym typeface="Trebuchet MS"/>
              </a:defRPr>
            </a:lvl3pPr>
            <a:lvl4pPr marL="1828800" marR="0" lvl="3" indent="-342900" algn="l" rtl="0">
              <a:spcBef>
                <a:spcPts val="360"/>
              </a:spcBef>
              <a:spcAft>
                <a:spcPts val="0"/>
              </a:spcAft>
              <a:buClr>
                <a:srgbClr val="99CC00"/>
              </a:buClr>
              <a:buSzPts val="1800"/>
              <a:buFont typeface="Verdana"/>
              <a:buChar char="."/>
              <a:defRPr sz="1800" b="0" i="0" u="none" strike="noStrike" cap="none">
                <a:solidFill>
                  <a:srgbClr val="000000"/>
                </a:solidFill>
                <a:latin typeface="Trebuchet MS"/>
                <a:ea typeface="Trebuchet MS"/>
                <a:cs typeface="Trebuchet MS"/>
                <a:sym typeface="Trebuchet MS"/>
              </a:defRPr>
            </a:lvl4pPr>
            <a:lvl5pPr marL="2286000" marR="0" lvl="4" indent="-342900" algn="l" rtl="0">
              <a:spcBef>
                <a:spcPts val="360"/>
              </a:spcBef>
              <a:spcAft>
                <a:spcPts val="0"/>
              </a:spcAft>
              <a:buClr>
                <a:srgbClr val="99CC00"/>
              </a:buClr>
              <a:buSzPts val="1800"/>
              <a:buFont typeface="Verdana"/>
              <a:buChar char="­"/>
              <a:defRPr sz="1800" b="0" i="0" u="none" strike="noStrike" cap="none">
                <a:solidFill>
                  <a:srgbClr val="000000"/>
                </a:solidFill>
                <a:latin typeface="Trebuchet MS"/>
                <a:ea typeface="Trebuchet MS"/>
                <a:cs typeface="Trebuchet MS"/>
                <a:sym typeface="Trebuchet MS"/>
              </a:defRPr>
            </a:lvl5pPr>
            <a:lvl6pPr marL="2743200" marR="0" lvl="5" indent="-342900" algn="l" rtl="0">
              <a:spcBef>
                <a:spcPts val="360"/>
              </a:spcBef>
              <a:spcAft>
                <a:spcPts val="0"/>
              </a:spcAft>
              <a:buClr>
                <a:srgbClr val="99CC00"/>
              </a:buClr>
              <a:buSzPts val="1800"/>
              <a:buFont typeface="Verdana"/>
              <a:buChar char="­"/>
              <a:defRPr sz="1800" b="0" i="0" u="none" strike="noStrike" cap="none">
                <a:solidFill>
                  <a:srgbClr val="000000"/>
                </a:solidFill>
                <a:latin typeface="Trebuchet MS"/>
                <a:ea typeface="Trebuchet MS"/>
                <a:cs typeface="Trebuchet MS"/>
                <a:sym typeface="Trebuchet MS"/>
              </a:defRPr>
            </a:lvl6pPr>
            <a:lvl7pPr marL="3200400" marR="0" lvl="6" indent="-342900" algn="l" rtl="0">
              <a:spcBef>
                <a:spcPts val="360"/>
              </a:spcBef>
              <a:spcAft>
                <a:spcPts val="0"/>
              </a:spcAft>
              <a:buClr>
                <a:srgbClr val="99CC00"/>
              </a:buClr>
              <a:buSzPts val="1800"/>
              <a:buFont typeface="Verdana"/>
              <a:buChar char="­"/>
              <a:defRPr sz="1800" b="0" i="0" u="none" strike="noStrike" cap="none">
                <a:solidFill>
                  <a:srgbClr val="000000"/>
                </a:solidFill>
                <a:latin typeface="Trebuchet MS"/>
                <a:ea typeface="Trebuchet MS"/>
                <a:cs typeface="Trebuchet MS"/>
                <a:sym typeface="Trebuchet MS"/>
              </a:defRPr>
            </a:lvl7pPr>
            <a:lvl8pPr marL="3657600" marR="0" lvl="7" indent="-342900" algn="l" rtl="0">
              <a:spcBef>
                <a:spcPts val="360"/>
              </a:spcBef>
              <a:spcAft>
                <a:spcPts val="0"/>
              </a:spcAft>
              <a:buClr>
                <a:srgbClr val="99CC00"/>
              </a:buClr>
              <a:buSzPts val="1800"/>
              <a:buFont typeface="Verdana"/>
              <a:buChar char="­"/>
              <a:defRPr sz="1800" b="0" i="0" u="none" strike="noStrike" cap="none">
                <a:solidFill>
                  <a:srgbClr val="000000"/>
                </a:solidFill>
                <a:latin typeface="Trebuchet MS"/>
                <a:ea typeface="Trebuchet MS"/>
                <a:cs typeface="Trebuchet MS"/>
                <a:sym typeface="Trebuchet MS"/>
              </a:defRPr>
            </a:lvl8pPr>
            <a:lvl9pPr marL="4114800" marR="0" lvl="8" indent="-342900" algn="l" rtl="0">
              <a:spcBef>
                <a:spcPts val="360"/>
              </a:spcBef>
              <a:spcAft>
                <a:spcPts val="0"/>
              </a:spcAft>
              <a:buClr>
                <a:srgbClr val="99CC00"/>
              </a:buClr>
              <a:buSzPts val="1800"/>
              <a:buFont typeface="Verdana"/>
              <a:buChar char="­"/>
              <a:defRPr sz="1800" b="0" i="0" u="none" strike="noStrike" cap="none">
                <a:solidFill>
                  <a:srgbClr val="000000"/>
                </a:solidFill>
                <a:latin typeface="Trebuchet MS"/>
                <a:ea typeface="Trebuchet MS"/>
                <a:cs typeface="Trebuchet MS"/>
                <a:sym typeface="Trebuchet MS"/>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85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85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85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85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85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85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85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85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854"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85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85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85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85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85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85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85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85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854"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85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85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85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85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85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85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85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85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854"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33.xml"/><Relationship Id="rId1" Type="http://schemas.openxmlformats.org/officeDocument/2006/relationships/slideLayout" Target="../slideLayouts/slideLayout3.xml"/><Relationship Id="rId5" Type="http://schemas.openxmlformats.org/officeDocument/2006/relationships/image" Target="../media/image30.jpg"/><Relationship Id="rId4" Type="http://schemas.openxmlformats.org/officeDocument/2006/relationships/image" Target="../media/image29.png"/></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image" Target="../media/image34.jp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jpg"/></Relationships>
</file>

<file path=ppt/slides/_rels/slide40.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7"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3.jpg"/><Relationship Id="rId5" Type="http://schemas.openxmlformats.org/officeDocument/2006/relationships/image" Target="../media/image12.png"/><Relationship Id="rId4" Type="http://schemas.openxmlformats.org/officeDocument/2006/relationships/image" Target="../media/image11.jp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Google Shape;66;p1">
            <a:extLst>
              <a:ext uri="{FF2B5EF4-FFF2-40B4-BE49-F238E27FC236}">
                <a16:creationId xmlns:a16="http://schemas.microsoft.com/office/drawing/2014/main" id="{6EB5C599-B9C1-49D2-B60E-033E6E53F80F}"/>
              </a:ext>
            </a:extLst>
          </p:cNvPr>
          <p:cNvSpPr txBox="1"/>
          <p:nvPr/>
        </p:nvSpPr>
        <p:spPr>
          <a:xfrm>
            <a:off x="390558" y="806723"/>
            <a:ext cx="8234753" cy="2140919"/>
          </a:xfrm>
          <a:prstGeom prst="rect">
            <a:avLst/>
          </a:prstGeom>
          <a:noFill/>
          <a:ln>
            <a:noFill/>
          </a:ln>
        </p:spPr>
        <p:txBody>
          <a:bodyPr spcFirstLastPara="1" wrap="square" lIns="91425" tIns="45700" rIns="91425" bIns="45700" anchor="ctr" anchorCtr="0">
            <a:noAutofit/>
          </a:bodyPr>
          <a:lstStyle/>
          <a:p>
            <a:pPr marL="0" marR="0" lvl="0" indent="0" rtl="0">
              <a:lnSpc>
                <a:spcPct val="90000"/>
              </a:lnSpc>
              <a:spcBef>
                <a:spcPts val="0"/>
              </a:spcBef>
              <a:spcAft>
                <a:spcPts val="0"/>
              </a:spcAft>
              <a:buClr>
                <a:srgbClr val="99CC00"/>
              </a:buClr>
              <a:buSzPts val="3200"/>
              <a:buFont typeface="Noto Sans Symbols"/>
              <a:buNone/>
            </a:pPr>
            <a:r>
              <a:rPr lang="es-ES" sz="3600" dirty="0">
                <a:solidFill>
                  <a:srgbClr val="006CB5"/>
                </a:solidFill>
                <a:latin typeface="Futura LT Pro Book" panose="020B0802020204020204" pitchFamily="34" charset="0"/>
              </a:rPr>
              <a:t>El lienzo de mi proyecto: </a:t>
            </a:r>
            <a:r>
              <a:rPr lang="es-ES" sz="6600" dirty="0">
                <a:solidFill>
                  <a:srgbClr val="006CB5"/>
                </a:solidFill>
                <a:latin typeface="Futura LT Pro Book" panose="020B0802020204020204" pitchFamily="34" charset="0"/>
              </a:rPr>
              <a:t>MODELO CANVAS</a:t>
            </a:r>
            <a:endParaRPr sz="3600" b="1" i="0" u="none" strike="noStrike" cap="none" dirty="0">
              <a:solidFill>
                <a:srgbClr val="006CB5"/>
              </a:solidFill>
              <a:latin typeface="Futura LT Pro Book" panose="020B0802020204020204" pitchFamily="34" charset="0"/>
              <a:ea typeface="Lato"/>
              <a:cs typeface="Lato"/>
              <a:sym typeface="Lato"/>
            </a:endParaRPr>
          </a:p>
          <a:p>
            <a:pPr marL="0" marR="0" lvl="0" indent="0" algn="ctr" rtl="0">
              <a:lnSpc>
                <a:spcPct val="90000"/>
              </a:lnSpc>
              <a:spcBef>
                <a:spcPts val="0"/>
              </a:spcBef>
              <a:spcAft>
                <a:spcPts val="0"/>
              </a:spcAft>
              <a:buClr>
                <a:srgbClr val="99CC00"/>
              </a:buClr>
              <a:buSzPts val="3200"/>
              <a:buFont typeface="Noto Sans Symbols"/>
              <a:buNone/>
            </a:pPr>
            <a:endParaRPr sz="3200" b="0" i="0" u="none" strike="noStrike" cap="none" dirty="0">
              <a:solidFill>
                <a:srgbClr val="006CB5"/>
              </a:solidFill>
              <a:latin typeface="Lato"/>
              <a:ea typeface="Lato"/>
              <a:cs typeface="Lato"/>
              <a:sym typeface="Lato"/>
            </a:endParaRPr>
          </a:p>
        </p:txBody>
      </p:sp>
      <p:grpSp>
        <p:nvGrpSpPr>
          <p:cNvPr id="15" name="Grupo 14">
            <a:extLst>
              <a:ext uri="{FF2B5EF4-FFF2-40B4-BE49-F238E27FC236}">
                <a16:creationId xmlns:a16="http://schemas.microsoft.com/office/drawing/2014/main" id="{698D0E3D-9730-4E6A-9C8B-06C426208444}"/>
              </a:ext>
            </a:extLst>
          </p:cNvPr>
          <p:cNvGrpSpPr/>
          <p:nvPr/>
        </p:nvGrpSpPr>
        <p:grpSpPr>
          <a:xfrm>
            <a:off x="518689" y="2835621"/>
            <a:ext cx="1804660" cy="822455"/>
            <a:chOff x="969854" y="2906521"/>
            <a:chExt cx="1804660" cy="822455"/>
          </a:xfrm>
        </p:grpSpPr>
        <p:sp>
          <p:nvSpPr>
            <p:cNvPr id="16" name="Rectángulo 15">
              <a:extLst>
                <a:ext uri="{FF2B5EF4-FFF2-40B4-BE49-F238E27FC236}">
                  <a16:creationId xmlns:a16="http://schemas.microsoft.com/office/drawing/2014/main" id="{2004709E-A1ED-4F61-A789-C47620689625}"/>
                </a:ext>
              </a:extLst>
            </p:cNvPr>
            <p:cNvSpPr/>
            <p:nvPr/>
          </p:nvSpPr>
          <p:spPr>
            <a:xfrm>
              <a:off x="969854" y="2906521"/>
              <a:ext cx="1804660" cy="585930"/>
            </a:xfrm>
            <a:prstGeom prst="rect">
              <a:avLst/>
            </a:prstGeom>
            <a:solidFill>
              <a:srgbClr val="53AD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7" name="Google Shape;67;p1">
              <a:extLst>
                <a:ext uri="{FF2B5EF4-FFF2-40B4-BE49-F238E27FC236}">
                  <a16:creationId xmlns:a16="http://schemas.microsoft.com/office/drawing/2014/main" id="{28AA9F7D-1D46-4F97-B536-F53694C4C6D6}"/>
                </a:ext>
              </a:extLst>
            </p:cNvPr>
            <p:cNvSpPr txBox="1"/>
            <p:nvPr/>
          </p:nvSpPr>
          <p:spPr>
            <a:xfrm>
              <a:off x="969854" y="2928757"/>
              <a:ext cx="1804660" cy="80021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2800" b="0" i="0" u="none" strike="noStrike" cap="none" dirty="0">
                  <a:solidFill>
                    <a:schemeClr val="bg1"/>
                  </a:solidFill>
                  <a:latin typeface="Lato"/>
                  <a:ea typeface="Lato"/>
                  <a:cs typeface="Lato"/>
                  <a:sym typeface="Lato"/>
                </a:rPr>
                <a:t>Sesión #8</a:t>
              </a:r>
              <a:endParaRPr dirty="0">
                <a:solidFill>
                  <a:schemeClr val="bg1"/>
                </a:solidFill>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pic>
        <p:nvPicPr>
          <p:cNvPr id="18" name="Google Shape;11;p34">
            <a:extLst>
              <a:ext uri="{FF2B5EF4-FFF2-40B4-BE49-F238E27FC236}">
                <a16:creationId xmlns:a16="http://schemas.microsoft.com/office/drawing/2014/main" id="{00FBF41D-F25B-4EC4-B6DC-60B754D79475}"/>
              </a:ext>
            </a:extLst>
          </p:cNvPr>
          <p:cNvPicPr preferRelativeResize="0"/>
          <p:nvPr/>
        </p:nvPicPr>
        <p:blipFill rotWithShape="1">
          <a:blip r:embed="rId2">
            <a:alphaModFix/>
          </a:blip>
          <a:srcRect/>
          <a:stretch/>
        </p:blipFill>
        <p:spPr>
          <a:xfrm>
            <a:off x="390558" y="4201298"/>
            <a:ext cx="2251614" cy="756838"/>
          </a:xfrm>
          <a:prstGeom prst="rect">
            <a:avLst/>
          </a:prstGeom>
          <a:noFill/>
          <a:ln>
            <a:noFill/>
          </a:ln>
        </p:spPr>
      </p:pic>
      <p:pic>
        <p:nvPicPr>
          <p:cNvPr id="19" name="Google Shape;12;p34">
            <a:extLst>
              <a:ext uri="{FF2B5EF4-FFF2-40B4-BE49-F238E27FC236}">
                <a16:creationId xmlns:a16="http://schemas.microsoft.com/office/drawing/2014/main" id="{1CB3E544-5DDC-4787-A849-2B49CD86F961}"/>
              </a:ext>
            </a:extLst>
          </p:cNvPr>
          <p:cNvPicPr preferRelativeResize="0"/>
          <p:nvPr/>
        </p:nvPicPr>
        <p:blipFill rotWithShape="1">
          <a:blip r:embed="rId3">
            <a:alphaModFix/>
          </a:blip>
          <a:srcRect l="29370" t="28761" r="26066" b="25143"/>
          <a:stretch/>
        </p:blipFill>
        <p:spPr>
          <a:xfrm>
            <a:off x="3488632" y="4069104"/>
            <a:ext cx="1746421" cy="1015967"/>
          </a:xfrm>
          <a:prstGeom prst="rect">
            <a:avLst/>
          </a:prstGeom>
          <a:noFill/>
          <a:ln>
            <a:noFill/>
          </a:ln>
        </p:spPr>
      </p:pic>
      <p:pic>
        <p:nvPicPr>
          <p:cNvPr id="20" name="Google Shape;13;p34">
            <a:extLst>
              <a:ext uri="{FF2B5EF4-FFF2-40B4-BE49-F238E27FC236}">
                <a16:creationId xmlns:a16="http://schemas.microsoft.com/office/drawing/2014/main" id="{E94B6062-956A-4105-8D79-42598EE35872}"/>
              </a:ext>
            </a:extLst>
          </p:cNvPr>
          <p:cNvPicPr preferRelativeResize="0"/>
          <p:nvPr/>
        </p:nvPicPr>
        <p:blipFill rotWithShape="1">
          <a:blip r:embed="rId4">
            <a:alphaModFix/>
          </a:blip>
          <a:srcRect l="12941" t="38600" r="17257" b="28608"/>
          <a:stretch/>
        </p:blipFill>
        <p:spPr>
          <a:xfrm>
            <a:off x="5811551" y="4142163"/>
            <a:ext cx="3292129" cy="869847"/>
          </a:xfrm>
          <a:prstGeom prst="rect">
            <a:avLst/>
          </a:prstGeom>
          <a:noFill/>
          <a:ln>
            <a:noFill/>
          </a:ln>
        </p:spPr>
      </p:pic>
      <p:sp>
        <p:nvSpPr>
          <p:cNvPr id="21" name="CuadroTexto 20">
            <a:extLst>
              <a:ext uri="{FF2B5EF4-FFF2-40B4-BE49-F238E27FC236}">
                <a16:creationId xmlns:a16="http://schemas.microsoft.com/office/drawing/2014/main" id="{AE3A41A9-1A82-44DB-9535-5545EC98E469}"/>
              </a:ext>
            </a:extLst>
          </p:cNvPr>
          <p:cNvSpPr txBox="1"/>
          <p:nvPr/>
        </p:nvSpPr>
        <p:spPr>
          <a:xfrm>
            <a:off x="610354" y="3873676"/>
            <a:ext cx="1621331" cy="307777"/>
          </a:xfrm>
          <a:prstGeom prst="rect">
            <a:avLst/>
          </a:prstGeom>
          <a:noFill/>
        </p:spPr>
        <p:txBody>
          <a:bodyPr wrap="square" rtlCol="0">
            <a:spAutoFit/>
          </a:bodyPr>
          <a:lstStyle/>
          <a:p>
            <a:r>
              <a:rPr lang="es-PE" b="1" i="1" dirty="0">
                <a:solidFill>
                  <a:schemeClr val="tx2">
                    <a:lumMod val="75000"/>
                  </a:schemeClr>
                </a:solidFill>
                <a:latin typeface="Lato Hairline" panose="020F0502020204030203" pitchFamily="34" charset="0"/>
                <a:ea typeface="Lato Hairline" panose="020F0502020204030203" pitchFamily="34" charset="0"/>
                <a:cs typeface="Lato Hairline" panose="020F0502020204030203" pitchFamily="34" charset="0"/>
              </a:rPr>
              <a:t>Organizan: </a:t>
            </a:r>
          </a:p>
        </p:txBody>
      </p:sp>
      <p:sp>
        <p:nvSpPr>
          <p:cNvPr id="22" name="CuadroTexto 21">
            <a:extLst>
              <a:ext uri="{FF2B5EF4-FFF2-40B4-BE49-F238E27FC236}">
                <a16:creationId xmlns:a16="http://schemas.microsoft.com/office/drawing/2014/main" id="{305DB161-E6FD-4749-9C23-91D490C41276}"/>
              </a:ext>
            </a:extLst>
          </p:cNvPr>
          <p:cNvSpPr txBox="1"/>
          <p:nvPr/>
        </p:nvSpPr>
        <p:spPr>
          <a:xfrm>
            <a:off x="6002847" y="3873676"/>
            <a:ext cx="1621331" cy="307777"/>
          </a:xfrm>
          <a:prstGeom prst="rect">
            <a:avLst/>
          </a:prstGeom>
          <a:noFill/>
        </p:spPr>
        <p:txBody>
          <a:bodyPr wrap="square" rtlCol="0">
            <a:spAutoFit/>
          </a:bodyPr>
          <a:lstStyle/>
          <a:p>
            <a:r>
              <a:rPr lang="es-PE" b="1" i="1" dirty="0">
                <a:solidFill>
                  <a:schemeClr val="tx2">
                    <a:lumMod val="75000"/>
                  </a:schemeClr>
                </a:solidFill>
                <a:latin typeface="Lato Hairline" panose="020F0502020204030203" pitchFamily="34" charset="0"/>
                <a:ea typeface="Lato Hairline" panose="020F0502020204030203" pitchFamily="34" charset="0"/>
                <a:cs typeface="Lato Hairline" panose="020F0502020204030203" pitchFamily="34" charset="0"/>
              </a:rPr>
              <a:t>Financia: </a:t>
            </a:r>
          </a:p>
        </p:txBody>
      </p:sp>
    </p:spTree>
    <p:extLst>
      <p:ext uri="{BB962C8B-B14F-4D97-AF65-F5344CB8AC3E}">
        <p14:creationId xmlns:p14="http://schemas.microsoft.com/office/powerpoint/2010/main" val="20506656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pic>
        <p:nvPicPr>
          <p:cNvPr id="178" name="Google Shape;178;p9"/>
          <p:cNvPicPr preferRelativeResize="0"/>
          <p:nvPr/>
        </p:nvPicPr>
        <p:blipFill rotWithShape="1">
          <a:blip r:embed="rId3">
            <a:alphaModFix/>
          </a:blip>
          <a:srcRect/>
          <a:stretch/>
        </p:blipFill>
        <p:spPr>
          <a:xfrm>
            <a:off x="2026182" y="1794840"/>
            <a:ext cx="5091637" cy="3007927"/>
          </a:xfrm>
          <a:prstGeom prst="rect">
            <a:avLst/>
          </a:prstGeom>
          <a:noFill/>
          <a:ln>
            <a:noFill/>
          </a:ln>
        </p:spPr>
      </p:pic>
      <p:cxnSp>
        <p:nvCxnSpPr>
          <p:cNvPr id="5" name="Straight Connector 12">
            <a:extLst>
              <a:ext uri="{FF2B5EF4-FFF2-40B4-BE49-F238E27FC236}">
                <a16:creationId xmlns:a16="http://schemas.microsoft.com/office/drawing/2014/main" id="{30DE317B-C94E-48F1-AC23-C1AC624E0291}"/>
              </a:ext>
            </a:extLst>
          </p:cNvPr>
          <p:cNvCxnSpPr>
            <a:cxnSpLocks/>
          </p:cNvCxnSpPr>
          <p:nvPr/>
        </p:nvCxnSpPr>
        <p:spPr>
          <a:xfrm>
            <a:off x="0" y="1447221"/>
            <a:ext cx="9144000" cy="0"/>
          </a:xfrm>
          <a:prstGeom prst="line">
            <a:avLst/>
          </a:prstGeom>
          <a:ln w="25400">
            <a:solidFill>
              <a:srgbClr val="006CB5"/>
            </a:solidFill>
          </a:ln>
          <a:effectLst/>
        </p:spPr>
        <p:style>
          <a:lnRef idx="2">
            <a:schemeClr val="accent1"/>
          </a:lnRef>
          <a:fillRef idx="0">
            <a:schemeClr val="accent1"/>
          </a:fillRef>
          <a:effectRef idx="1">
            <a:schemeClr val="accent1"/>
          </a:effectRef>
          <a:fontRef idx="minor">
            <a:schemeClr val="tx1"/>
          </a:fontRef>
        </p:style>
      </p:cxnSp>
      <p:sp>
        <p:nvSpPr>
          <p:cNvPr id="6" name="CuadroTexto 5">
            <a:extLst>
              <a:ext uri="{FF2B5EF4-FFF2-40B4-BE49-F238E27FC236}">
                <a16:creationId xmlns:a16="http://schemas.microsoft.com/office/drawing/2014/main" id="{056D8E4B-951B-459B-A64A-7403038A0EF8}"/>
              </a:ext>
            </a:extLst>
          </p:cNvPr>
          <p:cNvSpPr txBox="1"/>
          <p:nvPr/>
        </p:nvSpPr>
        <p:spPr>
          <a:xfrm>
            <a:off x="184415" y="789124"/>
            <a:ext cx="8682959" cy="584775"/>
          </a:xfrm>
          <a:prstGeom prst="rect">
            <a:avLst/>
          </a:prstGeom>
          <a:noFill/>
        </p:spPr>
        <p:txBody>
          <a:bodyPr wrap="square" rtlCol="0">
            <a:spAutoFit/>
          </a:bodyPr>
          <a:lstStyle/>
          <a:p>
            <a:pPr>
              <a:buClr>
                <a:schemeClr val="lt1"/>
              </a:buClr>
              <a:buSzPts val="4000"/>
            </a:pPr>
            <a:r>
              <a:rPr lang="es-ES" sz="3200" dirty="0">
                <a:solidFill>
                  <a:srgbClr val="006CB5"/>
                </a:solidFill>
                <a:latin typeface="Futura LT Pro Book" panose="020B0802020204020204" pitchFamily="34" charset="0"/>
                <a:ea typeface="Trebuchet MS"/>
                <a:cs typeface="Trebuchet MS"/>
                <a:sym typeface="Trebuchet MS"/>
              </a:rPr>
              <a:t>UNA HERRAMIENTA: LIENZO CANVAS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10"/>
          <p:cNvSpPr txBox="1">
            <a:spLocks noGrp="1"/>
          </p:cNvSpPr>
          <p:nvPr>
            <p:ph type="sldNum" idx="12"/>
          </p:nvPr>
        </p:nvSpPr>
        <p:spPr>
          <a:xfrm>
            <a:off x="6987336" y="4523390"/>
            <a:ext cx="358042" cy="167409"/>
          </a:xfrm>
          <a:prstGeom prst="rect">
            <a:avLst/>
          </a:prstGeom>
          <a:noFill/>
          <a:ln>
            <a:noFill/>
          </a:ln>
        </p:spPr>
        <p:txBody>
          <a:bodyPr spcFirstLastPara="1" wrap="square" lIns="55729" tIns="27857" rIns="55729" bIns="27857" anchor="t" anchorCtr="0">
            <a:noAutofit/>
          </a:bodyPr>
          <a:lstStyle/>
          <a:p>
            <a:fld id="{00000000-1234-1234-1234-123412341234}" type="slidenum">
              <a:rPr lang="es-ES" sz="1219">
                <a:solidFill>
                  <a:schemeClr val="dk1"/>
                </a:solidFill>
                <a:latin typeface="Trebuchet MS"/>
                <a:ea typeface="Trebuchet MS"/>
                <a:cs typeface="Trebuchet MS"/>
                <a:sym typeface="Trebuchet MS"/>
              </a:rPr>
              <a:pPr/>
              <a:t>11</a:t>
            </a:fld>
            <a:endParaRPr sz="1219">
              <a:solidFill>
                <a:schemeClr val="dk1"/>
              </a:solidFill>
              <a:latin typeface="Trebuchet MS"/>
              <a:ea typeface="Trebuchet MS"/>
              <a:cs typeface="Trebuchet MS"/>
              <a:sym typeface="Trebuchet MS"/>
            </a:endParaRPr>
          </a:p>
        </p:txBody>
      </p:sp>
      <p:pic>
        <p:nvPicPr>
          <p:cNvPr id="187" name="Google Shape;187;p10"/>
          <p:cNvPicPr preferRelativeResize="0"/>
          <p:nvPr/>
        </p:nvPicPr>
        <p:blipFill rotWithShape="1">
          <a:blip r:embed="rId3">
            <a:alphaModFix/>
          </a:blip>
          <a:srcRect/>
          <a:stretch/>
        </p:blipFill>
        <p:spPr>
          <a:xfrm>
            <a:off x="2026182" y="1387424"/>
            <a:ext cx="5091637" cy="3007927"/>
          </a:xfrm>
          <a:prstGeom prst="rect">
            <a:avLst/>
          </a:prstGeom>
          <a:noFill/>
          <a:ln>
            <a:noFill/>
          </a:ln>
        </p:spPr>
      </p:pic>
      <p:cxnSp>
        <p:nvCxnSpPr>
          <p:cNvPr id="188" name="Google Shape;188;p10"/>
          <p:cNvCxnSpPr/>
          <p:nvPr/>
        </p:nvCxnSpPr>
        <p:spPr>
          <a:xfrm flipH="1">
            <a:off x="4352533" y="1167955"/>
            <a:ext cx="263361" cy="3116433"/>
          </a:xfrm>
          <a:prstGeom prst="straightConnector1">
            <a:avLst/>
          </a:prstGeom>
          <a:noFill/>
          <a:ln w="76200" cap="flat" cmpd="sng">
            <a:solidFill>
              <a:schemeClr val="accent2"/>
            </a:solidFill>
            <a:prstDash val="dash"/>
            <a:round/>
            <a:headEnd type="none" w="sm" len="sm"/>
            <a:tailEnd type="none" w="sm" len="sm"/>
          </a:ln>
        </p:spPr>
      </p:cxnSp>
      <p:sp>
        <p:nvSpPr>
          <p:cNvPr id="189" name="Google Shape;189;p10"/>
          <p:cNvSpPr txBox="1"/>
          <p:nvPr/>
        </p:nvSpPr>
        <p:spPr>
          <a:xfrm>
            <a:off x="2196176" y="1032750"/>
            <a:ext cx="2150778" cy="318959"/>
          </a:xfrm>
          <a:prstGeom prst="rect">
            <a:avLst/>
          </a:prstGeom>
          <a:noFill/>
          <a:ln>
            <a:noFill/>
          </a:ln>
        </p:spPr>
        <p:txBody>
          <a:bodyPr spcFirstLastPara="1" wrap="square" lIns="55729" tIns="27857" rIns="55729" bIns="27857" anchor="t" anchorCtr="0">
            <a:spAutoFit/>
          </a:bodyPr>
          <a:lstStyle/>
          <a:p>
            <a:r>
              <a:rPr lang="es-ES" sz="1707" b="1" dirty="0">
                <a:solidFill>
                  <a:srgbClr val="006CB5"/>
                </a:solidFill>
                <a:latin typeface="Lato" panose="020F0502020204030203" pitchFamily="34" charset="0"/>
                <a:ea typeface="Lato" panose="020F0502020204030203" pitchFamily="34" charset="0"/>
                <a:cs typeface="Lato" panose="020F0502020204030203" pitchFamily="34" charset="0"/>
                <a:sym typeface="Trebuchet MS"/>
              </a:rPr>
              <a:t>EMPRESA   - Interno</a:t>
            </a:r>
            <a:endParaRPr sz="854" b="1" dirty="0">
              <a:solidFill>
                <a:srgbClr val="006CB5"/>
              </a:solidFill>
              <a:latin typeface="Lato" panose="020F0502020204030203" pitchFamily="34" charset="0"/>
              <a:ea typeface="Lato" panose="020F0502020204030203" pitchFamily="34" charset="0"/>
              <a:cs typeface="Lato" panose="020F0502020204030203" pitchFamily="34" charset="0"/>
            </a:endParaRPr>
          </a:p>
        </p:txBody>
      </p:sp>
      <p:sp>
        <p:nvSpPr>
          <p:cNvPr id="190" name="Google Shape;190;p10"/>
          <p:cNvSpPr txBox="1"/>
          <p:nvPr/>
        </p:nvSpPr>
        <p:spPr>
          <a:xfrm>
            <a:off x="4773889" y="1024593"/>
            <a:ext cx="2356894" cy="318959"/>
          </a:xfrm>
          <a:prstGeom prst="rect">
            <a:avLst/>
          </a:prstGeom>
          <a:noFill/>
          <a:ln>
            <a:noFill/>
          </a:ln>
        </p:spPr>
        <p:txBody>
          <a:bodyPr spcFirstLastPara="1" wrap="square" lIns="55729" tIns="27857" rIns="55729" bIns="27857" anchor="t" anchorCtr="0">
            <a:spAutoFit/>
          </a:bodyPr>
          <a:lstStyle/>
          <a:p>
            <a:pPr algn="ctr"/>
            <a:r>
              <a:rPr lang="es-ES" sz="1707" b="1" dirty="0">
                <a:solidFill>
                  <a:srgbClr val="006CB5"/>
                </a:solidFill>
                <a:latin typeface="Lato" panose="020F0502020204030203" pitchFamily="34" charset="0"/>
                <a:ea typeface="Lato" panose="020F0502020204030203" pitchFamily="34" charset="0"/>
                <a:cs typeface="Lato" panose="020F0502020204030203" pitchFamily="34" charset="0"/>
                <a:sym typeface="Trebuchet MS"/>
              </a:rPr>
              <a:t>MERCADO   - Externo</a:t>
            </a:r>
            <a:endParaRPr sz="854" b="1" dirty="0">
              <a:solidFill>
                <a:srgbClr val="006CB5"/>
              </a:solidFill>
              <a:latin typeface="Lato" panose="020F0502020204030203" pitchFamily="34" charset="0"/>
              <a:ea typeface="Lato" panose="020F0502020204030203" pitchFamily="34" charset="0"/>
              <a:cs typeface="Lato" panose="020F0502020204030203"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pic>
        <p:nvPicPr>
          <p:cNvPr id="198" name="Google Shape;198;p11"/>
          <p:cNvPicPr preferRelativeResize="0"/>
          <p:nvPr/>
        </p:nvPicPr>
        <p:blipFill rotWithShape="1">
          <a:blip r:embed="rId3">
            <a:alphaModFix/>
          </a:blip>
          <a:srcRect l="11261" t="19485" r="42804" b="27359"/>
          <a:stretch/>
        </p:blipFill>
        <p:spPr>
          <a:xfrm>
            <a:off x="2019678" y="1655309"/>
            <a:ext cx="5098140" cy="3335900"/>
          </a:xfrm>
          <a:prstGeom prst="rect">
            <a:avLst/>
          </a:prstGeom>
          <a:noFill/>
          <a:ln>
            <a:noFill/>
          </a:ln>
        </p:spPr>
      </p:pic>
      <p:sp>
        <p:nvSpPr>
          <p:cNvPr id="199" name="Google Shape;199;p11"/>
          <p:cNvSpPr txBox="1"/>
          <p:nvPr/>
        </p:nvSpPr>
        <p:spPr>
          <a:xfrm>
            <a:off x="1831328" y="3526013"/>
            <a:ext cx="5335028" cy="281384"/>
          </a:xfrm>
          <a:prstGeom prst="rect">
            <a:avLst/>
          </a:prstGeom>
          <a:solidFill>
            <a:schemeClr val="lt1"/>
          </a:solidFill>
          <a:ln>
            <a:noFill/>
          </a:ln>
        </p:spPr>
        <p:txBody>
          <a:bodyPr spcFirstLastPara="1" wrap="square" lIns="55729" tIns="27857" rIns="55729" bIns="27857" anchor="t" anchorCtr="0">
            <a:spAutoFit/>
          </a:bodyPr>
          <a:lstStyle/>
          <a:p>
            <a:endParaRPr sz="1463">
              <a:solidFill>
                <a:schemeClr val="dk1"/>
              </a:solidFill>
              <a:latin typeface="Trebuchet MS"/>
              <a:ea typeface="Trebuchet MS"/>
              <a:cs typeface="Trebuchet MS"/>
              <a:sym typeface="Trebuchet MS"/>
            </a:endParaRPr>
          </a:p>
        </p:txBody>
      </p:sp>
      <p:sp>
        <p:nvSpPr>
          <p:cNvPr id="200" name="Google Shape;200;p11"/>
          <p:cNvSpPr/>
          <p:nvPr/>
        </p:nvSpPr>
        <p:spPr>
          <a:xfrm>
            <a:off x="4020081" y="1799065"/>
            <a:ext cx="1097336" cy="2346095"/>
          </a:xfrm>
          <a:prstGeom prst="roundRect">
            <a:avLst>
              <a:gd name="adj" fmla="val 16667"/>
            </a:avLst>
          </a:prstGeom>
          <a:solidFill>
            <a:srgbClr val="0A82FE">
              <a:alpha val="40000"/>
            </a:srgbClr>
          </a:solidFill>
          <a:ln>
            <a:noFill/>
          </a:ln>
        </p:spPr>
        <p:txBody>
          <a:bodyPr spcFirstLastPara="1" wrap="square" lIns="55729" tIns="27857" rIns="55729" bIns="27857" anchor="t" anchorCtr="0">
            <a:noAutofit/>
          </a:bodyPr>
          <a:lstStyle/>
          <a:p>
            <a:pPr marL="789595" indent="-154823">
              <a:lnSpc>
                <a:spcPct val="180000"/>
              </a:lnSpc>
              <a:buClr>
                <a:srgbClr val="99CC00"/>
              </a:buClr>
              <a:buSzPts val="2000"/>
            </a:pPr>
            <a:endParaRPr sz="1219">
              <a:solidFill>
                <a:schemeClr val="dk1"/>
              </a:solidFill>
              <a:latin typeface="Trebuchet MS"/>
              <a:ea typeface="Trebuchet MS"/>
              <a:cs typeface="Trebuchet MS"/>
              <a:sym typeface="Trebuchet MS"/>
            </a:endParaRPr>
          </a:p>
        </p:txBody>
      </p:sp>
      <p:cxnSp>
        <p:nvCxnSpPr>
          <p:cNvPr id="7" name="Straight Connector 12">
            <a:extLst>
              <a:ext uri="{FF2B5EF4-FFF2-40B4-BE49-F238E27FC236}">
                <a16:creationId xmlns:a16="http://schemas.microsoft.com/office/drawing/2014/main" id="{DB787091-B96E-47B6-B8C1-36665CA55D30}"/>
              </a:ext>
            </a:extLst>
          </p:cNvPr>
          <p:cNvCxnSpPr>
            <a:cxnSpLocks/>
          </p:cNvCxnSpPr>
          <p:nvPr/>
        </p:nvCxnSpPr>
        <p:spPr>
          <a:xfrm>
            <a:off x="0" y="1447221"/>
            <a:ext cx="9144000" cy="0"/>
          </a:xfrm>
          <a:prstGeom prst="line">
            <a:avLst/>
          </a:prstGeom>
          <a:ln w="25400">
            <a:solidFill>
              <a:srgbClr val="53AD32"/>
            </a:solidFill>
          </a:ln>
          <a:effectLst/>
        </p:spPr>
        <p:style>
          <a:lnRef idx="2">
            <a:schemeClr val="accent1"/>
          </a:lnRef>
          <a:fillRef idx="0">
            <a:schemeClr val="accent1"/>
          </a:fillRef>
          <a:effectRef idx="1">
            <a:schemeClr val="accent1"/>
          </a:effectRef>
          <a:fontRef idx="minor">
            <a:schemeClr val="tx1"/>
          </a:fontRef>
        </p:style>
      </p:cxnSp>
      <p:sp>
        <p:nvSpPr>
          <p:cNvPr id="8" name="CuadroTexto 7">
            <a:extLst>
              <a:ext uri="{FF2B5EF4-FFF2-40B4-BE49-F238E27FC236}">
                <a16:creationId xmlns:a16="http://schemas.microsoft.com/office/drawing/2014/main" id="{DBF23523-CE89-4013-8349-C3CF13F1BBF1}"/>
              </a:ext>
            </a:extLst>
          </p:cNvPr>
          <p:cNvSpPr txBox="1"/>
          <p:nvPr/>
        </p:nvSpPr>
        <p:spPr>
          <a:xfrm>
            <a:off x="184416" y="790860"/>
            <a:ext cx="8122024" cy="584775"/>
          </a:xfrm>
          <a:prstGeom prst="rect">
            <a:avLst/>
          </a:prstGeom>
          <a:noFill/>
        </p:spPr>
        <p:txBody>
          <a:bodyPr wrap="square" rtlCol="0">
            <a:spAutoFit/>
          </a:bodyPr>
          <a:lstStyle/>
          <a:p>
            <a:pPr>
              <a:buClr>
                <a:schemeClr val="lt1"/>
              </a:buClr>
              <a:buSzPts val="3200"/>
            </a:pPr>
            <a:r>
              <a:rPr lang="es-ES" sz="3200" dirty="0">
                <a:solidFill>
                  <a:srgbClr val="53AD32"/>
                </a:solidFill>
                <a:latin typeface="Futura LT Pro Book" panose="020B0802020204020204" pitchFamily="34" charset="0"/>
                <a:ea typeface="Trebuchet MS"/>
                <a:cs typeface="Trebuchet MS"/>
                <a:sym typeface="Trebuchet MS"/>
              </a:rPr>
              <a:t>UBER. PROPUESTA DE VALOR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pic>
        <p:nvPicPr>
          <p:cNvPr id="206" name="Google Shape;206;p12"/>
          <p:cNvPicPr preferRelativeResize="0"/>
          <p:nvPr/>
        </p:nvPicPr>
        <p:blipFill rotWithShape="1">
          <a:blip r:embed="rId3">
            <a:alphaModFix/>
          </a:blip>
          <a:srcRect l="11261" t="19485" r="42804" b="27359"/>
          <a:stretch/>
        </p:blipFill>
        <p:spPr>
          <a:xfrm>
            <a:off x="2019678" y="427642"/>
            <a:ext cx="5098140" cy="3335900"/>
          </a:xfrm>
          <a:prstGeom prst="rect">
            <a:avLst/>
          </a:prstGeom>
          <a:noFill/>
          <a:ln>
            <a:noFill/>
          </a:ln>
        </p:spPr>
      </p:pic>
      <p:sp>
        <p:nvSpPr>
          <p:cNvPr id="207" name="Google Shape;207;p12"/>
          <p:cNvSpPr txBox="1"/>
          <p:nvPr/>
        </p:nvSpPr>
        <p:spPr>
          <a:xfrm>
            <a:off x="1920669" y="3987986"/>
            <a:ext cx="5578948" cy="918032"/>
          </a:xfrm>
          <a:prstGeom prst="rect">
            <a:avLst/>
          </a:prstGeom>
          <a:solidFill>
            <a:schemeClr val="lt1"/>
          </a:solidFill>
          <a:ln>
            <a:noFill/>
          </a:ln>
        </p:spPr>
        <p:txBody>
          <a:bodyPr spcFirstLastPara="1" wrap="square" lIns="55729" tIns="27857" rIns="55729" bIns="27857" anchor="t" anchorCtr="0">
            <a:spAutoFit/>
          </a:bodyPr>
          <a:lstStyle/>
          <a:p>
            <a:r>
              <a:rPr lang="es-ES" sz="1400" b="1" dirty="0">
                <a:solidFill>
                  <a:srgbClr val="006CB5"/>
                </a:solidFill>
                <a:latin typeface="Lato" panose="020F0502020204030203" pitchFamily="34" charset="0"/>
                <a:ea typeface="Lato" panose="020F0502020204030203" pitchFamily="34" charset="0"/>
                <a:cs typeface="Lato" panose="020F0502020204030203" pitchFamily="34" charset="0"/>
                <a:sym typeface="Trebuchet MS"/>
              </a:rPr>
              <a:t>Segmento de CLIENTE: </a:t>
            </a:r>
            <a:r>
              <a:rPr lang="es-ES" sz="1400" b="1"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Usuarios sin autos</a:t>
            </a:r>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 no desean manejar, viajar con estilo VIP, calidad de servicio.</a:t>
            </a:r>
            <a:b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br>
            <a:r>
              <a:rPr lang="es-ES" sz="1400" b="1" dirty="0">
                <a:solidFill>
                  <a:srgbClr val="006CB5"/>
                </a:solidFill>
                <a:latin typeface="Lato" panose="020F0502020204030203" pitchFamily="34" charset="0"/>
                <a:ea typeface="Lato" panose="020F0502020204030203" pitchFamily="34" charset="0"/>
                <a:cs typeface="Lato" panose="020F0502020204030203" pitchFamily="34" charset="0"/>
                <a:sym typeface="Trebuchet MS"/>
              </a:rPr>
              <a:t>Conductores: </a:t>
            </a:r>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Dueños de autos que buscan nuevas fuentes de ingresos.</a:t>
            </a:r>
            <a:endParaRPr sz="1400" dirty="0">
              <a:solidFill>
                <a:srgbClr val="010101"/>
              </a:solidFill>
              <a:latin typeface="Lato" panose="020F0502020204030203" pitchFamily="34" charset="0"/>
              <a:ea typeface="Lato" panose="020F0502020204030203" pitchFamily="34" charset="0"/>
              <a:cs typeface="Lato" panose="020F0502020204030203" pitchFamily="34" charset="0"/>
            </a:endParaRPr>
          </a:p>
        </p:txBody>
      </p:sp>
      <p:sp>
        <p:nvSpPr>
          <p:cNvPr id="208" name="Google Shape;208;p12"/>
          <p:cNvSpPr/>
          <p:nvPr/>
        </p:nvSpPr>
        <p:spPr>
          <a:xfrm>
            <a:off x="6020483" y="586182"/>
            <a:ext cx="1097336" cy="2346095"/>
          </a:xfrm>
          <a:prstGeom prst="roundRect">
            <a:avLst>
              <a:gd name="adj" fmla="val 16667"/>
            </a:avLst>
          </a:prstGeom>
          <a:solidFill>
            <a:srgbClr val="FF9900">
              <a:alpha val="40000"/>
            </a:srgbClr>
          </a:solidFill>
          <a:ln>
            <a:noFill/>
          </a:ln>
        </p:spPr>
        <p:txBody>
          <a:bodyPr spcFirstLastPara="1" wrap="square" lIns="55729" tIns="27857" rIns="55729" bIns="27857" anchor="t" anchorCtr="0">
            <a:noAutofit/>
          </a:bodyPr>
          <a:lstStyle/>
          <a:p>
            <a:pPr marL="789595" indent="-154823">
              <a:lnSpc>
                <a:spcPct val="180000"/>
              </a:lnSpc>
              <a:buClr>
                <a:srgbClr val="99CC00"/>
              </a:buClr>
              <a:buSzPts val="2000"/>
            </a:pPr>
            <a:endParaRPr sz="1219">
              <a:solidFill>
                <a:schemeClr val="dk1"/>
              </a:solidFill>
              <a:latin typeface="Trebuchet MS"/>
              <a:ea typeface="Trebuchet MS"/>
              <a:cs typeface="Trebuchet MS"/>
              <a:sym typeface="Trebuchet M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3"/>
          <p:cNvSpPr txBox="1">
            <a:spLocks noGrp="1"/>
          </p:cNvSpPr>
          <p:nvPr>
            <p:ph type="sldNum" idx="12"/>
          </p:nvPr>
        </p:nvSpPr>
        <p:spPr>
          <a:xfrm>
            <a:off x="6987336" y="4523390"/>
            <a:ext cx="358042" cy="167409"/>
          </a:xfrm>
          <a:prstGeom prst="rect">
            <a:avLst/>
          </a:prstGeom>
          <a:noFill/>
          <a:ln>
            <a:noFill/>
          </a:ln>
        </p:spPr>
        <p:txBody>
          <a:bodyPr spcFirstLastPara="1" wrap="square" lIns="55729" tIns="27857" rIns="55729" bIns="27857" anchor="t" anchorCtr="0">
            <a:noAutofit/>
          </a:bodyPr>
          <a:lstStyle/>
          <a:p>
            <a:fld id="{00000000-1234-1234-1234-123412341234}" type="slidenum">
              <a:rPr lang="es-ES" sz="1219">
                <a:solidFill>
                  <a:schemeClr val="dk1"/>
                </a:solidFill>
                <a:latin typeface="Trebuchet MS"/>
                <a:ea typeface="Trebuchet MS"/>
                <a:cs typeface="Trebuchet MS"/>
                <a:sym typeface="Trebuchet MS"/>
              </a:rPr>
              <a:pPr/>
              <a:t>14</a:t>
            </a:fld>
            <a:endParaRPr sz="1219">
              <a:solidFill>
                <a:schemeClr val="dk1"/>
              </a:solidFill>
              <a:latin typeface="Trebuchet MS"/>
              <a:ea typeface="Trebuchet MS"/>
              <a:cs typeface="Trebuchet MS"/>
              <a:sym typeface="Trebuchet MS"/>
            </a:endParaRPr>
          </a:p>
        </p:txBody>
      </p:sp>
      <p:pic>
        <p:nvPicPr>
          <p:cNvPr id="215" name="Google Shape;215;p13"/>
          <p:cNvPicPr preferRelativeResize="0"/>
          <p:nvPr/>
        </p:nvPicPr>
        <p:blipFill rotWithShape="1">
          <a:blip r:embed="rId3">
            <a:alphaModFix/>
          </a:blip>
          <a:srcRect l="11261" t="19485" r="42804" b="27359"/>
          <a:stretch/>
        </p:blipFill>
        <p:spPr>
          <a:xfrm>
            <a:off x="2022930" y="581865"/>
            <a:ext cx="5098140" cy="3335900"/>
          </a:xfrm>
          <a:prstGeom prst="rect">
            <a:avLst/>
          </a:prstGeom>
          <a:noFill/>
          <a:ln>
            <a:noFill/>
          </a:ln>
        </p:spPr>
      </p:pic>
      <p:sp>
        <p:nvSpPr>
          <p:cNvPr id="216" name="Google Shape;216;p13"/>
          <p:cNvSpPr txBox="1"/>
          <p:nvPr/>
        </p:nvSpPr>
        <p:spPr>
          <a:xfrm>
            <a:off x="1958366" y="4339504"/>
            <a:ext cx="5335028" cy="702589"/>
          </a:xfrm>
          <a:prstGeom prst="rect">
            <a:avLst/>
          </a:prstGeom>
          <a:solidFill>
            <a:schemeClr val="lt1"/>
          </a:solidFill>
          <a:ln>
            <a:noFill/>
          </a:ln>
        </p:spPr>
        <p:txBody>
          <a:bodyPr spcFirstLastPara="1" wrap="square" lIns="55729" tIns="27857" rIns="55729" bIns="27857" anchor="t" anchorCtr="0">
            <a:spAutoFit/>
          </a:bodyPr>
          <a:lstStyle/>
          <a:p>
            <a:r>
              <a:rPr lang="es-ES" sz="1400" b="1" dirty="0">
                <a:solidFill>
                  <a:srgbClr val="006CB5"/>
                </a:solidFill>
                <a:latin typeface="Lato" panose="020F0502020204030203" pitchFamily="34" charset="0"/>
                <a:ea typeface="Lato" panose="020F0502020204030203" pitchFamily="34" charset="0"/>
                <a:cs typeface="Lato" panose="020F0502020204030203" pitchFamily="34" charset="0"/>
                <a:sym typeface="Trebuchet MS"/>
              </a:rPr>
              <a:t>Canales de distribución: </a:t>
            </a:r>
            <a:r>
              <a:rPr lang="es-ES" sz="1400" b="1"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Aplicaciones móviles Android, Windows </a:t>
            </a:r>
            <a:r>
              <a:rPr lang="es-ES" sz="1400" b="1" dirty="0" err="1">
                <a:solidFill>
                  <a:srgbClr val="010101"/>
                </a:solidFill>
                <a:latin typeface="Lato" panose="020F0502020204030203" pitchFamily="34" charset="0"/>
                <a:ea typeface="Lato" panose="020F0502020204030203" pitchFamily="34" charset="0"/>
                <a:cs typeface="Lato" panose="020F0502020204030203" pitchFamily="34" charset="0"/>
                <a:sym typeface="Trebuchet MS"/>
              </a:rPr>
              <a:t>phone</a:t>
            </a:r>
            <a:r>
              <a:rPr lang="es-ES" sz="1400" b="1"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 </a:t>
            </a:r>
            <a:r>
              <a:rPr lang="es-ES" sz="1400" b="1" dirty="0" err="1">
                <a:solidFill>
                  <a:srgbClr val="010101"/>
                </a:solidFill>
                <a:latin typeface="Lato" panose="020F0502020204030203" pitchFamily="34" charset="0"/>
                <a:ea typeface="Lato" panose="020F0502020204030203" pitchFamily="34" charset="0"/>
                <a:cs typeface="Lato" panose="020F0502020204030203" pitchFamily="34" charset="0"/>
                <a:sym typeface="Trebuchet MS"/>
              </a:rPr>
              <a:t>ios</a:t>
            </a:r>
            <a:r>
              <a:rPr lang="es-ES" sz="1400" b="1"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 y sitio web.</a:t>
            </a:r>
            <a:endParaRPr sz="1400" b="1" dirty="0">
              <a:solidFill>
                <a:srgbClr val="010101"/>
              </a:solidFill>
              <a:latin typeface="Lato" panose="020F0502020204030203" pitchFamily="34" charset="0"/>
              <a:ea typeface="Lato" panose="020F0502020204030203" pitchFamily="34" charset="0"/>
              <a:cs typeface="Lato" panose="020F0502020204030203" pitchFamily="34" charset="0"/>
            </a:endParaRPr>
          </a:p>
          <a:p>
            <a:endParaRPr sz="1400" b="1"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endParaRPr>
          </a:p>
        </p:txBody>
      </p:sp>
      <p:sp>
        <p:nvSpPr>
          <p:cNvPr id="217" name="Google Shape;217;p13"/>
          <p:cNvSpPr/>
          <p:nvPr/>
        </p:nvSpPr>
        <p:spPr>
          <a:xfrm>
            <a:off x="5058080" y="1898670"/>
            <a:ext cx="921762" cy="1316802"/>
          </a:xfrm>
          <a:prstGeom prst="roundRect">
            <a:avLst>
              <a:gd name="adj" fmla="val 16667"/>
            </a:avLst>
          </a:prstGeom>
          <a:solidFill>
            <a:srgbClr val="FF9900">
              <a:alpha val="40000"/>
            </a:srgbClr>
          </a:solidFill>
          <a:ln>
            <a:noFill/>
          </a:ln>
        </p:spPr>
        <p:txBody>
          <a:bodyPr spcFirstLastPara="1" wrap="square" lIns="55729" tIns="27857" rIns="55729" bIns="27857" anchor="t" anchorCtr="0">
            <a:noAutofit/>
          </a:bodyPr>
          <a:lstStyle/>
          <a:p>
            <a:pPr marL="789595" indent="-154823">
              <a:lnSpc>
                <a:spcPct val="180000"/>
              </a:lnSpc>
              <a:buClr>
                <a:srgbClr val="99CC00"/>
              </a:buClr>
              <a:buSzPts val="2000"/>
            </a:pPr>
            <a:endParaRPr sz="1219">
              <a:solidFill>
                <a:schemeClr val="dk1"/>
              </a:solidFill>
              <a:latin typeface="Trebuchet MS"/>
              <a:ea typeface="Trebuchet MS"/>
              <a:cs typeface="Trebuchet MS"/>
              <a:sym typeface="Trebuchet M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14"/>
          <p:cNvSpPr txBox="1">
            <a:spLocks noGrp="1"/>
          </p:cNvSpPr>
          <p:nvPr>
            <p:ph type="sldNum" idx="12"/>
          </p:nvPr>
        </p:nvSpPr>
        <p:spPr>
          <a:xfrm>
            <a:off x="6987336" y="4523390"/>
            <a:ext cx="358042" cy="167409"/>
          </a:xfrm>
          <a:prstGeom prst="rect">
            <a:avLst/>
          </a:prstGeom>
          <a:noFill/>
          <a:ln>
            <a:noFill/>
          </a:ln>
        </p:spPr>
        <p:txBody>
          <a:bodyPr spcFirstLastPara="1" wrap="square" lIns="55729" tIns="27857" rIns="55729" bIns="27857" anchor="t" anchorCtr="0">
            <a:noAutofit/>
          </a:bodyPr>
          <a:lstStyle/>
          <a:p>
            <a:fld id="{00000000-1234-1234-1234-123412341234}" type="slidenum">
              <a:rPr lang="es-ES" sz="1219">
                <a:solidFill>
                  <a:schemeClr val="dk1"/>
                </a:solidFill>
                <a:latin typeface="Trebuchet MS"/>
                <a:ea typeface="Trebuchet MS"/>
                <a:cs typeface="Trebuchet MS"/>
                <a:sym typeface="Trebuchet MS"/>
              </a:rPr>
              <a:pPr/>
              <a:t>15</a:t>
            </a:fld>
            <a:endParaRPr sz="1219">
              <a:solidFill>
                <a:schemeClr val="dk1"/>
              </a:solidFill>
              <a:latin typeface="Trebuchet MS"/>
              <a:ea typeface="Trebuchet MS"/>
              <a:cs typeface="Trebuchet MS"/>
              <a:sym typeface="Trebuchet MS"/>
            </a:endParaRPr>
          </a:p>
        </p:txBody>
      </p:sp>
      <p:pic>
        <p:nvPicPr>
          <p:cNvPr id="224" name="Google Shape;224;p14"/>
          <p:cNvPicPr preferRelativeResize="0"/>
          <p:nvPr/>
        </p:nvPicPr>
        <p:blipFill rotWithShape="1">
          <a:blip r:embed="rId3">
            <a:alphaModFix/>
          </a:blip>
          <a:srcRect l="11261" t="19485" r="42804" b="27359"/>
          <a:stretch/>
        </p:blipFill>
        <p:spPr>
          <a:xfrm>
            <a:off x="2019678" y="343662"/>
            <a:ext cx="5098140" cy="3335900"/>
          </a:xfrm>
          <a:prstGeom prst="rect">
            <a:avLst/>
          </a:prstGeom>
          <a:noFill/>
          <a:ln>
            <a:noFill/>
          </a:ln>
        </p:spPr>
      </p:pic>
      <p:sp>
        <p:nvSpPr>
          <p:cNvPr id="225" name="Google Shape;225;p14"/>
          <p:cNvSpPr txBox="1"/>
          <p:nvPr/>
        </p:nvSpPr>
        <p:spPr>
          <a:xfrm>
            <a:off x="1958366" y="3844665"/>
            <a:ext cx="5335028" cy="918032"/>
          </a:xfrm>
          <a:prstGeom prst="rect">
            <a:avLst/>
          </a:prstGeom>
          <a:solidFill>
            <a:schemeClr val="lt1"/>
          </a:solidFill>
          <a:ln>
            <a:noFill/>
          </a:ln>
        </p:spPr>
        <p:txBody>
          <a:bodyPr spcFirstLastPara="1" wrap="square" lIns="55729" tIns="27857" rIns="55729" bIns="27857" anchor="t" anchorCtr="0">
            <a:spAutoFit/>
          </a:bodyPr>
          <a:lstStyle/>
          <a:p>
            <a:r>
              <a:rPr lang="es-ES" sz="1400" b="1" dirty="0">
                <a:solidFill>
                  <a:srgbClr val="006CB5"/>
                </a:solidFill>
                <a:latin typeface="Lato" panose="020F0502020204030203" pitchFamily="34" charset="0"/>
                <a:ea typeface="Lato" panose="020F0502020204030203" pitchFamily="34" charset="0"/>
                <a:cs typeface="Lato" panose="020F0502020204030203" pitchFamily="34" charset="0"/>
                <a:sym typeface="Trebuchet MS"/>
              </a:rPr>
              <a:t>Relación con el Cliente: </a:t>
            </a:r>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Plataforma virtual (social media de reseñas y calificaciones), soporte a usuarios y conductores.</a:t>
            </a:r>
            <a:endParaRPr sz="1400" dirty="0">
              <a:solidFill>
                <a:srgbClr val="010101"/>
              </a:solidFill>
              <a:latin typeface="Lato" panose="020F0502020204030203" pitchFamily="34" charset="0"/>
              <a:ea typeface="Lato" panose="020F0502020204030203" pitchFamily="34" charset="0"/>
              <a:cs typeface="Lato" panose="020F0502020204030203" pitchFamily="34" charset="0"/>
            </a:endParaRPr>
          </a:p>
          <a:p>
            <a:endParaRPr sz="1400" dirty="0">
              <a:solidFill>
                <a:schemeClr val="dk1"/>
              </a:solidFill>
              <a:latin typeface="Lato" panose="020F0502020204030203" pitchFamily="34" charset="0"/>
              <a:ea typeface="Lato" panose="020F0502020204030203" pitchFamily="34" charset="0"/>
              <a:cs typeface="Lato" panose="020F0502020204030203" pitchFamily="34" charset="0"/>
              <a:sym typeface="Trebuchet MS"/>
            </a:endParaRPr>
          </a:p>
          <a:p>
            <a:endParaRPr sz="1400" dirty="0">
              <a:solidFill>
                <a:schemeClr val="dk1"/>
              </a:solidFill>
              <a:latin typeface="Lato" panose="020F0502020204030203" pitchFamily="34" charset="0"/>
              <a:ea typeface="Lato" panose="020F0502020204030203" pitchFamily="34" charset="0"/>
              <a:cs typeface="Lato" panose="020F0502020204030203" pitchFamily="34" charset="0"/>
              <a:sym typeface="Trebuchet MS"/>
            </a:endParaRPr>
          </a:p>
        </p:txBody>
      </p:sp>
      <p:sp>
        <p:nvSpPr>
          <p:cNvPr id="226" name="Google Shape;226;p14"/>
          <p:cNvSpPr/>
          <p:nvPr/>
        </p:nvSpPr>
        <p:spPr>
          <a:xfrm>
            <a:off x="5054828" y="431451"/>
            <a:ext cx="921762" cy="1316802"/>
          </a:xfrm>
          <a:prstGeom prst="roundRect">
            <a:avLst>
              <a:gd name="adj" fmla="val 16667"/>
            </a:avLst>
          </a:prstGeom>
          <a:solidFill>
            <a:srgbClr val="FF9900">
              <a:alpha val="40000"/>
            </a:srgbClr>
          </a:solidFill>
          <a:ln>
            <a:noFill/>
          </a:ln>
        </p:spPr>
        <p:txBody>
          <a:bodyPr spcFirstLastPara="1" wrap="square" lIns="55729" tIns="27857" rIns="55729" bIns="27857" anchor="t" anchorCtr="0">
            <a:noAutofit/>
          </a:bodyPr>
          <a:lstStyle/>
          <a:p>
            <a:pPr marL="789595" indent="-154823">
              <a:lnSpc>
                <a:spcPct val="180000"/>
              </a:lnSpc>
              <a:buClr>
                <a:srgbClr val="99CC00"/>
              </a:buClr>
              <a:buSzPts val="2000"/>
            </a:pPr>
            <a:endParaRPr sz="1219">
              <a:solidFill>
                <a:schemeClr val="dk1"/>
              </a:solidFill>
              <a:latin typeface="Trebuchet MS"/>
              <a:ea typeface="Trebuchet MS"/>
              <a:cs typeface="Trebuchet MS"/>
              <a:sym typeface="Trebuchet M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15"/>
          <p:cNvSpPr txBox="1">
            <a:spLocks noGrp="1"/>
          </p:cNvSpPr>
          <p:nvPr>
            <p:ph type="sldNum" idx="12"/>
          </p:nvPr>
        </p:nvSpPr>
        <p:spPr>
          <a:xfrm>
            <a:off x="6987336" y="4523390"/>
            <a:ext cx="358042" cy="167409"/>
          </a:xfrm>
          <a:prstGeom prst="rect">
            <a:avLst/>
          </a:prstGeom>
          <a:noFill/>
          <a:ln>
            <a:noFill/>
          </a:ln>
        </p:spPr>
        <p:txBody>
          <a:bodyPr spcFirstLastPara="1" wrap="square" lIns="55729" tIns="27857" rIns="55729" bIns="27857" anchor="t" anchorCtr="0">
            <a:noAutofit/>
          </a:bodyPr>
          <a:lstStyle/>
          <a:p>
            <a:fld id="{00000000-1234-1234-1234-123412341234}" type="slidenum">
              <a:rPr lang="es-ES" sz="1219">
                <a:solidFill>
                  <a:schemeClr val="dk1"/>
                </a:solidFill>
                <a:latin typeface="Trebuchet MS"/>
                <a:ea typeface="Trebuchet MS"/>
                <a:cs typeface="Trebuchet MS"/>
                <a:sym typeface="Trebuchet MS"/>
              </a:rPr>
              <a:pPr/>
              <a:t>16</a:t>
            </a:fld>
            <a:endParaRPr sz="1219">
              <a:solidFill>
                <a:schemeClr val="dk1"/>
              </a:solidFill>
              <a:latin typeface="Trebuchet MS"/>
              <a:ea typeface="Trebuchet MS"/>
              <a:cs typeface="Trebuchet MS"/>
              <a:sym typeface="Trebuchet MS"/>
            </a:endParaRPr>
          </a:p>
        </p:txBody>
      </p:sp>
      <p:pic>
        <p:nvPicPr>
          <p:cNvPr id="233" name="Google Shape;233;p15"/>
          <p:cNvPicPr preferRelativeResize="0"/>
          <p:nvPr/>
        </p:nvPicPr>
        <p:blipFill rotWithShape="1">
          <a:blip r:embed="rId3">
            <a:alphaModFix/>
          </a:blip>
          <a:srcRect l="11261" t="19485" r="42804" b="27359"/>
          <a:stretch/>
        </p:blipFill>
        <p:spPr>
          <a:xfrm>
            <a:off x="2022930" y="454289"/>
            <a:ext cx="5098140" cy="3335900"/>
          </a:xfrm>
          <a:prstGeom prst="rect">
            <a:avLst/>
          </a:prstGeom>
          <a:noFill/>
          <a:ln>
            <a:noFill/>
          </a:ln>
        </p:spPr>
      </p:pic>
      <p:sp>
        <p:nvSpPr>
          <p:cNvPr id="234" name="Google Shape;234;p15"/>
          <p:cNvSpPr txBox="1"/>
          <p:nvPr/>
        </p:nvSpPr>
        <p:spPr>
          <a:xfrm>
            <a:off x="2088995" y="4157572"/>
            <a:ext cx="5335028" cy="506510"/>
          </a:xfrm>
          <a:prstGeom prst="rect">
            <a:avLst/>
          </a:prstGeom>
          <a:solidFill>
            <a:schemeClr val="lt1"/>
          </a:solidFill>
          <a:ln>
            <a:noFill/>
          </a:ln>
        </p:spPr>
        <p:txBody>
          <a:bodyPr spcFirstLastPara="1" wrap="square" lIns="55729" tIns="27857" rIns="55729" bIns="27857" anchor="t" anchorCtr="0">
            <a:spAutoFit/>
          </a:bodyPr>
          <a:lstStyle/>
          <a:p>
            <a:r>
              <a:rPr lang="es-ES" sz="1400" b="1" dirty="0">
                <a:solidFill>
                  <a:srgbClr val="006CB5"/>
                </a:solidFill>
                <a:latin typeface="Lato" panose="020F0502020204030203" pitchFamily="34" charset="0"/>
                <a:ea typeface="Lato" panose="020F0502020204030203" pitchFamily="34" charset="0"/>
                <a:cs typeface="Lato" panose="020F0502020204030203" pitchFamily="34" charset="0"/>
                <a:sym typeface="Trebuchet MS"/>
              </a:rPr>
              <a:t>Actividades Importantes: </a:t>
            </a:r>
            <a:r>
              <a:rPr lang="es-ES" sz="1400" dirty="0">
                <a:solidFill>
                  <a:srgbClr val="010101"/>
                </a:solidFill>
                <a:latin typeface="Trebuchet MS"/>
                <a:ea typeface="Trebuchet MS"/>
                <a:cs typeface="Trebuchet MS"/>
                <a:sym typeface="Trebuchet MS"/>
              </a:rPr>
              <a:t>Desarrollo de la plataforma y soporte, evaluación y contratos y marketing del servicio. </a:t>
            </a:r>
            <a:endParaRPr sz="1400" dirty="0">
              <a:solidFill>
                <a:srgbClr val="010101"/>
              </a:solidFill>
            </a:endParaRPr>
          </a:p>
        </p:txBody>
      </p:sp>
      <p:sp>
        <p:nvSpPr>
          <p:cNvPr id="235" name="Google Shape;235;p15"/>
          <p:cNvSpPr/>
          <p:nvPr/>
        </p:nvSpPr>
        <p:spPr>
          <a:xfrm>
            <a:off x="3079624" y="508290"/>
            <a:ext cx="921762" cy="1272910"/>
          </a:xfrm>
          <a:prstGeom prst="roundRect">
            <a:avLst>
              <a:gd name="adj" fmla="val 16667"/>
            </a:avLst>
          </a:prstGeom>
          <a:solidFill>
            <a:srgbClr val="729900">
              <a:alpha val="40000"/>
            </a:srgbClr>
          </a:solidFill>
          <a:ln>
            <a:noFill/>
          </a:ln>
        </p:spPr>
        <p:txBody>
          <a:bodyPr spcFirstLastPara="1" wrap="square" lIns="55729" tIns="27857" rIns="55729" bIns="27857" anchor="t" anchorCtr="0">
            <a:noAutofit/>
          </a:bodyPr>
          <a:lstStyle/>
          <a:p>
            <a:pPr marL="789595" indent="-154823">
              <a:lnSpc>
                <a:spcPct val="180000"/>
              </a:lnSpc>
              <a:buClr>
                <a:srgbClr val="99CC00"/>
              </a:buClr>
              <a:buSzPts val="2000"/>
            </a:pPr>
            <a:endParaRPr sz="1219">
              <a:solidFill>
                <a:schemeClr val="dk1"/>
              </a:solidFill>
              <a:latin typeface="Trebuchet MS"/>
              <a:ea typeface="Trebuchet MS"/>
              <a:cs typeface="Trebuchet MS"/>
              <a:sym typeface="Trebuchet M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16"/>
          <p:cNvSpPr txBox="1">
            <a:spLocks noGrp="1"/>
          </p:cNvSpPr>
          <p:nvPr>
            <p:ph type="sldNum" idx="12"/>
          </p:nvPr>
        </p:nvSpPr>
        <p:spPr>
          <a:xfrm>
            <a:off x="6987336" y="4523390"/>
            <a:ext cx="358042" cy="167409"/>
          </a:xfrm>
          <a:prstGeom prst="rect">
            <a:avLst/>
          </a:prstGeom>
          <a:noFill/>
          <a:ln>
            <a:noFill/>
          </a:ln>
        </p:spPr>
        <p:txBody>
          <a:bodyPr spcFirstLastPara="1" wrap="square" lIns="55729" tIns="27857" rIns="55729" bIns="27857" anchor="t" anchorCtr="0">
            <a:noAutofit/>
          </a:bodyPr>
          <a:lstStyle/>
          <a:p>
            <a:fld id="{00000000-1234-1234-1234-123412341234}" type="slidenum">
              <a:rPr lang="es-ES" sz="1219">
                <a:solidFill>
                  <a:schemeClr val="dk1"/>
                </a:solidFill>
                <a:latin typeface="Trebuchet MS"/>
                <a:ea typeface="Trebuchet MS"/>
                <a:cs typeface="Trebuchet MS"/>
                <a:sym typeface="Trebuchet MS"/>
              </a:rPr>
              <a:pPr/>
              <a:t>17</a:t>
            </a:fld>
            <a:endParaRPr sz="1219">
              <a:solidFill>
                <a:schemeClr val="dk1"/>
              </a:solidFill>
              <a:latin typeface="Trebuchet MS"/>
              <a:ea typeface="Trebuchet MS"/>
              <a:cs typeface="Trebuchet MS"/>
              <a:sym typeface="Trebuchet MS"/>
            </a:endParaRPr>
          </a:p>
        </p:txBody>
      </p:sp>
      <p:pic>
        <p:nvPicPr>
          <p:cNvPr id="242" name="Google Shape;242;p16"/>
          <p:cNvPicPr preferRelativeResize="0"/>
          <p:nvPr/>
        </p:nvPicPr>
        <p:blipFill rotWithShape="1">
          <a:blip r:embed="rId3">
            <a:alphaModFix/>
          </a:blip>
          <a:srcRect l="11261" t="19485" r="42804" b="27359"/>
          <a:stretch/>
        </p:blipFill>
        <p:spPr>
          <a:xfrm>
            <a:off x="2019678" y="397450"/>
            <a:ext cx="5098140" cy="3335900"/>
          </a:xfrm>
          <a:prstGeom prst="rect">
            <a:avLst/>
          </a:prstGeom>
          <a:noFill/>
          <a:ln>
            <a:noFill/>
          </a:ln>
        </p:spPr>
      </p:pic>
      <p:sp>
        <p:nvSpPr>
          <p:cNvPr id="243" name="Google Shape;243;p16"/>
          <p:cNvSpPr txBox="1"/>
          <p:nvPr/>
        </p:nvSpPr>
        <p:spPr>
          <a:xfrm>
            <a:off x="1958366" y="3960819"/>
            <a:ext cx="5335028" cy="918032"/>
          </a:xfrm>
          <a:prstGeom prst="rect">
            <a:avLst/>
          </a:prstGeom>
          <a:solidFill>
            <a:schemeClr val="lt1"/>
          </a:solidFill>
          <a:ln>
            <a:noFill/>
          </a:ln>
        </p:spPr>
        <p:txBody>
          <a:bodyPr spcFirstLastPara="1" wrap="square" lIns="55729" tIns="27857" rIns="55729" bIns="27857" anchor="t" anchorCtr="0">
            <a:spAutoFit/>
          </a:bodyPr>
          <a:lstStyle/>
          <a:p>
            <a:r>
              <a:rPr lang="es-ES" sz="1400" b="1" dirty="0">
                <a:solidFill>
                  <a:srgbClr val="006CB5"/>
                </a:solidFill>
                <a:latin typeface="Lato" panose="020F0502020204030203" pitchFamily="34" charset="0"/>
                <a:ea typeface="Lato" panose="020F0502020204030203" pitchFamily="34" charset="0"/>
                <a:cs typeface="Lato" panose="020F0502020204030203" pitchFamily="34" charset="0"/>
                <a:sym typeface="Trebuchet MS"/>
              </a:rPr>
              <a:t>Recursos Importantes: </a:t>
            </a:r>
            <a:r>
              <a:rPr lang="es-ES" sz="1400" dirty="0">
                <a:solidFill>
                  <a:srgbClr val="010101"/>
                </a:solidFill>
                <a:latin typeface="Trebuchet MS"/>
                <a:ea typeface="Trebuchet MS"/>
                <a:cs typeface="Trebuchet MS"/>
                <a:sym typeface="Trebuchet MS"/>
              </a:rPr>
              <a:t>Plataforma tecnológica, Conductores, expertos tecnológicos, etc.</a:t>
            </a:r>
            <a:endParaRPr sz="1400" dirty="0">
              <a:solidFill>
                <a:srgbClr val="010101"/>
              </a:solidFill>
            </a:endParaRPr>
          </a:p>
          <a:p>
            <a:endParaRPr sz="1400" dirty="0">
              <a:solidFill>
                <a:schemeClr val="dk1"/>
              </a:solidFill>
              <a:latin typeface="Trebuchet MS"/>
              <a:ea typeface="Trebuchet MS"/>
              <a:cs typeface="Trebuchet MS"/>
              <a:sym typeface="Trebuchet MS"/>
            </a:endParaRPr>
          </a:p>
          <a:p>
            <a:endParaRPr sz="1400" dirty="0">
              <a:solidFill>
                <a:schemeClr val="dk1"/>
              </a:solidFill>
              <a:latin typeface="Trebuchet MS"/>
              <a:ea typeface="Trebuchet MS"/>
              <a:cs typeface="Trebuchet MS"/>
              <a:sym typeface="Trebuchet MS"/>
            </a:endParaRPr>
          </a:p>
        </p:txBody>
      </p:sp>
      <p:sp>
        <p:nvSpPr>
          <p:cNvPr id="244" name="Google Shape;244;p16"/>
          <p:cNvSpPr/>
          <p:nvPr/>
        </p:nvSpPr>
        <p:spPr>
          <a:xfrm>
            <a:off x="3079624" y="1680903"/>
            <a:ext cx="921762" cy="1272910"/>
          </a:xfrm>
          <a:prstGeom prst="roundRect">
            <a:avLst>
              <a:gd name="adj" fmla="val 16667"/>
            </a:avLst>
          </a:prstGeom>
          <a:solidFill>
            <a:srgbClr val="729900">
              <a:alpha val="40000"/>
            </a:srgbClr>
          </a:solidFill>
          <a:ln>
            <a:noFill/>
          </a:ln>
        </p:spPr>
        <p:txBody>
          <a:bodyPr spcFirstLastPara="1" wrap="square" lIns="55729" tIns="27857" rIns="55729" bIns="27857" anchor="t" anchorCtr="0">
            <a:noAutofit/>
          </a:bodyPr>
          <a:lstStyle/>
          <a:p>
            <a:pPr marL="789595" indent="-154823">
              <a:lnSpc>
                <a:spcPct val="180000"/>
              </a:lnSpc>
              <a:buClr>
                <a:srgbClr val="99CC00"/>
              </a:buClr>
              <a:buSzPts val="2000"/>
            </a:pPr>
            <a:endParaRPr sz="1219">
              <a:solidFill>
                <a:schemeClr val="dk1"/>
              </a:solidFill>
              <a:latin typeface="Trebuchet MS"/>
              <a:ea typeface="Trebuchet MS"/>
              <a:cs typeface="Trebuchet MS"/>
              <a:sym typeface="Trebuchet M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pic>
        <p:nvPicPr>
          <p:cNvPr id="251" name="Google Shape;251;p17"/>
          <p:cNvPicPr preferRelativeResize="0"/>
          <p:nvPr/>
        </p:nvPicPr>
        <p:blipFill rotWithShape="1">
          <a:blip r:embed="rId3">
            <a:alphaModFix/>
          </a:blip>
          <a:srcRect l="11261" t="19485" r="42804" b="27359"/>
          <a:stretch/>
        </p:blipFill>
        <p:spPr>
          <a:xfrm>
            <a:off x="2019678" y="366712"/>
            <a:ext cx="5098140" cy="3335900"/>
          </a:xfrm>
          <a:prstGeom prst="rect">
            <a:avLst/>
          </a:prstGeom>
          <a:noFill/>
          <a:ln>
            <a:noFill/>
          </a:ln>
        </p:spPr>
      </p:pic>
      <p:sp>
        <p:nvSpPr>
          <p:cNvPr id="252" name="Google Shape;252;p17"/>
          <p:cNvSpPr txBox="1"/>
          <p:nvPr/>
        </p:nvSpPr>
        <p:spPr>
          <a:xfrm>
            <a:off x="1958366" y="3922081"/>
            <a:ext cx="5335028" cy="506510"/>
          </a:xfrm>
          <a:prstGeom prst="rect">
            <a:avLst/>
          </a:prstGeom>
          <a:solidFill>
            <a:schemeClr val="lt1"/>
          </a:solidFill>
          <a:ln>
            <a:noFill/>
          </a:ln>
        </p:spPr>
        <p:txBody>
          <a:bodyPr spcFirstLastPara="1" wrap="square" lIns="55729" tIns="27857" rIns="55729" bIns="27857" anchor="t" anchorCtr="0">
            <a:spAutoFit/>
          </a:bodyPr>
          <a:lstStyle/>
          <a:p>
            <a:r>
              <a:rPr lang="es-ES" sz="1400" b="1" dirty="0">
                <a:solidFill>
                  <a:srgbClr val="006CB5"/>
                </a:solidFill>
                <a:latin typeface="Lato" panose="020F0502020204030203" pitchFamily="34" charset="0"/>
                <a:ea typeface="Lato" panose="020F0502020204030203" pitchFamily="34" charset="0"/>
                <a:cs typeface="Lato" panose="020F0502020204030203" pitchFamily="34" charset="0"/>
                <a:sym typeface="Trebuchet MS"/>
              </a:rPr>
              <a:t>Socios Clave: </a:t>
            </a:r>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Conductores (socios y clientes a la vez), proveedores de los mapas e inversionistas. </a:t>
            </a:r>
            <a:endParaRPr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endParaRPr>
          </a:p>
        </p:txBody>
      </p:sp>
      <p:sp>
        <p:nvSpPr>
          <p:cNvPr id="253" name="Google Shape;253;p17"/>
          <p:cNvSpPr/>
          <p:nvPr/>
        </p:nvSpPr>
        <p:spPr>
          <a:xfrm>
            <a:off x="2157862" y="586181"/>
            <a:ext cx="921762" cy="2309713"/>
          </a:xfrm>
          <a:prstGeom prst="roundRect">
            <a:avLst>
              <a:gd name="adj" fmla="val 16667"/>
            </a:avLst>
          </a:prstGeom>
          <a:solidFill>
            <a:srgbClr val="729900">
              <a:alpha val="40000"/>
            </a:srgbClr>
          </a:solidFill>
          <a:ln>
            <a:noFill/>
          </a:ln>
        </p:spPr>
        <p:txBody>
          <a:bodyPr spcFirstLastPara="1" wrap="square" lIns="55729" tIns="27857" rIns="55729" bIns="27857" anchor="t" anchorCtr="0">
            <a:noAutofit/>
          </a:bodyPr>
          <a:lstStyle/>
          <a:p>
            <a:pPr marL="789595" indent="-154823">
              <a:lnSpc>
                <a:spcPct val="180000"/>
              </a:lnSpc>
              <a:buClr>
                <a:srgbClr val="99CC00"/>
              </a:buClr>
              <a:buSzPts val="2000"/>
            </a:pPr>
            <a:endParaRPr sz="1219">
              <a:solidFill>
                <a:schemeClr val="dk1"/>
              </a:solidFill>
              <a:latin typeface="Trebuchet MS"/>
              <a:ea typeface="Trebuchet MS"/>
              <a:cs typeface="Trebuchet MS"/>
              <a:sym typeface="Trebuchet M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pic>
        <p:nvPicPr>
          <p:cNvPr id="260" name="Google Shape;260;p18"/>
          <p:cNvPicPr preferRelativeResize="0"/>
          <p:nvPr/>
        </p:nvPicPr>
        <p:blipFill rotWithShape="1">
          <a:blip r:embed="rId3">
            <a:alphaModFix/>
          </a:blip>
          <a:srcRect l="11261" t="19485" r="42804" b="27359"/>
          <a:stretch/>
        </p:blipFill>
        <p:spPr>
          <a:xfrm>
            <a:off x="1443375" y="904594"/>
            <a:ext cx="5098140" cy="3335900"/>
          </a:xfrm>
          <a:prstGeom prst="rect">
            <a:avLst/>
          </a:prstGeom>
          <a:noFill/>
          <a:ln>
            <a:noFill/>
          </a:ln>
        </p:spPr>
      </p:pic>
      <p:sp>
        <p:nvSpPr>
          <p:cNvPr id="261" name="Google Shape;261;p18"/>
          <p:cNvSpPr txBox="1"/>
          <p:nvPr/>
        </p:nvSpPr>
        <p:spPr>
          <a:xfrm>
            <a:off x="4548016" y="1076792"/>
            <a:ext cx="2719470" cy="3287912"/>
          </a:xfrm>
          <a:prstGeom prst="rect">
            <a:avLst/>
          </a:prstGeom>
          <a:solidFill>
            <a:schemeClr val="lt1"/>
          </a:solidFill>
          <a:ln>
            <a:noFill/>
          </a:ln>
        </p:spPr>
        <p:txBody>
          <a:bodyPr spcFirstLastPara="1" wrap="square" lIns="55729" tIns="27857" rIns="55729" bIns="27857" anchor="t" anchorCtr="0">
            <a:spAutoFit/>
          </a:bodyPr>
          <a:lstStyle/>
          <a:p>
            <a:pPr algn="ctr"/>
            <a:endPar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endParaRPr>
          </a:p>
          <a:p>
            <a:pPr algn="ctr"/>
            <a:endPar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endParaRPr>
          </a:p>
          <a:p>
            <a:pPr algn="ctr"/>
            <a:endPar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endParaRPr>
          </a:p>
          <a:p>
            <a:pPr algn="ctr"/>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Estructura de Costes </a:t>
            </a:r>
            <a:endParaRPr sz="1400" dirty="0">
              <a:solidFill>
                <a:srgbClr val="010101"/>
              </a:solidFill>
              <a:latin typeface="Lato" panose="020F0502020204030203" pitchFamily="34" charset="0"/>
              <a:ea typeface="Lato" panose="020F0502020204030203" pitchFamily="34" charset="0"/>
              <a:cs typeface="Lato" panose="020F0502020204030203" pitchFamily="34" charset="0"/>
            </a:endParaRPr>
          </a:p>
          <a:p>
            <a:pPr algn="ctr"/>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¿Qué cuestan los Recursos?</a:t>
            </a:r>
            <a:endParaRPr sz="1400" dirty="0">
              <a:solidFill>
                <a:srgbClr val="010101"/>
              </a:solidFill>
              <a:latin typeface="Lato" panose="020F0502020204030203" pitchFamily="34" charset="0"/>
              <a:ea typeface="Lato" panose="020F0502020204030203" pitchFamily="34" charset="0"/>
              <a:cs typeface="Lato" panose="020F0502020204030203" pitchFamily="34" charset="0"/>
            </a:endParaRPr>
          </a:p>
          <a:p>
            <a:pPr algn="ctr"/>
            <a:endParaRPr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endParaRPr>
          </a:p>
          <a:p>
            <a:pPr algn="ctr"/>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Infraestructura tecnológica</a:t>
            </a:r>
            <a:endParaRPr sz="1400" dirty="0">
              <a:solidFill>
                <a:srgbClr val="010101"/>
              </a:solidFill>
              <a:latin typeface="Lato" panose="020F0502020204030203" pitchFamily="34" charset="0"/>
              <a:ea typeface="Lato" panose="020F0502020204030203" pitchFamily="34" charset="0"/>
              <a:cs typeface="Lato" panose="020F0502020204030203" pitchFamily="34" charset="0"/>
            </a:endParaRPr>
          </a:p>
          <a:p>
            <a:pPr algn="ctr"/>
            <a:endParaRPr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endParaRPr>
          </a:p>
          <a:p>
            <a:pPr algn="ctr"/>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Empleados base</a:t>
            </a:r>
            <a:endParaRPr sz="1400" dirty="0">
              <a:solidFill>
                <a:srgbClr val="010101"/>
              </a:solidFill>
              <a:latin typeface="Lato" panose="020F0502020204030203" pitchFamily="34" charset="0"/>
              <a:ea typeface="Lato" panose="020F0502020204030203" pitchFamily="34" charset="0"/>
              <a:cs typeface="Lato" panose="020F0502020204030203" pitchFamily="34" charset="0"/>
            </a:endParaRPr>
          </a:p>
          <a:p>
            <a:pPr algn="ctr"/>
            <a:endParaRPr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endParaRPr>
          </a:p>
          <a:p>
            <a:pPr algn="ctr"/>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Marketing y eventos</a:t>
            </a:r>
          </a:p>
          <a:p>
            <a:pPr algn="ctr"/>
            <a:endParaRPr sz="1400" dirty="0">
              <a:solidFill>
                <a:srgbClr val="010101"/>
              </a:solidFill>
              <a:latin typeface="Lato" panose="020F0502020204030203" pitchFamily="34" charset="0"/>
              <a:ea typeface="Lato" panose="020F0502020204030203" pitchFamily="34" charset="0"/>
              <a:cs typeface="Lato" panose="020F0502020204030203" pitchFamily="34" charset="0"/>
            </a:endParaRPr>
          </a:p>
          <a:p>
            <a:pPr algn="ctr"/>
            <a:endParaRPr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endParaRPr>
          </a:p>
          <a:p>
            <a:pPr algn="ctr"/>
            <a:endParaRPr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endParaRPr>
          </a:p>
          <a:p>
            <a:pPr algn="ctr"/>
            <a:endParaRPr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endParaRPr>
          </a:p>
        </p:txBody>
      </p:sp>
      <p:sp>
        <p:nvSpPr>
          <p:cNvPr id="262" name="Google Shape;262;p18"/>
          <p:cNvSpPr/>
          <p:nvPr/>
        </p:nvSpPr>
        <p:spPr>
          <a:xfrm>
            <a:off x="1443377" y="3538199"/>
            <a:ext cx="2378670" cy="833975"/>
          </a:xfrm>
          <a:prstGeom prst="roundRect">
            <a:avLst>
              <a:gd name="adj" fmla="val 16667"/>
            </a:avLst>
          </a:prstGeom>
          <a:solidFill>
            <a:srgbClr val="729900">
              <a:alpha val="40000"/>
            </a:srgbClr>
          </a:solidFill>
          <a:ln>
            <a:noFill/>
          </a:ln>
        </p:spPr>
        <p:txBody>
          <a:bodyPr spcFirstLastPara="1" wrap="square" lIns="55729" tIns="27857" rIns="55729" bIns="27857" anchor="t" anchorCtr="0">
            <a:noAutofit/>
          </a:bodyPr>
          <a:lstStyle/>
          <a:p>
            <a:pPr marL="789595" indent="-154823">
              <a:lnSpc>
                <a:spcPct val="180000"/>
              </a:lnSpc>
              <a:buClr>
                <a:srgbClr val="99CC00"/>
              </a:buClr>
              <a:buSzPts val="2000"/>
            </a:pPr>
            <a:endParaRPr sz="1219">
              <a:solidFill>
                <a:schemeClr val="dk1"/>
              </a:solidFill>
              <a:latin typeface="Trebuchet MS"/>
              <a:ea typeface="Trebuchet MS"/>
              <a:cs typeface="Trebuchet MS"/>
              <a:sym typeface="Trebuchet M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1" name="Google Shape;91;g5996da68c9_0_0"/>
          <p:cNvSpPr txBox="1">
            <a:spLocks noGrp="1"/>
          </p:cNvSpPr>
          <p:nvPr>
            <p:ph type="subTitle" idx="1"/>
          </p:nvPr>
        </p:nvSpPr>
        <p:spPr>
          <a:xfrm>
            <a:off x="1108023" y="2111501"/>
            <a:ext cx="3901691" cy="1412297"/>
          </a:xfrm>
          <a:prstGeom prst="rect">
            <a:avLst/>
          </a:prstGeom>
        </p:spPr>
        <p:txBody>
          <a:bodyPr spcFirstLastPara="1" wrap="square" lIns="55729" tIns="27857" rIns="55729" bIns="27857" anchor="t" anchorCtr="0">
            <a:noAutofit/>
          </a:bodyPr>
          <a:lstStyle/>
          <a:p>
            <a:pPr indent="-232234" algn="l">
              <a:buChar char="●"/>
            </a:pPr>
            <a:r>
              <a:rPr lang="es-ES" sz="1400">
                <a:solidFill>
                  <a:srgbClr val="006CB5"/>
                </a:solidFill>
                <a:latin typeface="Lato" panose="020F0502020204030203" pitchFamily="34" charset="0"/>
                <a:ea typeface="Lato" panose="020F0502020204030203" pitchFamily="34" charset="0"/>
                <a:cs typeface="Lato" panose="020F0502020204030203" pitchFamily="34" charset="0"/>
              </a:rPr>
              <a:t>Elaborar un modelo de negocios</a:t>
            </a:r>
            <a:endParaRPr sz="1400">
              <a:solidFill>
                <a:srgbClr val="006CB5"/>
              </a:solidFill>
              <a:latin typeface="Lato" panose="020F0502020204030203" pitchFamily="34" charset="0"/>
              <a:ea typeface="Lato" panose="020F0502020204030203" pitchFamily="34" charset="0"/>
              <a:cs typeface="Lato" panose="020F0502020204030203" pitchFamily="34" charset="0"/>
            </a:endParaRPr>
          </a:p>
          <a:p>
            <a:pPr indent="-232234" algn="l">
              <a:spcBef>
                <a:spcPts val="0"/>
              </a:spcBef>
              <a:buChar char="●"/>
            </a:pPr>
            <a:r>
              <a:rPr lang="es-ES" sz="1400">
                <a:solidFill>
                  <a:srgbClr val="006CB5"/>
                </a:solidFill>
                <a:latin typeface="Lato" panose="020F0502020204030203" pitchFamily="34" charset="0"/>
                <a:ea typeface="Lato" panose="020F0502020204030203" pitchFamily="34" charset="0"/>
                <a:cs typeface="Lato" panose="020F0502020204030203" pitchFamily="34" charset="0"/>
              </a:rPr>
              <a:t>Entender el proceso de los negocios.</a:t>
            </a:r>
            <a:endParaRPr sz="1400">
              <a:solidFill>
                <a:srgbClr val="006CB5"/>
              </a:solidFill>
              <a:latin typeface="Lato" panose="020F0502020204030203" pitchFamily="34" charset="0"/>
              <a:ea typeface="Lato" panose="020F0502020204030203" pitchFamily="34" charset="0"/>
              <a:cs typeface="Lato" panose="020F0502020204030203" pitchFamily="34" charset="0"/>
            </a:endParaRPr>
          </a:p>
        </p:txBody>
      </p:sp>
      <p:cxnSp>
        <p:nvCxnSpPr>
          <p:cNvPr id="4" name="Straight Connector 12">
            <a:extLst>
              <a:ext uri="{FF2B5EF4-FFF2-40B4-BE49-F238E27FC236}">
                <a16:creationId xmlns:a16="http://schemas.microsoft.com/office/drawing/2014/main" id="{1DC9A072-A0A5-4E1D-BE44-DDB3DA2240B9}"/>
              </a:ext>
            </a:extLst>
          </p:cNvPr>
          <p:cNvCxnSpPr>
            <a:cxnSpLocks/>
          </p:cNvCxnSpPr>
          <p:nvPr/>
        </p:nvCxnSpPr>
        <p:spPr>
          <a:xfrm>
            <a:off x="0" y="1447221"/>
            <a:ext cx="9144000" cy="0"/>
          </a:xfrm>
          <a:prstGeom prst="line">
            <a:avLst/>
          </a:prstGeom>
          <a:ln w="25400">
            <a:solidFill>
              <a:srgbClr val="52AE32"/>
            </a:solidFill>
          </a:ln>
          <a:effectLst/>
        </p:spPr>
        <p:style>
          <a:lnRef idx="2">
            <a:schemeClr val="accent1"/>
          </a:lnRef>
          <a:fillRef idx="0">
            <a:schemeClr val="accent1"/>
          </a:fillRef>
          <a:effectRef idx="1">
            <a:schemeClr val="accent1"/>
          </a:effectRef>
          <a:fontRef idx="minor">
            <a:schemeClr val="tx1"/>
          </a:fontRef>
        </p:style>
      </p:cxnSp>
      <p:sp>
        <p:nvSpPr>
          <p:cNvPr id="5" name="CuadroTexto 4">
            <a:extLst>
              <a:ext uri="{FF2B5EF4-FFF2-40B4-BE49-F238E27FC236}">
                <a16:creationId xmlns:a16="http://schemas.microsoft.com/office/drawing/2014/main" id="{FED4AFB1-BF8B-440D-9A92-526DCC00CAF3}"/>
              </a:ext>
            </a:extLst>
          </p:cNvPr>
          <p:cNvSpPr txBox="1"/>
          <p:nvPr/>
        </p:nvSpPr>
        <p:spPr>
          <a:xfrm>
            <a:off x="184416" y="789124"/>
            <a:ext cx="6539113" cy="584775"/>
          </a:xfrm>
          <a:prstGeom prst="rect">
            <a:avLst/>
          </a:prstGeom>
          <a:noFill/>
        </p:spPr>
        <p:txBody>
          <a:bodyPr wrap="square" rtlCol="0">
            <a:spAutoFit/>
          </a:bodyPr>
          <a:lstStyle/>
          <a:p>
            <a:r>
              <a:rPr lang="es-PE" sz="3200" dirty="0">
                <a:solidFill>
                  <a:srgbClr val="53AD32"/>
                </a:solidFill>
                <a:latin typeface="Futura LT Pro Book" panose="020B0802020204020204" pitchFamily="34" charset="0"/>
              </a:rPr>
              <a:t>OBJETIVOS: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pic>
        <p:nvPicPr>
          <p:cNvPr id="269" name="Google Shape;269;p19"/>
          <p:cNvPicPr preferRelativeResize="0"/>
          <p:nvPr/>
        </p:nvPicPr>
        <p:blipFill rotWithShape="1">
          <a:blip r:embed="rId3">
            <a:alphaModFix/>
          </a:blip>
          <a:srcRect l="11261" t="19485" r="42804" b="27359"/>
          <a:stretch/>
        </p:blipFill>
        <p:spPr>
          <a:xfrm>
            <a:off x="2549874" y="904594"/>
            <a:ext cx="5098140" cy="3335900"/>
          </a:xfrm>
          <a:prstGeom prst="rect">
            <a:avLst/>
          </a:prstGeom>
          <a:noFill/>
          <a:ln>
            <a:noFill/>
          </a:ln>
        </p:spPr>
      </p:pic>
      <p:sp>
        <p:nvSpPr>
          <p:cNvPr id="270" name="Google Shape;270;p19"/>
          <p:cNvSpPr txBox="1"/>
          <p:nvPr/>
        </p:nvSpPr>
        <p:spPr>
          <a:xfrm>
            <a:off x="1850702" y="1080169"/>
            <a:ext cx="2721297" cy="3287912"/>
          </a:xfrm>
          <a:prstGeom prst="rect">
            <a:avLst/>
          </a:prstGeom>
          <a:solidFill>
            <a:schemeClr val="lt1"/>
          </a:solidFill>
          <a:ln>
            <a:noFill/>
          </a:ln>
        </p:spPr>
        <p:txBody>
          <a:bodyPr spcFirstLastPara="1" wrap="square" lIns="55729" tIns="27857" rIns="55729" bIns="27857" anchor="t" anchorCtr="0">
            <a:spAutoFit/>
          </a:bodyPr>
          <a:lstStyle/>
          <a:p>
            <a:endParaRPr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endParaRPr>
          </a:p>
          <a:p>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Los ingresos: </a:t>
            </a:r>
            <a:endParaRPr sz="1400" dirty="0">
              <a:solidFill>
                <a:srgbClr val="010101"/>
              </a:solidFill>
              <a:latin typeface="Lato" panose="020F0502020204030203" pitchFamily="34" charset="0"/>
              <a:ea typeface="Lato" panose="020F0502020204030203" pitchFamily="34" charset="0"/>
              <a:cs typeface="Lato" panose="020F0502020204030203" pitchFamily="34" charset="0"/>
            </a:endParaRPr>
          </a:p>
          <a:p>
            <a:endParaRPr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endParaRPr>
          </a:p>
          <a:p>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Cobro por km recorrido</a:t>
            </a:r>
            <a:endParaRPr sz="1400" dirty="0">
              <a:solidFill>
                <a:srgbClr val="010101"/>
              </a:solidFill>
              <a:latin typeface="Lato" panose="020F0502020204030203" pitchFamily="34" charset="0"/>
              <a:ea typeface="Lato" panose="020F0502020204030203" pitchFamily="34" charset="0"/>
              <a:cs typeface="Lato" panose="020F0502020204030203" pitchFamily="34" charset="0"/>
            </a:endParaRPr>
          </a:p>
          <a:p>
            <a:endParaRPr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endParaRPr>
          </a:p>
          <a:p>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Tarifa viable con respecto a la demanda</a:t>
            </a:r>
            <a:endParaRPr sz="1400" dirty="0">
              <a:solidFill>
                <a:srgbClr val="010101"/>
              </a:solidFill>
              <a:latin typeface="Lato" panose="020F0502020204030203" pitchFamily="34" charset="0"/>
              <a:ea typeface="Lato" panose="020F0502020204030203" pitchFamily="34" charset="0"/>
              <a:cs typeface="Lato" panose="020F0502020204030203" pitchFamily="34" charset="0"/>
            </a:endParaRPr>
          </a:p>
          <a:p>
            <a:endParaRPr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endParaRPr>
          </a:p>
          <a:p>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Tipo de servicio:</a:t>
            </a:r>
            <a:endParaRPr sz="1400" dirty="0">
              <a:solidFill>
                <a:srgbClr val="010101"/>
              </a:solidFill>
              <a:latin typeface="Lato" panose="020F0502020204030203" pitchFamily="34" charset="0"/>
              <a:ea typeface="Lato" panose="020F0502020204030203" pitchFamily="34" charset="0"/>
              <a:cs typeface="Lato" panose="020F0502020204030203" pitchFamily="34" charset="0"/>
            </a:endParaRPr>
          </a:p>
          <a:p>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Uber taxi, Uber Black, Uber X, Uber Pool, Uber SUV, Uber Cargo.</a:t>
            </a:r>
            <a:endParaRPr sz="1400" dirty="0">
              <a:solidFill>
                <a:srgbClr val="010101"/>
              </a:solidFill>
              <a:latin typeface="Lato" panose="020F0502020204030203" pitchFamily="34" charset="0"/>
              <a:ea typeface="Lato" panose="020F0502020204030203" pitchFamily="34" charset="0"/>
              <a:cs typeface="Lato" panose="020F0502020204030203" pitchFamily="34" charset="0"/>
            </a:endParaRPr>
          </a:p>
          <a:p>
            <a:endParaRPr lang="es-PE"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endParaRPr>
          </a:p>
          <a:p>
            <a:endParaRPr lang="es-PE"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endParaRPr>
          </a:p>
          <a:p>
            <a:endParaRPr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endParaRPr>
          </a:p>
        </p:txBody>
      </p:sp>
      <p:sp>
        <p:nvSpPr>
          <p:cNvPr id="271" name="Google Shape;271;p19"/>
          <p:cNvSpPr/>
          <p:nvPr/>
        </p:nvSpPr>
        <p:spPr>
          <a:xfrm>
            <a:off x="5233877" y="3494308"/>
            <a:ext cx="2106884" cy="811005"/>
          </a:xfrm>
          <a:prstGeom prst="roundRect">
            <a:avLst>
              <a:gd name="adj" fmla="val 16667"/>
            </a:avLst>
          </a:prstGeom>
          <a:solidFill>
            <a:srgbClr val="FF9900">
              <a:alpha val="40000"/>
            </a:srgbClr>
          </a:solidFill>
          <a:ln>
            <a:noFill/>
          </a:ln>
        </p:spPr>
        <p:txBody>
          <a:bodyPr spcFirstLastPara="1" wrap="square" lIns="55729" tIns="27857" rIns="55729" bIns="27857" anchor="t" anchorCtr="0">
            <a:noAutofit/>
          </a:bodyPr>
          <a:lstStyle/>
          <a:p>
            <a:pPr marL="789595" indent="-154823">
              <a:lnSpc>
                <a:spcPct val="180000"/>
              </a:lnSpc>
              <a:buClr>
                <a:srgbClr val="99CC00"/>
              </a:buClr>
              <a:buSzPts val="2000"/>
            </a:pPr>
            <a:endParaRPr sz="1219">
              <a:solidFill>
                <a:schemeClr val="dk1"/>
              </a:solidFill>
              <a:latin typeface="Trebuchet MS"/>
              <a:ea typeface="Trebuchet MS"/>
              <a:cs typeface="Trebuchet MS"/>
              <a:sym typeface="Trebuchet M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grpSp>
        <p:nvGrpSpPr>
          <p:cNvPr id="276" name="Google Shape;276;p20"/>
          <p:cNvGrpSpPr/>
          <p:nvPr/>
        </p:nvGrpSpPr>
        <p:grpSpPr>
          <a:xfrm>
            <a:off x="1938395" y="886883"/>
            <a:ext cx="5215303" cy="3534547"/>
            <a:chOff x="71406" y="285728"/>
            <a:chExt cx="8951944" cy="6066967"/>
          </a:xfrm>
        </p:grpSpPr>
        <p:pic>
          <p:nvPicPr>
            <p:cNvPr id="277" name="Google Shape;277;p20"/>
            <p:cNvPicPr preferRelativeResize="0"/>
            <p:nvPr/>
          </p:nvPicPr>
          <p:blipFill rotWithShape="1">
            <a:blip r:embed="rId3">
              <a:alphaModFix/>
            </a:blip>
            <a:srcRect/>
            <a:stretch/>
          </p:blipFill>
          <p:spPr>
            <a:xfrm>
              <a:off x="855663" y="1633140"/>
              <a:ext cx="7362825" cy="3467100"/>
            </a:xfrm>
            <a:prstGeom prst="rect">
              <a:avLst/>
            </a:prstGeom>
            <a:noFill/>
            <a:ln>
              <a:noFill/>
            </a:ln>
          </p:spPr>
        </p:pic>
        <p:sp>
          <p:nvSpPr>
            <p:cNvPr id="278" name="Google Shape;278;p20"/>
            <p:cNvSpPr txBox="1"/>
            <p:nvPr/>
          </p:nvSpPr>
          <p:spPr>
            <a:xfrm>
              <a:off x="7631114" y="2066924"/>
              <a:ext cx="1392236" cy="1031201"/>
            </a:xfrm>
            <a:prstGeom prst="rect">
              <a:avLst/>
            </a:prstGeom>
            <a:noFill/>
            <a:ln>
              <a:noFill/>
            </a:ln>
          </p:spPr>
          <p:txBody>
            <a:bodyPr spcFirstLastPara="1" wrap="square" lIns="55729" tIns="27857" rIns="55729" bIns="27857" anchor="t" anchorCtr="0">
              <a:spAutoFit/>
            </a:bodyPr>
            <a:lstStyle/>
            <a:p>
              <a:r>
                <a:rPr lang="es-ES" sz="854">
                  <a:solidFill>
                    <a:schemeClr val="dk1"/>
                  </a:solidFill>
                  <a:latin typeface="Lato" panose="020F0502020204030203" pitchFamily="34" charset="0"/>
                  <a:ea typeface="Lato" panose="020F0502020204030203" pitchFamily="34" charset="0"/>
                  <a:cs typeface="Lato" panose="020F0502020204030203" pitchFamily="34" charset="0"/>
                  <a:sym typeface="Century Gothic"/>
                </a:rPr>
                <a:t>Segmentos </a:t>
              </a:r>
              <a:endParaRPr sz="854">
                <a:latin typeface="Lato" panose="020F0502020204030203" pitchFamily="34" charset="0"/>
                <a:ea typeface="Lato" panose="020F0502020204030203" pitchFamily="34" charset="0"/>
                <a:cs typeface="Lato" panose="020F0502020204030203" pitchFamily="34" charset="0"/>
              </a:endParaRPr>
            </a:p>
            <a:p>
              <a:r>
                <a:rPr lang="es-ES" sz="854">
                  <a:solidFill>
                    <a:schemeClr val="dk1"/>
                  </a:solidFill>
                  <a:latin typeface="Lato" panose="020F0502020204030203" pitchFamily="34" charset="0"/>
                  <a:ea typeface="Lato" panose="020F0502020204030203" pitchFamily="34" charset="0"/>
                  <a:cs typeface="Lato" panose="020F0502020204030203" pitchFamily="34" charset="0"/>
                  <a:sym typeface="Century Gothic"/>
                </a:rPr>
                <a:t>de clientes</a:t>
              </a:r>
              <a:endParaRPr sz="854">
                <a:latin typeface="Lato" panose="020F0502020204030203" pitchFamily="34" charset="0"/>
                <a:ea typeface="Lato" panose="020F0502020204030203" pitchFamily="34" charset="0"/>
                <a:cs typeface="Lato" panose="020F0502020204030203" pitchFamily="34" charset="0"/>
              </a:endParaRPr>
            </a:p>
            <a:p>
              <a:r>
                <a:rPr lang="es-ES" sz="610">
                  <a:solidFill>
                    <a:srgbClr val="7F7F7F"/>
                  </a:solidFill>
                  <a:latin typeface="Lato" panose="020F0502020204030203" pitchFamily="34" charset="0"/>
                  <a:ea typeface="Lato" panose="020F0502020204030203" pitchFamily="34" charset="0"/>
                  <a:cs typeface="Lato" panose="020F0502020204030203" pitchFamily="34" charset="0"/>
                  <a:sym typeface="Century Gothic"/>
                </a:rPr>
                <a:t>Uno o varios segmentos de clientes</a:t>
              </a:r>
              <a:endParaRPr sz="610">
                <a:solidFill>
                  <a:srgbClr val="7F7F7F"/>
                </a:solidFill>
                <a:latin typeface="Lato" panose="020F0502020204030203" pitchFamily="34" charset="0"/>
                <a:ea typeface="Lato" panose="020F0502020204030203" pitchFamily="34" charset="0"/>
                <a:cs typeface="Lato" panose="020F0502020204030203" pitchFamily="34" charset="0"/>
                <a:sym typeface="Century Gothic"/>
              </a:endParaRPr>
            </a:p>
          </p:txBody>
        </p:sp>
        <p:sp>
          <p:nvSpPr>
            <p:cNvPr id="279" name="Google Shape;279;p20"/>
            <p:cNvSpPr txBox="1"/>
            <p:nvPr/>
          </p:nvSpPr>
          <p:spPr>
            <a:xfrm>
              <a:off x="7037389" y="5066901"/>
              <a:ext cx="1819274" cy="966706"/>
            </a:xfrm>
            <a:prstGeom prst="rect">
              <a:avLst/>
            </a:prstGeom>
            <a:noFill/>
            <a:ln>
              <a:noFill/>
            </a:ln>
          </p:spPr>
          <p:txBody>
            <a:bodyPr spcFirstLastPara="1" wrap="square" lIns="55729" tIns="27857" rIns="55729" bIns="27857" anchor="t" anchorCtr="0">
              <a:spAutoFit/>
            </a:bodyPr>
            <a:lstStyle/>
            <a:p>
              <a:r>
                <a:rPr lang="es-ES" sz="854">
                  <a:solidFill>
                    <a:schemeClr val="dk1"/>
                  </a:solidFill>
                  <a:latin typeface="Lato" panose="020F0502020204030203" pitchFamily="34" charset="0"/>
                  <a:ea typeface="Lato" panose="020F0502020204030203" pitchFamily="34" charset="0"/>
                  <a:cs typeface="Lato" panose="020F0502020204030203" pitchFamily="34" charset="0"/>
                  <a:sym typeface="Century Gothic"/>
                </a:rPr>
                <a:t>Flujos de ingreso</a:t>
              </a:r>
              <a:endParaRPr sz="854">
                <a:latin typeface="Lato" panose="020F0502020204030203" pitchFamily="34" charset="0"/>
                <a:ea typeface="Lato" panose="020F0502020204030203" pitchFamily="34" charset="0"/>
                <a:cs typeface="Lato" panose="020F0502020204030203" pitchFamily="34" charset="0"/>
              </a:endParaRPr>
            </a:p>
            <a:p>
              <a:r>
                <a:rPr lang="es-ES" sz="610">
                  <a:solidFill>
                    <a:srgbClr val="7F7F7F"/>
                  </a:solidFill>
                  <a:latin typeface="Lato" panose="020F0502020204030203" pitchFamily="34" charset="0"/>
                  <a:ea typeface="Lato" panose="020F0502020204030203" pitchFamily="34" charset="0"/>
                  <a:cs typeface="Lato" panose="020F0502020204030203" pitchFamily="34" charset="0"/>
                  <a:sym typeface="Century Gothic"/>
                </a:rPr>
                <a:t>Los ingresos son el resultado de propuestas de valor ofrecidas con éxito a los clientes. </a:t>
              </a:r>
              <a:endParaRPr sz="610">
                <a:solidFill>
                  <a:srgbClr val="7F7F7F"/>
                </a:solidFill>
                <a:latin typeface="Lato" panose="020F0502020204030203" pitchFamily="34" charset="0"/>
                <a:ea typeface="Lato" panose="020F0502020204030203" pitchFamily="34" charset="0"/>
                <a:cs typeface="Lato" panose="020F0502020204030203" pitchFamily="34" charset="0"/>
                <a:sym typeface="Century Gothic"/>
              </a:endParaRPr>
            </a:p>
          </p:txBody>
        </p:sp>
        <p:sp>
          <p:nvSpPr>
            <p:cNvPr id="280" name="Google Shape;280;p20"/>
            <p:cNvSpPr txBox="1"/>
            <p:nvPr/>
          </p:nvSpPr>
          <p:spPr>
            <a:xfrm>
              <a:off x="6191248" y="1018778"/>
              <a:ext cx="1944689" cy="1031201"/>
            </a:xfrm>
            <a:prstGeom prst="rect">
              <a:avLst/>
            </a:prstGeom>
            <a:noFill/>
            <a:ln>
              <a:noFill/>
            </a:ln>
          </p:spPr>
          <p:txBody>
            <a:bodyPr spcFirstLastPara="1" wrap="square" lIns="55729" tIns="27857" rIns="55729" bIns="27857" anchor="t" anchorCtr="0">
              <a:spAutoFit/>
            </a:bodyPr>
            <a:lstStyle/>
            <a:p>
              <a:r>
                <a:rPr lang="es-ES" sz="854">
                  <a:solidFill>
                    <a:schemeClr val="dk1"/>
                  </a:solidFill>
                  <a:latin typeface="Lato" panose="020F0502020204030203" pitchFamily="34" charset="0"/>
                  <a:ea typeface="Lato" panose="020F0502020204030203" pitchFamily="34" charset="0"/>
                  <a:cs typeface="Lato" panose="020F0502020204030203" pitchFamily="34" charset="0"/>
                  <a:sym typeface="Century Gothic"/>
                </a:rPr>
                <a:t>Relación con el cliente</a:t>
              </a:r>
              <a:endParaRPr sz="854">
                <a:latin typeface="Lato" panose="020F0502020204030203" pitchFamily="34" charset="0"/>
                <a:ea typeface="Lato" panose="020F0502020204030203" pitchFamily="34" charset="0"/>
                <a:cs typeface="Lato" panose="020F0502020204030203" pitchFamily="34" charset="0"/>
              </a:endParaRPr>
            </a:p>
            <a:p>
              <a:r>
                <a:rPr lang="es-ES" sz="610">
                  <a:solidFill>
                    <a:srgbClr val="7F7F7F"/>
                  </a:solidFill>
                  <a:latin typeface="Lato" panose="020F0502020204030203" pitchFamily="34" charset="0"/>
                  <a:ea typeface="Lato" panose="020F0502020204030203" pitchFamily="34" charset="0"/>
                  <a:cs typeface="Lato" panose="020F0502020204030203" pitchFamily="34" charset="0"/>
                  <a:sym typeface="Century Gothic"/>
                </a:rPr>
                <a:t>se establecen y mantienen con cada segmento de clientes</a:t>
              </a:r>
              <a:endParaRPr sz="610">
                <a:solidFill>
                  <a:srgbClr val="7F7F7F"/>
                </a:solidFill>
                <a:latin typeface="Lato" panose="020F0502020204030203" pitchFamily="34" charset="0"/>
                <a:ea typeface="Lato" panose="020F0502020204030203" pitchFamily="34" charset="0"/>
                <a:cs typeface="Lato" panose="020F0502020204030203" pitchFamily="34" charset="0"/>
                <a:sym typeface="Century Gothic"/>
              </a:endParaRPr>
            </a:p>
          </p:txBody>
        </p:sp>
        <p:sp>
          <p:nvSpPr>
            <p:cNvPr id="281" name="Google Shape;281;p20"/>
            <p:cNvSpPr txBox="1"/>
            <p:nvPr/>
          </p:nvSpPr>
          <p:spPr>
            <a:xfrm>
              <a:off x="4911725" y="5201840"/>
              <a:ext cx="2000249" cy="1127835"/>
            </a:xfrm>
            <a:prstGeom prst="rect">
              <a:avLst/>
            </a:prstGeom>
            <a:noFill/>
            <a:ln>
              <a:noFill/>
            </a:ln>
          </p:spPr>
          <p:txBody>
            <a:bodyPr spcFirstLastPara="1" wrap="square" lIns="55729" tIns="27857" rIns="55729" bIns="27857" anchor="t" anchorCtr="0">
              <a:spAutoFit/>
            </a:bodyPr>
            <a:lstStyle/>
            <a:p>
              <a:r>
                <a:rPr lang="es-ES" sz="854">
                  <a:solidFill>
                    <a:schemeClr val="dk1"/>
                  </a:solidFill>
                  <a:latin typeface="Lato" panose="020F0502020204030203" pitchFamily="34" charset="0"/>
                  <a:ea typeface="Lato" panose="020F0502020204030203" pitchFamily="34" charset="0"/>
                  <a:cs typeface="Lato" panose="020F0502020204030203" pitchFamily="34" charset="0"/>
                  <a:sym typeface="Century Gothic"/>
                </a:rPr>
                <a:t>Canales</a:t>
              </a:r>
              <a:endParaRPr sz="854">
                <a:latin typeface="Lato" panose="020F0502020204030203" pitchFamily="34" charset="0"/>
                <a:ea typeface="Lato" panose="020F0502020204030203" pitchFamily="34" charset="0"/>
                <a:cs typeface="Lato" panose="020F0502020204030203" pitchFamily="34" charset="0"/>
              </a:endParaRPr>
            </a:p>
            <a:p>
              <a:r>
                <a:rPr lang="es-ES" sz="610">
                  <a:solidFill>
                    <a:srgbClr val="7F7F7F"/>
                  </a:solidFill>
                  <a:latin typeface="Lato" panose="020F0502020204030203" pitchFamily="34" charset="0"/>
                  <a:ea typeface="Lato" panose="020F0502020204030203" pitchFamily="34" charset="0"/>
                  <a:cs typeface="Lato" panose="020F0502020204030203" pitchFamily="34" charset="0"/>
                  <a:sym typeface="Century Gothic"/>
                </a:rPr>
                <a:t>Las propuestas de valor se entregan a los clientes a través de la comunicación, la distribución y los canales de venta</a:t>
              </a:r>
              <a:endParaRPr sz="610">
                <a:solidFill>
                  <a:srgbClr val="7F7F7F"/>
                </a:solidFill>
                <a:latin typeface="Lato" panose="020F0502020204030203" pitchFamily="34" charset="0"/>
                <a:ea typeface="Lato" panose="020F0502020204030203" pitchFamily="34" charset="0"/>
                <a:cs typeface="Lato" panose="020F0502020204030203" pitchFamily="34" charset="0"/>
                <a:sym typeface="Century Gothic"/>
              </a:endParaRPr>
            </a:p>
          </p:txBody>
        </p:sp>
        <p:sp>
          <p:nvSpPr>
            <p:cNvPr id="282" name="Google Shape;282;p20"/>
            <p:cNvSpPr txBox="1"/>
            <p:nvPr/>
          </p:nvSpPr>
          <p:spPr>
            <a:xfrm>
              <a:off x="823913" y="5260580"/>
              <a:ext cx="2055813" cy="805577"/>
            </a:xfrm>
            <a:prstGeom prst="rect">
              <a:avLst/>
            </a:prstGeom>
            <a:noFill/>
            <a:ln>
              <a:noFill/>
            </a:ln>
          </p:spPr>
          <p:txBody>
            <a:bodyPr spcFirstLastPara="1" wrap="square" lIns="55729" tIns="27857" rIns="55729" bIns="27857" anchor="t" anchorCtr="0">
              <a:spAutoFit/>
            </a:bodyPr>
            <a:lstStyle/>
            <a:p>
              <a:r>
                <a:rPr lang="es-ES" sz="854" dirty="0">
                  <a:solidFill>
                    <a:schemeClr val="dk1"/>
                  </a:solidFill>
                  <a:latin typeface="Lato" panose="020F0502020204030203" pitchFamily="34" charset="0"/>
                  <a:ea typeface="Lato" panose="020F0502020204030203" pitchFamily="34" charset="0"/>
                  <a:cs typeface="Lato" panose="020F0502020204030203" pitchFamily="34" charset="0"/>
                  <a:sym typeface="Century Gothic"/>
                </a:rPr>
                <a:t>Estructura de  costos</a:t>
              </a:r>
              <a:endParaRPr sz="854" dirty="0">
                <a:latin typeface="Lato" panose="020F0502020204030203" pitchFamily="34" charset="0"/>
                <a:ea typeface="Lato" panose="020F0502020204030203" pitchFamily="34" charset="0"/>
                <a:cs typeface="Lato" panose="020F0502020204030203" pitchFamily="34" charset="0"/>
              </a:endParaRPr>
            </a:p>
            <a:p>
              <a:r>
                <a:rPr lang="es-ES" sz="610" dirty="0">
                  <a:solidFill>
                    <a:srgbClr val="7F7F7F"/>
                  </a:solidFill>
                  <a:latin typeface="Lato" panose="020F0502020204030203" pitchFamily="34" charset="0"/>
                  <a:ea typeface="Lato" panose="020F0502020204030203" pitchFamily="34" charset="0"/>
                  <a:cs typeface="Lato" panose="020F0502020204030203" pitchFamily="34" charset="0"/>
                  <a:sym typeface="Century Gothic"/>
                </a:rPr>
                <a:t>Los elementos del modelo de negocio dan como resultado la estructura de costos</a:t>
              </a:r>
              <a:r>
                <a:rPr lang="es-ES" sz="610" dirty="0">
                  <a:solidFill>
                    <a:srgbClr val="A5A5A5"/>
                  </a:solidFill>
                  <a:latin typeface="Lato" panose="020F0502020204030203" pitchFamily="34" charset="0"/>
                  <a:ea typeface="Lato" panose="020F0502020204030203" pitchFamily="34" charset="0"/>
                  <a:cs typeface="Lato" panose="020F0502020204030203" pitchFamily="34" charset="0"/>
                  <a:sym typeface="Century Gothic"/>
                </a:rPr>
                <a:t>. </a:t>
              </a:r>
              <a:endParaRPr sz="610" dirty="0">
                <a:solidFill>
                  <a:srgbClr val="A5A5A5"/>
                </a:solidFill>
                <a:latin typeface="Lato" panose="020F0502020204030203" pitchFamily="34" charset="0"/>
                <a:ea typeface="Lato" panose="020F0502020204030203" pitchFamily="34" charset="0"/>
                <a:cs typeface="Lato" panose="020F0502020204030203" pitchFamily="34" charset="0"/>
                <a:sym typeface="Century Gothic"/>
              </a:endParaRPr>
            </a:p>
          </p:txBody>
        </p:sp>
        <p:sp>
          <p:nvSpPr>
            <p:cNvPr id="283" name="Google Shape;283;p20"/>
            <p:cNvSpPr txBox="1"/>
            <p:nvPr/>
          </p:nvSpPr>
          <p:spPr>
            <a:xfrm>
              <a:off x="4179888" y="285728"/>
              <a:ext cx="1751014" cy="1127835"/>
            </a:xfrm>
            <a:prstGeom prst="rect">
              <a:avLst/>
            </a:prstGeom>
            <a:noFill/>
            <a:ln>
              <a:noFill/>
            </a:ln>
          </p:spPr>
          <p:txBody>
            <a:bodyPr spcFirstLastPara="1" wrap="square" lIns="55729" tIns="27857" rIns="55729" bIns="27857" anchor="t" anchorCtr="0">
              <a:spAutoFit/>
            </a:bodyPr>
            <a:lstStyle/>
            <a:p>
              <a:r>
                <a:rPr lang="es-ES" sz="854">
                  <a:solidFill>
                    <a:schemeClr val="dk1"/>
                  </a:solidFill>
                  <a:latin typeface="Lato" panose="020F0502020204030203" pitchFamily="34" charset="0"/>
                  <a:ea typeface="Lato" panose="020F0502020204030203" pitchFamily="34" charset="0"/>
                  <a:cs typeface="Lato" panose="020F0502020204030203" pitchFamily="34" charset="0"/>
                  <a:sym typeface="Century Gothic"/>
                </a:rPr>
                <a:t>Propuesta de valor</a:t>
              </a:r>
              <a:endParaRPr sz="854">
                <a:latin typeface="Lato" panose="020F0502020204030203" pitchFamily="34" charset="0"/>
                <a:ea typeface="Lato" panose="020F0502020204030203" pitchFamily="34" charset="0"/>
                <a:cs typeface="Lato" panose="020F0502020204030203" pitchFamily="34" charset="0"/>
              </a:endParaRPr>
            </a:p>
            <a:p>
              <a:r>
                <a:rPr lang="es-ES" sz="610">
                  <a:solidFill>
                    <a:srgbClr val="7F7F7F"/>
                  </a:solidFill>
                  <a:latin typeface="Lato" panose="020F0502020204030203" pitchFamily="34" charset="0"/>
                  <a:ea typeface="Lato" panose="020F0502020204030203" pitchFamily="34" charset="0"/>
                  <a:cs typeface="Lato" panose="020F0502020204030203" pitchFamily="34" charset="0"/>
                  <a:sym typeface="Century Gothic"/>
                </a:rPr>
                <a:t>Trata de resolver problemas de los clientes y satisfacer las necesidades del cliente con propuestas de valor</a:t>
              </a:r>
              <a:endParaRPr sz="610">
                <a:solidFill>
                  <a:srgbClr val="7F7F7F"/>
                </a:solidFill>
                <a:latin typeface="Lato" panose="020F0502020204030203" pitchFamily="34" charset="0"/>
                <a:ea typeface="Lato" panose="020F0502020204030203" pitchFamily="34" charset="0"/>
                <a:cs typeface="Lato" panose="020F0502020204030203" pitchFamily="34" charset="0"/>
                <a:sym typeface="Century Gothic"/>
              </a:endParaRPr>
            </a:p>
          </p:txBody>
        </p:sp>
        <p:sp>
          <p:nvSpPr>
            <p:cNvPr id="284" name="Google Shape;284;p20"/>
            <p:cNvSpPr txBox="1"/>
            <p:nvPr/>
          </p:nvSpPr>
          <p:spPr>
            <a:xfrm>
              <a:off x="2374900" y="737790"/>
              <a:ext cx="1662112" cy="966706"/>
            </a:xfrm>
            <a:prstGeom prst="rect">
              <a:avLst/>
            </a:prstGeom>
            <a:noFill/>
            <a:ln>
              <a:noFill/>
            </a:ln>
          </p:spPr>
          <p:txBody>
            <a:bodyPr spcFirstLastPara="1" wrap="square" lIns="55729" tIns="27857" rIns="55729" bIns="27857" anchor="t" anchorCtr="0">
              <a:spAutoFit/>
            </a:bodyPr>
            <a:lstStyle/>
            <a:p>
              <a:r>
                <a:rPr lang="es-ES" sz="854">
                  <a:solidFill>
                    <a:schemeClr val="dk1"/>
                  </a:solidFill>
                  <a:latin typeface="Lato" panose="020F0502020204030203" pitchFamily="34" charset="0"/>
                  <a:ea typeface="Lato" panose="020F0502020204030203" pitchFamily="34" charset="0"/>
                  <a:cs typeface="Lato" panose="020F0502020204030203" pitchFamily="34" charset="0"/>
                  <a:sym typeface="Century Gothic"/>
                </a:rPr>
                <a:t>Actividades clave</a:t>
              </a:r>
              <a:endParaRPr sz="854">
                <a:latin typeface="Lato" panose="020F0502020204030203" pitchFamily="34" charset="0"/>
                <a:ea typeface="Lato" panose="020F0502020204030203" pitchFamily="34" charset="0"/>
                <a:cs typeface="Lato" panose="020F0502020204030203" pitchFamily="34" charset="0"/>
              </a:endParaRPr>
            </a:p>
            <a:p>
              <a:r>
                <a:rPr lang="es-ES" sz="610">
                  <a:solidFill>
                    <a:srgbClr val="7F7F7F"/>
                  </a:solidFill>
                  <a:latin typeface="Lato" panose="020F0502020204030203" pitchFamily="34" charset="0"/>
                  <a:ea typeface="Lato" panose="020F0502020204030203" pitchFamily="34" charset="0"/>
                  <a:cs typeface="Lato" panose="020F0502020204030203" pitchFamily="34" charset="0"/>
                  <a:sym typeface="Century Gothic"/>
                </a:rPr>
                <a:t>mediante la realización de una serie de actividades fundamentales</a:t>
              </a:r>
              <a:endParaRPr sz="610">
                <a:solidFill>
                  <a:srgbClr val="7F7F7F"/>
                </a:solidFill>
                <a:latin typeface="Lato" panose="020F0502020204030203" pitchFamily="34" charset="0"/>
                <a:ea typeface="Lato" panose="020F0502020204030203" pitchFamily="34" charset="0"/>
                <a:cs typeface="Lato" panose="020F0502020204030203" pitchFamily="34" charset="0"/>
                <a:sym typeface="Century Gothic"/>
              </a:endParaRPr>
            </a:p>
          </p:txBody>
        </p:sp>
        <p:sp>
          <p:nvSpPr>
            <p:cNvPr id="285" name="Google Shape;285;p20"/>
            <p:cNvSpPr txBox="1"/>
            <p:nvPr/>
          </p:nvSpPr>
          <p:spPr>
            <a:xfrm>
              <a:off x="2951162" y="5385989"/>
              <a:ext cx="1871661" cy="966706"/>
            </a:xfrm>
            <a:prstGeom prst="rect">
              <a:avLst/>
            </a:prstGeom>
            <a:noFill/>
            <a:ln>
              <a:noFill/>
            </a:ln>
          </p:spPr>
          <p:txBody>
            <a:bodyPr spcFirstLastPara="1" wrap="square" lIns="55729" tIns="27857" rIns="55729" bIns="27857" anchor="t" anchorCtr="0">
              <a:spAutoFit/>
            </a:bodyPr>
            <a:lstStyle/>
            <a:p>
              <a:r>
                <a:rPr lang="es-ES" sz="854">
                  <a:solidFill>
                    <a:schemeClr val="dk1"/>
                  </a:solidFill>
                  <a:latin typeface="Lato" panose="020F0502020204030203" pitchFamily="34" charset="0"/>
                  <a:ea typeface="Lato" panose="020F0502020204030203" pitchFamily="34" charset="0"/>
                  <a:cs typeface="Lato" panose="020F0502020204030203" pitchFamily="34" charset="0"/>
                  <a:sym typeface="Century Gothic"/>
                </a:rPr>
                <a:t>Recursos clave</a:t>
              </a:r>
              <a:endParaRPr sz="854">
                <a:latin typeface="Lato" panose="020F0502020204030203" pitchFamily="34" charset="0"/>
                <a:ea typeface="Lato" panose="020F0502020204030203" pitchFamily="34" charset="0"/>
                <a:cs typeface="Lato" panose="020F0502020204030203" pitchFamily="34" charset="0"/>
              </a:endParaRPr>
            </a:p>
            <a:p>
              <a:r>
                <a:rPr lang="es-ES" sz="610">
                  <a:solidFill>
                    <a:srgbClr val="7F7F7F"/>
                  </a:solidFill>
                  <a:latin typeface="Lato" panose="020F0502020204030203" pitchFamily="34" charset="0"/>
                  <a:ea typeface="Lato" panose="020F0502020204030203" pitchFamily="34" charset="0"/>
                  <a:cs typeface="Lato" panose="020F0502020204030203" pitchFamily="34" charset="0"/>
                  <a:sym typeface="Century Gothic"/>
                </a:rPr>
                <a:t>son los medios necesarios para ofrecer y entregar los elementos descriptos anteriormente</a:t>
              </a:r>
              <a:endParaRPr sz="610">
                <a:solidFill>
                  <a:srgbClr val="7F7F7F"/>
                </a:solidFill>
                <a:latin typeface="Lato" panose="020F0502020204030203" pitchFamily="34" charset="0"/>
                <a:ea typeface="Lato" panose="020F0502020204030203" pitchFamily="34" charset="0"/>
                <a:cs typeface="Lato" panose="020F0502020204030203" pitchFamily="34" charset="0"/>
                <a:sym typeface="Century Gothic"/>
              </a:endParaRPr>
            </a:p>
          </p:txBody>
        </p:sp>
        <p:sp>
          <p:nvSpPr>
            <p:cNvPr id="286" name="Google Shape;286;p20"/>
            <p:cNvSpPr txBox="1"/>
            <p:nvPr/>
          </p:nvSpPr>
          <p:spPr>
            <a:xfrm>
              <a:off x="250793" y="2320529"/>
              <a:ext cx="1500187" cy="1192330"/>
            </a:xfrm>
            <a:prstGeom prst="rect">
              <a:avLst/>
            </a:prstGeom>
            <a:noFill/>
            <a:ln>
              <a:noFill/>
            </a:ln>
          </p:spPr>
          <p:txBody>
            <a:bodyPr spcFirstLastPara="1" wrap="square" lIns="55729" tIns="27857" rIns="55729" bIns="27857" anchor="t" anchorCtr="0">
              <a:spAutoFit/>
            </a:bodyPr>
            <a:lstStyle/>
            <a:p>
              <a:r>
                <a:rPr lang="es-ES" sz="854">
                  <a:solidFill>
                    <a:schemeClr val="dk1"/>
                  </a:solidFill>
                  <a:latin typeface="Lato" panose="020F0502020204030203" pitchFamily="34" charset="0"/>
                  <a:ea typeface="Lato" panose="020F0502020204030203" pitchFamily="34" charset="0"/>
                  <a:cs typeface="Lato" panose="020F0502020204030203" pitchFamily="34" charset="0"/>
                  <a:sym typeface="Century Gothic"/>
                </a:rPr>
                <a:t>Asociaciones clave</a:t>
              </a:r>
              <a:endParaRPr sz="854">
                <a:latin typeface="Lato" panose="020F0502020204030203" pitchFamily="34" charset="0"/>
                <a:ea typeface="Lato" panose="020F0502020204030203" pitchFamily="34" charset="0"/>
                <a:cs typeface="Lato" panose="020F0502020204030203" pitchFamily="34" charset="0"/>
              </a:endParaRPr>
            </a:p>
            <a:p>
              <a:r>
                <a:rPr lang="es-ES" sz="610">
                  <a:solidFill>
                    <a:srgbClr val="7F7F7F"/>
                  </a:solidFill>
                  <a:latin typeface="Lato" panose="020F0502020204030203" pitchFamily="34" charset="0"/>
                  <a:ea typeface="Lato" panose="020F0502020204030203" pitchFamily="34" charset="0"/>
                  <a:cs typeface="Lato" panose="020F0502020204030203" pitchFamily="34" charset="0"/>
                  <a:sym typeface="Century Gothic"/>
                </a:rPr>
                <a:t>Algunas actividades se externalizan y algunos recursos se adquieren fuera de la empresa</a:t>
              </a:r>
              <a:endParaRPr sz="610">
                <a:solidFill>
                  <a:srgbClr val="7F7F7F"/>
                </a:solidFill>
                <a:latin typeface="Lato" panose="020F0502020204030203" pitchFamily="34" charset="0"/>
                <a:ea typeface="Lato" panose="020F0502020204030203" pitchFamily="34" charset="0"/>
                <a:cs typeface="Lato" panose="020F0502020204030203" pitchFamily="34" charset="0"/>
                <a:sym typeface="Century Gothic"/>
              </a:endParaRPr>
            </a:p>
          </p:txBody>
        </p:sp>
        <p:cxnSp>
          <p:nvCxnSpPr>
            <p:cNvPr id="287" name="Google Shape;287;p20"/>
            <p:cNvCxnSpPr/>
            <p:nvPr/>
          </p:nvCxnSpPr>
          <p:spPr>
            <a:xfrm rot="-5400000" flipH="1">
              <a:off x="3500432" y="1772829"/>
              <a:ext cx="214312" cy="71437"/>
            </a:xfrm>
            <a:prstGeom prst="straightConnector1">
              <a:avLst/>
            </a:prstGeom>
            <a:noFill/>
            <a:ln w="9525" cap="flat" cmpd="sng">
              <a:solidFill>
                <a:srgbClr val="007AF4"/>
              </a:solidFill>
              <a:prstDash val="solid"/>
              <a:round/>
              <a:headEnd type="none" w="sm" len="sm"/>
              <a:tailEnd type="none" w="sm" len="sm"/>
            </a:ln>
          </p:spPr>
        </p:cxnSp>
        <p:cxnSp>
          <p:nvCxnSpPr>
            <p:cNvPr id="288" name="Google Shape;288;p20"/>
            <p:cNvCxnSpPr>
              <a:stCxn id="280" idx="2"/>
            </p:cNvCxnSpPr>
            <p:nvPr/>
          </p:nvCxnSpPr>
          <p:spPr>
            <a:xfrm flipH="1" flipV="1">
              <a:off x="6191296" y="2018966"/>
              <a:ext cx="972296" cy="31013"/>
            </a:xfrm>
            <a:prstGeom prst="straightConnector1">
              <a:avLst/>
            </a:prstGeom>
            <a:noFill/>
            <a:ln w="9525" cap="flat" cmpd="sng">
              <a:solidFill>
                <a:srgbClr val="007AF4"/>
              </a:solidFill>
              <a:prstDash val="solid"/>
              <a:round/>
              <a:headEnd type="none" w="sm" len="sm"/>
              <a:tailEnd type="none" w="sm" len="sm"/>
            </a:ln>
          </p:spPr>
        </p:cxnSp>
        <p:cxnSp>
          <p:nvCxnSpPr>
            <p:cNvPr id="289" name="Google Shape;289;p20"/>
            <p:cNvCxnSpPr>
              <a:stCxn id="279" idx="0"/>
            </p:cNvCxnSpPr>
            <p:nvPr/>
          </p:nvCxnSpPr>
          <p:spPr>
            <a:xfrm flipH="1" flipV="1">
              <a:off x="6965726" y="4566804"/>
              <a:ext cx="981301" cy="500097"/>
            </a:xfrm>
            <a:prstGeom prst="straightConnector1">
              <a:avLst/>
            </a:prstGeom>
            <a:noFill/>
            <a:ln w="9525" cap="flat" cmpd="sng">
              <a:solidFill>
                <a:srgbClr val="007AF4"/>
              </a:solidFill>
              <a:prstDash val="solid"/>
              <a:round/>
              <a:headEnd type="none" w="sm" len="sm"/>
              <a:tailEnd type="none" w="sm" len="sm"/>
            </a:ln>
          </p:spPr>
        </p:cxnSp>
        <p:cxnSp>
          <p:nvCxnSpPr>
            <p:cNvPr id="290" name="Google Shape;290;p20"/>
            <p:cNvCxnSpPr>
              <a:stCxn id="281" idx="0"/>
            </p:cNvCxnSpPr>
            <p:nvPr/>
          </p:nvCxnSpPr>
          <p:spPr>
            <a:xfrm flipH="1" flipV="1">
              <a:off x="5411752" y="3558743"/>
              <a:ext cx="500099" cy="1643097"/>
            </a:xfrm>
            <a:prstGeom prst="straightConnector1">
              <a:avLst/>
            </a:prstGeom>
            <a:noFill/>
            <a:ln w="9525" cap="flat" cmpd="sng">
              <a:solidFill>
                <a:srgbClr val="007AF4"/>
              </a:solidFill>
              <a:prstDash val="solid"/>
              <a:round/>
              <a:headEnd type="none" w="sm" len="sm"/>
              <a:tailEnd type="none" w="sm" len="sm"/>
            </a:ln>
          </p:spPr>
        </p:cxnSp>
        <p:cxnSp>
          <p:nvCxnSpPr>
            <p:cNvPr id="291" name="Google Shape;291;p20"/>
            <p:cNvCxnSpPr>
              <a:stCxn id="285" idx="0"/>
            </p:cNvCxnSpPr>
            <p:nvPr/>
          </p:nvCxnSpPr>
          <p:spPr>
            <a:xfrm flipH="1" flipV="1">
              <a:off x="3679697" y="3814292"/>
              <a:ext cx="207297" cy="1571697"/>
            </a:xfrm>
            <a:prstGeom prst="straightConnector1">
              <a:avLst/>
            </a:prstGeom>
            <a:noFill/>
            <a:ln w="9525" cap="flat" cmpd="sng">
              <a:solidFill>
                <a:srgbClr val="007AF4"/>
              </a:solidFill>
              <a:prstDash val="solid"/>
              <a:round/>
              <a:headEnd type="none" w="sm" len="sm"/>
              <a:tailEnd type="none" w="sm" len="sm"/>
            </a:ln>
          </p:spPr>
        </p:cxnSp>
        <p:cxnSp>
          <p:nvCxnSpPr>
            <p:cNvPr id="292" name="Google Shape;292;p20"/>
            <p:cNvCxnSpPr>
              <a:stCxn id="286" idx="2"/>
            </p:cNvCxnSpPr>
            <p:nvPr/>
          </p:nvCxnSpPr>
          <p:spPr>
            <a:xfrm flipV="1">
              <a:off x="1000886" y="3106191"/>
              <a:ext cx="893102" cy="406668"/>
            </a:xfrm>
            <a:prstGeom prst="straightConnector1">
              <a:avLst/>
            </a:prstGeom>
            <a:noFill/>
            <a:ln w="9525" cap="flat" cmpd="sng">
              <a:solidFill>
                <a:srgbClr val="007AF4"/>
              </a:solidFill>
              <a:prstDash val="solid"/>
              <a:round/>
              <a:headEnd type="none" w="sm" len="sm"/>
              <a:tailEnd type="none" w="sm" len="sm"/>
            </a:ln>
          </p:spPr>
        </p:cxnSp>
        <p:cxnSp>
          <p:nvCxnSpPr>
            <p:cNvPr id="293" name="Google Shape;293;p20"/>
            <p:cNvCxnSpPr>
              <a:stCxn id="282" idx="0"/>
            </p:cNvCxnSpPr>
            <p:nvPr/>
          </p:nvCxnSpPr>
          <p:spPr>
            <a:xfrm flipV="1">
              <a:off x="1851819" y="4546279"/>
              <a:ext cx="687299" cy="714301"/>
            </a:xfrm>
            <a:prstGeom prst="straightConnector1">
              <a:avLst/>
            </a:prstGeom>
            <a:noFill/>
            <a:ln w="9525" cap="flat" cmpd="sng">
              <a:solidFill>
                <a:srgbClr val="007AF4"/>
              </a:solidFill>
              <a:prstDash val="solid"/>
              <a:round/>
              <a:headEnd type="none" w="sm" len="sm"/>
              <a:tailEnd type="none" w="sm" len="sm"/>
            </a:ln>
          </p:spPr>
        </p:cxnSp>
        <p:cxnSp>
          <p:nvCxnSpPr>
            <p:cNvPr id="294" name="Google Shape;294;p20"/>
            <p:cNvCxnSpPr/>
            <p:nvPr/>
          </p:nvCxnSpPr>
          <p:spPr>
            <a:xfrm flipH="1">
              <a:off x="7037388" y="2598340"/>
              <a:ext cx="571500" cy="166688"/>
            </a:xfrm>
            <a:prstGeom prst="straightConnector1">
              <a:avLst/>
            </a:prstGeom>
            <a:noFill/>
            <a:ln w="9525" cap="flat" cmpd="sng">
              <a:solidFill>
                <a:srgbClr val="007AF4"/>
              </a:solidFill>
              <a:prstDash val="solid"/>
              <a:round/>
              <a:headEnd type="none" w="sm" len="sm"/>
              <a:tailEnd type="none" w="sm" len="sm"/>
            </a:ln>
          </p:spPr>
        </p:cxnSp>
        <p:cxnSp>
          <p:nvCxnSpPr>
            <p:cNvPr id="295" name="Google Shape;295;p20"/>
            <p:cNvCxnSpPr/>
            <p:nvPr/>
          </p:nvCxnSpPr>
          <p:spPr>
            <a:xfrm flipH="1">
              <a:off x="4465638" y="1498203"/>
              <a:ext cx="71437" cy="815975"/>
            </a:xfrm>
            <a:prstGeom prst="straightConnector1">
              <a:avLst/>
            </a:prstGeom>
            <a:noFill/>
            <a:ln w="9525" cap="flat" cmpd="sng">
              <a:solidFill>
                <a:srgbClr val="007AF4"/>
              </a:solidFill>
              <a:prstDash val="solid"/>
              <a:round/>
              <a:headEnd type="none" w="sm" len="sm"/>
              <a:tailEnd type="none" w="sm" len="sm"/>
            </a:ln>
          </p:spPr>
        </p:cxnSp>
        <p:sp>
          <p:nvSpPr>
            <p:cNvPr id="296" name="Google Shape;296;p20"/>
            <p:cNvSpPr/>
            <p:nvPr/>
          </p:nvSpPr>
          <p:spPr>
            <a:xfrm>
              <a:off x="7415213" y="2158534"/>
              <a:ext cx="328935" cy="418604"/>
            </a:xfrm>
            <a:prstGeom prst="rect">
              <a:avLst/>
            </a:prstGeom>
            <a:noFill/>
            <a:ln>
              <a:noFill/>
            </a:ln>
          </p:spPr>
          <p:txBody>
            <a:bodyPr spcFirstLastPara="1" wrap="square" lIns="55729" tIns="27857" rIns="55729" bIns="27857" anchor="t" anchorCtr="0">
              <a:spAutoFit/>
            </a:bodyPr>
            <a:lstStyle/>
            <a:p>
              <a:r>
                <a:rPr lang="es-ES" sz="1219" b="1">
                  <a:solidFill>
                    <a:srgbClr val="FF6600"/>
                  </a:solidFill>
                  <a:latin typeface="Century Gothic"/>
                  <a:ea typeface="Century Gothic"/>
                  <a:cs typeface="Century Gothic"/>
                  <a:sym typeface="Century Gothic"/>
                </a:rPr>
                <a:t>1</a:t>
              </a:r>
              <a:endParaRPr sz="854"/>
            </a:p>
          </p:txBody>
        </p:sp>
        <p:sp>
          <p:nvSpPr>
            <p:cNvPr id="297" name="Google Shape;297;p20"/>
            <p:cNvSpPr/>
            <p:nvPr/>
          </p:nvSpPr>
          <p:spPr>
            <a:xfrm>
              <a:off x="3932238" y="426541"/>
              <a:ext cx="328935" cy="418604"/>
            </a:xfrm>
            <a:prstGeom prst="rect">
              <a:avLst/>
            </a:prstGeom>
            <a:noFill/>
            <a:ln>
              <a:noFill/>
            </a:ln>
          </p:spPr>
          <p:txBody>
            <a:bodyPr spcFirstLastPara="1" wrap="square" lIns="55729" tIns="27857" rIns="55729" bIns="27857" anchor="t" anchorCtr="0">
              <a:spAutoFit/>
            </a:bodyPr>
            <a:lstStyle/>
            <a:p>
              <a:r>
                <a:rPr lang="es-ES" sz="1219" b="1">
                  <a:solidFill>
                    <a:srgbClr val="FF6600"/>
                  </a:solidFill>
                  <a:latin typeface="Century Gothic"/>
                  <a:ea typeface="Century Gothic"/>
                  <a:cs typeface="Century Gothic"/>
                  <a:sym typeface="Century Gothic"/>
                </a:rPr>
                <a:t>2</a:t>
              </a:r>
              <a:endParaRPr sz="854"/>
            </a:p>
          </p:txBody>
        </p:sp>
        <p:sp>
          <p:nvSpPr>
            <p:cNvPr id="298" name="Google Shape;298;p20"/>
            <p:cNvSpPr/>
            <p:nvPr/>
          </p:nvSpPr>
          <p:spPr>
            <a:xfrm>
              <a:off x="4724399" y="5130413"/>
              <a:ext cx="328935" cy="418604"/>
            </a:xfrm>
            <a:prstGeom prst="rect">
              <a:avLst/>
            </a:prstGeom>
            <a:noFill/>
            <a:ln>
              <a:noFill/>
            </a:ln>
          </p:spPr>
          <p:txBody>
            <a:bodyPr spcFirstLastPara="1" wrap="square" lIns="55729" tIns="27857" rIns="55729" bIns="27857" anchor="t" anchorCtr="0">
              <a:spAutoFit/>
            </a:bodyPr>
            <a:lstStyle/>
            <a:p>
              <a:r>
                <a:rPr lang="es-ES" sz="1219" b="1">
                  <a:solidFill>
                    <a:srgbClr val="FF6600"/>
                  </a:solidFill>
                  <a:latin typeface="Century Gothic"/>
                  <a:ea typeface="Century Gothic"/>
                  <a:cs typeface="Century Gothic"/>
                  <a:sym typeface="Century Gothic"/>
                </a:rPr>
                <a:t>3</a:t>
              </a:r>
              <a:endParaRPr sz="854"/>
            </a:p>
          </p:txBody>
        </p:sp>
        <p:sp>
          <p:nvSpPr>
            <p:cNvPr id="299" name="Google Shape;299;p20"/>
            <p:cNvSpPr/>
            <p:nvPr/>
          </p:nvSpPr>
          <p:spPr>
            <a:xfrm>
              <a:off x="5949949" y="1055224"/>
              <a:ext cx="328935" cy="418604"/>
            </a:xfrm>
            <a:prstGeom prst="rect">
              <a:avLst/>
            </a:prstGeom>
            <a:noFill/>
            <a:ln>
              <a:noFill/>
            </a:ln>
          </p:spPr>
          <p:txBody>
            <a:bodyPr spcFirstLastPara="1" wrap="square" lIns="55729" tIns="27857" rIns="55729" bIns="27857" anchor="t" anchorCtr="0">
              <a:spAutoFit/>
            </a:bodyPr>
            <a:lstStyle/>
            <a:p>
              <a:r>
                <a:rPr lang="es-ES" sz="1219" b="1">
                  <a:solidFill>
                    <a:srgbClr val="FF6600"/>
                  </a:solidFill>
                  <a:latin typeface="Century Gothic"/>
                  <a:ea typeface="Century Gothic"/>
                  <a:cs typeface="Century Gothic"/>
                  <a:sym typeface="Century Gothic"/>
                </a:rPr>
                <a:t>4</a:t>
              </a:r>
              <a:endParaRPr sz="854"/>
            </a:p>
          </p:txBody>
        </p:sp>
        <p:sp>
          <p:nvSpPr>
            <p:cNvPr id="300" name="Google Shape;300;p20"/>
            <p:cNvSpPr/>
            <p:nvPr/>
          </p:nvSpPr>
          <p:spPr>
            <a:xfrm>
              <a:off x="6840538" y="5016054"/>
              <a:ext cx="374667" cy="418604"/>
            </a:xfrm>
            <a:prstGeom prst="rect">
              <a:avLst/>
            </a:prstGeom>
            <a:noFill/>
            <a:ln>
              <a:noFill/>
            </a:ln>
          </p:spPr>
          <p:txBody>
            <a:bodyPr spcFirstLastPara="1" wrap="square" lIns="55729" tIns="27857" rIns="55729" bIns="27857" anchor="t" anchorCtr="0">
              <a:spAutoFit/>
            </a:bodyPr>
            <a:lstStyle/>
            <a:p>
              <a:r>
                <a:rPr lang="es-ES" sz="1219" b="1">
                  <a:solidFill>
                    <a:srgbClr val="FF6600"/>
                  </a:solidFill>
                  <a:latin typeface="Century Gothic"/>
                  <a:ea typeface="Century Gothic"/>
                  <a:cs typeface="Century Gothic"/>
                  <a:sym typeface="Century Gothic"/>
                </a:rPr>
                <a:t>5</a:t>
              </a:r>
              <a:endParaRPr sz="854"/>
            </a:p>
          </p:txBody>
        </p:sp>
        <p:sp>
          <p:nvSpPr>
            <p:cNvPr id="301" name="Google Shape;301;p20"/>
            <p:cNvSpPr/>
            <p:nvPr/>
          </p:nvSpPr>
          <p:spPr>
            <a:xfrm>
              <a:off x="2786049" y="5344727"/>
              <a:ext cx="328935" cy="418604"/>
            </a:xfrm>
            <a:prstGeom prst="rect">
              <a:avLst/>
            </a:prstGeom>
            <a:noFill/>
            <a:ln>
              <a:noFill/>
            </a:ln>
          </p:spPr>
          <p:txBody>
            <a:bodyPr spcFirstLastPara="1" wrap="square" lIns="55729" tIns="27857" rIns="55729" bIns="27857" anchor="t" anchorCtr="0">
              <a:spAutoFit/>
            </a:bodyPr>
            <a:lstStyle/>
            <a:p>
              <a:r>
                <a:rPr lang="es-ES" sz="1219" b="1">
                  <a:solidFill>
                    <a:srgbClr val="FF6600"/>
                  </a:solidFill>
                  <a:latin typeface="Century Gothic"/>
                  <a:ea typeface="Century Gothic"/>
                  <a:cs typeface="Century Gothic"/>
                  <a:sym typeface="Century Gothic"/>
                </a:rPr>
                <a:t>6</a:t>
              </a:r>
              <a:endParaRPr sz="854"/>
            </a:p>
          </p:txBody>
        </p:sp>
        <p:sp>
          <p:nvSpPr>
            <p:cNvPr id="302" name="Google Shape;302;p20"/>
            <p:cNvSpPr/>
            <p:nvPr/>
          </p:nvSpPr>
          <p:spPr>
            <a:xfrm>
              <a:off x="2143109" y="801213"/>
              <a:ext cx="328935" cy="418604"/>
            </a:xfrm>
            <a:prstGeom prst="rect">
              <a:avLst/>
            </a:prstGeom>
            <a:noFill/>
            <a:ln>
              <a:noFill/>
            </a:ln>
          </p:spPr>
          <p:txBody>
            <a:bodyPr spcFirstLastPara="1" wrap="square" lIns="55729" tIns="27857" rIns="55729" bIns="27857" anchor="t" anchorCtr="0">
              <a:spAutoFit/>
            </a:bodyPr>
            <a:lstStyle/>
            <a:p>
              <a:r>
                <a:rPr lang="es-ES" sz="1219" b="1">
                  <a:solidFill>
                    <a:srgbClr val="FF6600"/>
                  </a:solidFill>
                  <a:latin typeface="Century Gothic"/>
                  <a:ea typeface="Century Gothic"/>
                  <a:cs typeface="Century Gothic"/>
                  <a:sym typeface="Century Gothic"/>
                </a:rPr>
                <a:t>7</a:t>
              </a:r>
              <a:endParaRPr sz="854"/>
            </a:p>
          </p:txBody>
        </p:sp>
        <p:sp>
          <p:nvSpPr>
            <p:cNvPr id="303" name="Google Shape;303;p20"/>
            <p:cNvSpPr/>
            <p:nvPr/>
          </p:nvSpPr>
          <p:spPr>
            <a:xfrm>
              <a:off x="71406" y="2314509"/>
              <a:ext cx="328935" cy="418604"/>
            </a:xfrm>
            <a:prstGeom prst="rect">
              <a:avLst/>
            </a:prstGeom>
            <a:noFill/>
            <a:ln>
              <a:noFill/>
            </a:ln>
          </p:spPr>
          <p:txBody>
            <a:bodyPr spcFirstLastPara="1" wrap="square" lIns="55729" tIns="27857" rIns="55729" bIns="27857" anchor="t" anchorCtr="0">
              <a:spAutoFit/>
            </a:bodyPr>
            <a:lstStyle/>
            <a:p>
              <a:r>
                <a:rPr lang="es-ES" sz="1219" b="1">
                  <a:solidFill>
                    <a:srgbClr val="FF6600"/>
                  </a:solidFill>
                  <a:latin typeface="Century Gothic"/>
                  <a:ea typeface="Century Gothic"/>
                  <a:cs typeface="Century Gothic"/>
                  <a:sym typeface="Century Gothic"/>
                </a:rPr>
                <a:t>8</a:t>
              </a:r>
              <a:endParaRPr sz="854"/>
            </a:p>
          </p:txBody>
        </p:sp>
        <p:sp>
          <p:nvSpPr>
            <p:cNvPr id="304" name="Google Shape;304;p20"/>
            <p:cNvSpPr/>
            <p:nvPr/>
          </p:nvSpPr>
          <p:spPr>
            <a:xfrm>
              <a:off x="620713" y="5203408"/>
              <a:ext cx="328935" cy="418604"/>
            </a:xfrm>
            <a:prstGeom prst="rect">
              <a:avLst/>
            </a:prstGeom>
            <a:noFill/>
            <a:ln>
              <a:noFill/>
            </a:ln>
          </p:spPr>
          <p:txBody>
            <a:bodyPr spcFirstLastPara="1" wrap="square" lIns="55729" tIns="27857" rIns="55729" bIns="27857" anchor="t" anchorCtr="0">
              <a:spAutoFit/>
            </a:bodyPr>
            <a:lstStyle/>
            <a:p>
              <a:r>
                <a:rPr lang="es-ES" sz="1219" b="1">
                  <a:solidFill>
                    <a:srgbClr val="FF6600"/>
                  </a:solidFill>
                  <a:latin typeface="Century Gothic"/>
                  <a:ea typeface="Century Gothic"/>
                  <a:cs typeface="Century Gothic"/>
                  <a:sym typeface="Century Gothic"/>
                </a:rPr>
                <a:t>9</a:t>
              </a:r>
              <a:endParaRPr sz="854"/>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grpSp>
        <p:nvGrpSpPr>
          <p:cNvPr id="311" name="Google Shape;311;p21"/>
          <p:cNvGrpSpPr/>
          <p:nvPr/>
        </p:nvGrpSpPr>
        <p:grpSpPr>
          <a:xfrm>
            <a:off x="2210457" y="1965976"/>
            <a:ext cx="4827740" cy="2084706"/>
            <a:chOff x="766763" y="1821645"/>
            <a:chExt cx="7610475" cy="3214710"/>
          </a:xfrm>
        </p:grpSpPr>
        <p:pic>
          <p:nvPicPr>
            <p:cNvPr id="312" name="Google Shape;312;p21"/>
            <p:cNvPicPr preferRelativeResize="0"/>
            <p:nvPr/>
          </p:nvPicPr>
          <p:blipFill rotWithShape="1">
            <a:blip r:embed="rId3">
              <a:alphaModFix/>
            </a:blip>
            <a:srcRect b="20730"/>
            <a:stretch/>
          </p:blipFill>
          <p:spPr>
            <a:xfrm>
              <a:off x="766763" y="2250273"/>
              <a:ext cx="7610475" cy="2786082"/>
            </a:xfrm>
            <a:prstGeom prst="rect">
              <a:avLst/>
            </a:prstGeom>
            <a:noFill/>
            <a:ln>
              <a:noFill/>
            </a:ln>
          </p:spPr>
        </p:pic>
        <p:sp>
          <p:nvSpPr>
            <p:cNvPr id="313" name="Google Shape;313;p21"/>
            <p:cNvSpPr/>
            <p:nvPr/>
          </p:nvSpPr>
          <p:spPr>
            <a:xfrm>
              <a:off x="6357950" y="1821645"/>
              <a:ext cx="428628" cy="500066"/>
            </a:xfrm>
            <a:prstGeom prst="downArrow">
              <a:avLst>
                <a:gd name="adj1" fmla="val 50000"/>
                <a:gd name="adj2" fmla="val 50000"/>
              </a:avLst>
            </a:prstGeom>
            <a:gradFill>
              <a:gsLst>
                <a:gs pos="0">
                  <a:srgbClr val="9C4200"/>
                </a:gs>
                <a:gs pos="80000">
                  <a:srgbClr val="CC5900"/>
                </a:gs>
                <a:gs pos="100000">
                  <a:srgbClr val="D25800"/>
                </a:gs>
              </a:gsLst>
              <a:lin ang="16200000" scaled="0"/>
            </a:gradFill>
            <a:ln>
              <a:noFill/>
            </a:ln>
            <a:effectLst>
              <a:outerShdw blurRad="40000" dist="23000" dir="5400000" rotWithShape="0">
                <a:srgbClr val="000000">
                  <a:alpha val="34901"/>
                </a:srgbClr>
              </a:outerShdw>
            </a:effectLst>
          </p:spPr>
          <p:txBody>
            <a:bodyPr spcFirstLastPara="1" wrap="square" lIns="55729" tIns="27857" rIns="55729" bIns="27857" anchor="ctr" anchorCtr="0">
              <a:noAutofit/>
            </a:bodyPr>
            <a:lstStyle/>
            <a:p>
              <a:pPr algn="ctr"/>
              <a:endParaRPr sz="1219">
                <a:solidFill>
                  <a:schemeClr val="lt1"/>
                </a:solidFill>
                <a:latin typeface="Trebuchet MS"/>
                <a:ea typeface="Trebuchet MS"/>
                <a:cs typeface="Trebuchet MS"/>
                <a:sym typeface="Trebuchet MS"/>
              </a:endParaRPr>
            </a:p>
          </p:txBody>
        </p:sp>
        <p:sp>
          <p:nvSpPr>
            <p:cNvPr id="314" name="Google Shape;314;p21"/>
            <p:cNvSpPr/>
            <p:nvPr/>
          </p:nvSpPr>
          <p:spPr>
            <a:xfrm>
              <a:off x="6786578" y="2964653"/>
              <a:ext cx="240989" cy="542663"/>
            </a:xfrm>
            <a:custGeom>
              <a:avLst/>
              <a:gdLst/>
              <a:ahLst/>
              <a:cxnLst/>
              <a:rect l="l" t="t" r="r" b="b"/>
              <a:pathLst>
                <a:path w="355430" h="756977" extrusionOk="0">
                  <a:moveTo>
                    <a:pt x="33882" y="90436"/>
                  </a:moveTo>
                  <a:lnTo>
                    <a:pt x="134366" y="70339"/>
                  </a:lnTo>
                  <a:cubicBezTo>
                    <a:pt x="147869" y="67445"/>
                    <a:pt x="161628" y="65139"/>
                    <a:pt x="174559" y="60290"/>
                  </a:cubicBezTo>
                  <a:cubicBezTo>
                    <a:pt x="232059" y="38728"/>
                    <a:pt x="195004" y="42619"/>
                    <a:pt x="244898" y="30145"/>
                  </a:cubicBezTo>
                  <a:cubicBezTo>
                    <a:pt x="261467" y="26003"/>
                    <a:pt x="278662" y="24591"/>
                    <a:pt x="295139" y="20097"/>
                  </a:cubicBezTo>
                  <a:cubicBezTo>
                    <a:pt x="315577" y="14523"/>
                    <a:pt x="355430" y="0"/>
                    <a:pt x="355430" y="0"/>
                  </a:cubicBezTo>
                  <a:cubicBezTo>
                    <a:pt x="348731" y="10048"/>
                    <a:pt x="343872" y="21606"/>
                    <a:pt x="335333" y="30145"/>
                  </a:cubicBezTo>
                  <a:cubicBezTo>
                    <a:pt x="326794" y="38684"/>
                    <a:pt x="312919" y="40964"/>
                    <a:pt x="305188" y="50242"/>
                  </a:cubicBezTo>
                  <a:cubicBezTo>
                    <a:pt x="295598" y="61750"/>
                    <a:pt x="293798" y="78247"/>
                    <a:pt x="285091" y="90436"/>
                  </a:cubicBezTo>
                  <a:cubicBezTo>
                    <a:pt x="262459" y="122120"/>
                    <a:pt x="248572" y="123768"/>
                    <a:pt x="214753" y="140677"/>
                  </a:cubicBezTo>
                  <a:cubicBezTo>
                    <a:pt x="208054" y="150725"/>
                    <a:pt x="203195" y="162283"/>
                    <a:pt x="194656" y="170822"/>
                  </a:cubicBezTo>
                  <a:cubicBezTo>
                    <a:pt x="170921" y="194557"/>
                    <a:pt x="151903" y="191312"/>
                    <a:pt x="124317" y="211016"/>
                  </a:cubicBezTo>
                  <a:cubicBezTo>
                    <a:pt x="29260" y="278913"/>
                    <a:pt x="164140" y="206176"/>
                    <a:pt x="53979" y="261258"/>
                  </a:cubicBezTo>
                  <a:cubicBezTo>
                    <a:pt x="67377" y="264607"/>
                    <a:pt x="80362" y="271306"/>
                    <a:pt x="94172" y="271306"/>
                  </a:cubicBezTo>
                  <a:cubicBezTo>
                    <a:pt x="284115" y="271306"/>
                    <a:pt x="243145" y="281940"/>
                    <a:pt x="335333" y="251209"/>
                  </a:cubicBezTo>
                  <a:cubicBezTo>
                    <a:pt x="267619" y="341496"/>
                    <a:pt x="349695" y="242590"/>
                    <a:pt x="254946" y="321548"/>
                  </a:cubicBezTo>
                  <a:cubicBezTo>
                    <a:pt x="229474" y="342775"/>
                    <a:pt x="213041" y="374827"/>
                    <a:pt x="184608" y="391886"/>
                  </a:cubicBezTo>
                  <a:cubicBezTo>
                    <a:pt x="134491" y="421956"/>
                    <a:pt x="132292" y="417751"/>
                    <a:pt x="94172" y="462225"/>
                  </a:cubicBezTo>
                  <a:cubicBezTo>
                    <a:pt x="20485" y="548194"/>
                    <a:pt x="131017" y="439895"/>
                    <a:pt x="43931" y="512466"/>
                  </a:cubicBezTo>
                  <a:cubicBezTo>
                    <a:pt x="33014" y="521563"/>
                    <a:pt x="0" y="539164"/>
                    <a:pt x="13786" y="542611"/>
                  </a:cubicBezTo>
                  <a:cubicBezTo>
                    <a:pt x="49677" y="551584"/>
                    <a:pt x="87473" y="535912"/>
                    <a:pt x="124317" y="532563"/>
                  </a:cubicBezTo>
                  <a:cubicBezTo>
                    <a:pt x="137715" y="529214"/>
                    <a:pt x="150861" y="524615"/>
                    <a:pt x="164511" y="522515"/>
                  </a:cubicBezTo>
                  <a:cubicBezTo>
                    <a:pt x="314963" y="499368"/>
                    <a:pt x="204444" y="525091"/>
                    <a:pt x="295139" y="502418"/>
                  </a:cubicBezTo>
                  <a:cubicBezTo>
                    <a:pt x="277508" y="572943"/>
                    <a:pt x="300409" y="517244"/>
                    <a:pt x="244898" y="572756"/>
                  </a:cubicBezTo>
                  <a:cubicBezTo>
                    <a:pt x="211659" y="605995"/>
                    <a:pt x="213312" y="624921"/>
                    <a:pt x="184608" y="663192"/>
                  </a:cubicBezTo>
                  <a:cubicBezTo>
                    <a:pt x="176081" y="674561"/>
                    <a:pt x="163560" y="682420"/>
                    <a:pt x="154462" y="693337"/>
                  </a:cubicBezTo>
                  <a:cubicBezTo>
                    <a:pt x="144303" y="705528"/>
                    <a:pt x="124317" y="735502"/>
                    <a:pt x="124317" y="753627"/>
                  </a:cubicBezTo>
                  <a:cubicBezTo>
                    <a:pt x="124317" y="756977"/>
                    <a:pt x="131016" y="753627"/>
                    <a:pt x="134366" y="753627"/>
                  </a:cubicBezTo>
                </a:path>
              </a:pathLst>
            </a:custGeom>
            <a:noFill/>
            <a:ln w="101600" cap="flat" cmpd="sng">
              <a:solidFill>
                <a:srgbClr val="FF6600">
                  <a:alpha val="64705"/>
                </a:srgbClr>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55729" tIns="27857" rIns="55729" bIns="27857" anchor="ctr" anchorCtr="0">
              <a:noAutofit/>
            </a:bodyPr>
            <a:lstStyle/>
            <a:p>
              <a:pPr algn="ctr"/>
              <a:endParaRPr sz="1219">
                <a:solidFill>
                  <a:schemeClr val="dk1"/>
                </a:solidFill>
                <a:latin typeface="Trebuchet MS"/>
                <a:ea typeface="Trebuchet MS"/>
                <a:cs typeface="Trebuchet MS"/>
                <a:sym typeface="Trebuchet MS"/>
              </a:endParaRPr>
            </a:p>
          </p:txBody>
        </p:sp>
      </p:grpSp>
      <p:sp>
        <p:nvSpPr>
          <p:cNvPr id="315" name="Google Shape;315;p21"/>
          <p:cNvSpPr txBox="1"/>
          <p:nvPr/>
        </p:nvSpPr>
        <p:spPr>
          <a:xfrm>
            <a:off x="1894501" y="1551431"/>
            <a:ext cx="3467580" cy="702589"/>
          </a:xfrm>
          <a:prstGeom prst="rect">
            <a:avLst/>
          </a:prstGeom>
          <a:noFill/>
          <a:ln>
            <a:noFill/>
          </a:ln>
        </p:spPr>
        <p:txBody>
          <a:bodyPr spcFirstLastPara="1" wrap="square" lIns="55729" tIns="27857" rIns="55729" bIns="27857" anchor="t" anchorCtr="0">
            <a:spAutoFit/>
          </a:bodyPr>
          <a:lstStyle/>
          <a:p>
            <a:r>
              <a:rPr lang="es-ES" sz="1400" b="1" dirty="0">
                <a:solidFill>
                  <a:srgbClr val="010101"/>
                </a:solidFill>
                <a:latin typeface="Lato" panose="020F0502020204030203" pitchFamily="34" charset="0"/>
                <a:ea typeface="Lato" panose="020F0502020204030203" pitchFamily="34" charset="0"/>
                <a:cs typeface="Lato" panose="020F0502020204030203" pitchFamily="34" charset="0"/>
                <a:sym typeface="Bookman Old Style"/>
              </a:rPr>
              <a:t>El bloque de </a:t>
            </a:r>
            <a:r>
              <a:rPr lang="es-ES" sz="1400" b="1" dirty="0">
                <a:solidFill>
                  <a:srgbClr val="006CB5"/>
                </a:solidFill>
                <a:latin typeface="Lato" panose="020F0502020204030203" pitchFamily="34" charset="0"/>
                <a:ea typeface="Lato" panose="020F0502020204030203" pitchFamily="34" charset="0"/>
                <a:cs typeface="Lato" panose="020F0502020204030203" pitchFamily="34" charset="0"/>
                <a:sym typeface="Bookman Old Style"/>
              </a:rPr>
              <a:t>clientes</a:t>
            </a:r>
            <a:r>
              <a:rPr lang="es-ES" sz="1400" b="1" dirty="0">
                <a:solidFill>
                  <a:srgbClr val="010101"/>
                </a:solidFill>
                <a:latin typeface="Lato" panose="020F0502020204030203" pitchFamily="34" charset="0"/>
                <a:ea typeface="Lato" panose="020F0502020204030203" pitchFamily="34" charset="0"/>
                <a:cs typeface="Lato" panose="020F0502020204030203" pitchFamily="34" charset="0"/>
                <a:sym typeface="Bookman Old Style"/>
              </a:rPr>
              <a:t> define los diferentes grupos de personas u organizaciones que la empresa desea alcanzar y servir </a:t>
            </a:r>
            <a:endParaRPr sz="1400" dirty="0">
              <a:solidFill>
                <a:srgbClr val="010101"/>
              </a:solidFill>
              <a:latin typeface="Lato" panose="020F0502020204030203" pitchFamily="34" charset="0"/>
              <a:ea typeface="Lato" panose="020F0502020204030203" pitchFamily="34" charset="0"/>
              <a:cs typeface="Lato" panose="020F0502020204030203" pitchFamily="34" charset="0"/>
            </a:endParaRPr>
          </a:p>
        </p:txBody>
      </p:sp>
      <p:sp>
        <p:nvSpPr>
          <p:cNvPr id="316" name="Google Shape;316;p21"/>
          <p:cNvSpPr txBox="1"/>
          <p:nvPr/>
        </p:nvSpPr>
        <p:spPr>
          <a:xfrm>
            <a:off x="1906062" y="2923309"/>
            <a:ext cx="2830488" cy="506510"/>
          </a:xfrm>
          <a:prstGeom prst="rect">
            <a:avLst/>
          </a:prstGeom>
          <a:noFill/>
          <a:ln>
            <a:noFill/>
          </a:ln>
        </p:spPr>
        <p:txBody>
          <a:bodyPr spcFirstLastPara="1" wrap="square" lIns="55729" tIns="27857" rIns="55729" bIns="27857" anchor="t" anchorCtr="0">
            <a:spAutoFit/>
          </a:bodyPr>
          <a:lstStyle/>
          <a:p>
            <a:pPr algn="ctr"/>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Bookman Old Style"/>
              </a:rPr>
              <a:t>¿Para quién estamos creando valor?</a:t>
            </a:r>
            <a:endParaRPr sz="1400" dirty="0">
              <a:solidFill>
                <a:srgbClr val="010101"/>
              </a:solidFill>
              <a:latin typeface="Lato" panose="020F0502020204030203" pitchFamily="34" charset="0"/>
              <a:ea typeface="Lato" panose="020F0502020204030203" pitchFamily="34" charset="0"/>
              <a:cs typeface="Lato" panose="020F0502020204030203" pitchFamily="34" charset="0"/>
            </a:endParaRPr>
          </a:p>
        </p:txBody>
      </p:sp>
      <p:sp>
        <p:nvSpPr>
          <p:cNvPr id="317" name="Google Shape;317;p21"/>
          <p:cNvSpPr txBox="1"/>
          <p:nvPr/>
        </p:nvSpPr>
        <p:spPr>
          <a:xfrm>
            <a:off x="1894502" y="3959769"/>
            <a:ext cx="2210785" cy="918032"/>
          </a:xfrm>
          <a:prstGeom prst="rect">
            <a:avLst/>
          </a:prstGeom>
          <a:noFill/>
          <a:ln>
            <a:noFill/>
          </a:ln>
        </p:spPr>
        <p:txBody>
          <a:bodyPr spcFirstLastPara="1" wrap="square" lIns="55729" tIns="27857" rIns="55729" bIns="27857" anchor="t" anchorCtr="0">
            <a:spAutoFit/>
          </a:bodyPr>
          <a:lstStyle/>
          <a:p>
            <a:r>
              <a:rPr lang="es-ES" sz="1400" b="1"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Mercados masivos</a:t>
            </a:r>
            <a:endParaRPr sz="1400" dirty="0">
              <a:latin typeface="Lato" panose="020F0502020204030203" pitchFamily="34" charset="0"/>
              <a:ea typeface="Lato" panose="020F0502020204030203" pitchFamily="34" charset="0"/>
              <a:cs typeface="Lato" panose="020F0502020204030203" pitchFamily="34" charset="0"/>
            </a:endParaRPr>
          </a:p>
          <a:p>
            <a:r>
              <a:rPr lang="es-ES" sz="1400" b="1"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Nichos de mercado</a:t>
            </a:r>
            <a:endParaRPr sz="1400" dirty="0">
              <a:latin typeface="Lato" panose="020F0502020204030203" pitchFamily="34" charset="0"/>
              <a:ea typeface="Lato" panose="020F0502020204030203" pitchFamily="34" charset="0"/>
              <a:cs typeface="Lato" panose="020F0502020204030203" pitchFamily="34" charset="0"/>
            </a:endParaRPr>
          </a:p>
          <a:p>
            <a:r>
              <a:rPr lang="es-ES" sz="1400" b="1"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Segmentos específicos</a:t>
            </a:r>
            <a:endParaRPr sz="1400" dirty="0">
              <a:latin typeface="Lato" panose="020F0502020204030203" pitchFamily="34" charset="0"/>
              <a:ea typeface="Lato" panose="020F0502020204030203" pitchFamily="34" charset="0"/>
              <a:cs typeface="Lato" panose="020F0502020204030203" pitchFamily="34" charset="0"/>
            </a:endParaRPr>
          </a:p>
          <a:p>
            <a:r>
              <a:rPr lang="es-ES" sz="1400" b="1"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Segmentos diversificados</a:t>
            </a:r>
            <a:endParaRPr sz="1400" dirty="0">
              <a:solidFill>
                <a:schemeClr val="dk1"/>
              </a:solidFill>
              <a:latin typeface="Lato" panose="020F0502020204030203" pitchFamily="34" charset="0"/>
              <a:ea typeface="Lato" panose="020F0502020204030203" pitchFamily="34" charset="0"/>
              <a:cs typeface="Lato" panose="020F0502020204030203" pitchFamily="34" charset="0"/>
              <a:sym typeface="Century Gothic"/>
            </a:endParaRPr>
          </a:p>
        </p:txBody>
      </p:sp>
      <p:sp>
        <p:nvSpPr>
          <p:cNvPr id="318" name="Google Shape;318;p21"/>
          <p:cNvSpPr txBox="1"/>
          <p:nvPr/>
        </p:nvSpPr>
        <p:spPr>
          <a:xfrm>
            <a:off x="5142615" y="4179236"/>
            <a:ext cx="2194671" cy="702589"/>
          </a:xfrm>
          <a:prstGeom prst="rect">
            <a:avLst/>
          </a:prstGeom>
          <a:noFill/>
          <a:ln>
            <a:noFill/>
          </a:ln>
        </p:spPr>
        <p:txBody>
          <a:bodyPr spcFirstLastPara="1" wrap="square" lIns="55729" tIns="27857" rIns="55729" bIns="27857" anchor="t" anchorCtr="0">
            <a:spAutoFit/>
          </a:bodyPr>
          <a:lstStyle/>
          <a:p>
            <a:pPr algn="ctr"/>
            <a:r>
              <a:rPr lang="es-ES" sz="1400" b="1" dirty="0">
                <a:solidFill>
                  <a:srgbClr val="53AD32"/>
                </a:solidFill>
                <a:latin typeface="Lato" panose="020F0502020204030203" pitchFamily="34" charset="0"/>
                <a:ea typeface="Lato" panose="020F0502020204030203" pitchFamily="34" charset="0"/>
                <a:cs typeface="Lato" panose="020F0502020204030203" pitchFamily="34" charset="0"/>
                <a:sym typeface="Century Gothic"/>
              </a:rPr>
              <a:t>MAPA DE EMPATÍA</a:t>
            </a:r>
            <a:endParaRPr sz="1400" dirty="0">
              <a:solidFill>
                <a:srgbClr val="53AD32"/>
              </a:solidFill>
              <a:latin typeface="Lato" panose="020F0502020204030203" pitchFamily="34" charset="0"/>
              <a:ea typeface="Lato" panose="020F0502020204030203" pitchFamily="34" charset="0"/>
              <a:cs typeface="Lato" panose="020F0502020204030203" pitchFamily="34" charset="0"/>
            </a:endParaRPr>
          </a:p>
          <a:p>
            <a:pPr algn="ctr"/>
            <a:endParaRPr sz="1400" b="1" dirty="0">
              <a:solidFill>
                <a:srgbClr val="53AD32"/>
              </a:solidFill>
              <a:latin typeface="Lato" panose="020F0502020204030203" pitchFamily="34" charset="0"/>
              <a:ea typeface="Lato" panose="020F0502020204030203" pitchFamily="34" charset="0"/>
              <a:cs typeface="Lato" panose="020F0502020204030203" pitchFamily="34" charset="0"/>
              <a:sym typeface="Century Gothic"/>
            </a:endParaRPr>
          </a:p>
          <a:p>
            <a:pPr algn="ctr"/>
            <a:r>
              <a:rPr lang="es-ES" sz="1400" b="1" dirty="0">
                <a:solidFill>
                  <a:srgbClr val="53AD32"/>
                </a:solidFill>
                <a:latin typeface="Lato" panose="020F0502020204030203" pitchFamily="34" charset="0"/>
                <a:ea typeface="Lato" panose="020F0502020204030203" pitchFamily="34" charset="0"/>
                <a:cs typeface="Lato" panose="020F0502020204030203" pitchFamily="34" charset="0"/>
                <a:sym typeface="Century Gothic"/>
              </a:rPr>
              <a:t>PERFIL DEL CLIENTE</a:t>
            </a:r>
            <a:endParaRPr sz="1400" dirty="0">
              <a:solidFill>
                <a:srgbClr val="53AD32"/>
              </a:solidFill>
              <a:latin typeface="Lato" panose="020F0502020204030203" pitchFamily="34" charset="0"/>
              <a:ea typeface="Lato" panose="020F0502020204030203" pitchFamily="34" charset="0"/>
              <a:cs typeface="Lato" panose="020F0502020204030203" pitchFamily="34" charset="0"/>
              <a:sym typeface="Century Gothic"/>
            </a:endParaRPr>
          </a:p>
        </p:txBody>
      </p:sp>
      <p:sp>
        <p:nvSpPr>
          <p:cNvPr id="319" name="Google Shape;319;p21"/>
          <p:cNvSpPr txBox="1"/>
          <p:nvPr/>
        </p:nvSpPr>
        <p:spPr>
          <a:xfrm>
            <a:off x="4396528" y="4418319"/>
            <a:ext cx="905455" cy="271702"/>
          </a:xfrm>
          <a:prstGeom prst="rect">
            <a:avLst/>
          </a:prstGeom>
          <a:noFill/>
          <a:ln>
            <a:noFill/>
          </a:ln>
        </p:spPr>
        <p:txBody>
          <a:bodyPr spcFirstLastPara="1" wrap="square" lIns="55729" tIns="27857" rIns="55729" bIns="27857" anchor="t" anchorCtr="0">
            <a:spAutoFit/>
          </a:bodyPr>
          <a:lstStyle/>
          <a:p>
            <a:r>
              <a:rPr lang="es-ES" sz="1400" b="1"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Técnicas</a:t>
            </a:r>
            <a:endParaRPr sz="1400" dirty="0">
              <a:solidFill>
                <a:schemeClr val="dk1"/>
              </a:solidFill>
              <a:latin typeface="Lato" panose="020F0502020204030203" pitchFamily="34" charset="0"/>
              <a:ea typeface="Lato" panose="020F0502020204030203" pitchFamily="34" charset="0"/>
              <a:cs typeface="Lato" panose="020F0502020204030203" pitchFamily="34" charset="0"/>
              <a:sym typeface="Century Gothic"/>
            </a:endParaRPr>
          </a:p>
        </p:txBody>
      </p:sp>
      <p:cxnSp>
        <p:nvCxnSpPr>
          <p:cNvPr id="320" name="Google Shape;320;p21"/>
          <p:cNvCxnSpPr/>
          <p:nvPr/>
        </p:nvCxnSpPr>
        <p:spPr>
          <a:xfrm>
            <a:off x="5362082" y="3575372"/>
            <a:ext cx="0" cy="649295"/>
          </a:xfrm>
          <a:prstGeom prst="straightConnector1">
            <a:avLst/>
          </a:prstGeom>
          <a:noFill/>
          <a:ln w="57150" cap="flat" cmpd="sng">
            <a:solidFill>
              <a:schemeClr val="dk2"/>
            </a:solidFill>
            <a:prstDash val="solid"/>
            <a:round/>
            <a:headEnd type="none" w="sm" len="sm"/>
            <a:tailEnd type="none" w="sm" len="sm"/>
          </a:ln>
        </p:spPr>
      </p:cxnSp>
      <p:cxnSp>
        <p:nvCxnSpPr>
          <p:cNvPr id="15" name="Straight Connector 12">
            <a:extLst>
              <a:ext uri="{FF2B5EF4-FFF2-40B4-BE49-F238E27FC236}">
                <a16:creationId xmlns:a16="http://schemas.microsoft.com/office/drawing/2014/main" id="{F8C9E0FB-F46B-47DA-B99B-E09CE10C7CBC}"/>
              </a:ext>
            </a:extLst>
          </p:cNvPr>
          <p:cNvCxnSpPr>
            <a:cxnSpLocks/>
          </p:cNvCxnSpPr>
          <p:nvPr/>
        </p:nvCxnSpPr>
        <p:spPr>
          <a:xfrm>
            <a:off x="0" y="1447221"/>
            <a:ext cx="9144000" cy="0"/>
          </a:xfrm>
          <a:prstGeom prst="line">
            <a:avLst/>
          </a:prstGeom>
          <a:ln w="25400">
            <a:solidFill>
              <a:srgbClr val="006CB5"/>
            </a:solidFill>
          </a:ln>
          <a:effectLst/>
        </p:spPr>
        <p:style>
          <a:lnRef idx="2">
            <a:schemeClr val="accent1"/>
          </a:lnRef>
          <a:fillRef idx="0">
            <a:schemeClr val="accent1"/>
          </a:fillRef>
          <a:effectRef idx="1">
            <a:schemeClr val="accent1"/>
          </a:effectRef>
          <a:fontRef idx="minor">
            <a:schemeClr val="tx1"/>
          </a:fontRef>
        </p:style>
      </p:cxnSp>
      <p:sp>
        <p:nvSpPr>
          <p:cNvPr id="16" name="CuadroTexto 15">
            <a:extLst>
              <a:ext uri="{FF2B5EF4-FFF2-40B4-BE49-F238E27FC236}">
                <a16:creationId xmlns:a16="http://schemas.microsoft.com/office/drawing/2014/main" id="{25B570CF-E406-4B48-BEF1-8ED4966E861B}"/>
              </a:ext>
            </a:extLst>
          </p:cNvPr>
          <p:cNvSpPr txBox="1"/>
          <p:nvPr/>
        </p:nvSpPr>
        <p:spPr>
          <a:xfrm>
            <a:off x="184415" y="352064"/>
            <a:ext cx="8844323" cy="1077218"/>
          </a:xfrm>
          <a:prstGeom prst="rect">
            <a:avLst/>
          </a:prstGeom>
          <a:noFill/>
        </p:spPr>
        <p:txBody>
          <a:bodyPr wrap="square" rtlCol="0">
            <a:spAutoFit/>
          </a:bodyPr>
          <a:lstStyle/>
          <a:p>
            <a:pPr>
              <a:buClr>
                <a:schemeClr val="lt1"/>
              </a:buClr>
              <a:buSzPts val="3600"/>
            </a:pPr>
            <a:r>
              <a:rPr lang="es-ES" sz="3200" dirty="0">
                <a:solidFill>
                  <a:srgbClr val="006CB5"/>
                </a:solidFill>
                <a:latin typeface="Futura LT Pro Book" panose="020B0802020204020204" pitchFamily="34" charset="0"/>
                <a:ea typeface="Trebuchet MS"/>
                <a:cs typeface="Trebuchet MS"/>
                <a:sym typeface="Trebuchet MS"/>
              </a:rPr>
              <a:t>MODELO CANVAS : SEGMENTACIÓN CLIENTES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22"/>
          <p:cNvSpPr txBox="1"/>
          <p:nvPr/>
        </p:nvSpPr>
        <p:spPr>
          <a:xfrm>
            <a:off x="1982288" y="145036"/>
            <a:ext cx="4970012" cy="546190"/>
          </a:xfrm>
          <a:prstGeom prst="rect">
            <a:avLst/>
          </a:prstGeom>
          <a:noFill/>
          <a:ln>
            <a:noFill/>
          </a:ln>
        </p:spPr>
        <p:txBody>
          <a:bodyPr spcFirstLastPara="1" wrap="square" lIns="55729" tIns="27857" rIns="55729" bIns="27857" anchor="t" anchorCtr="0">
            <a:normAutofit/>
          </a:bodyPr>
          <a:lstStyle/>
          <a:p>
            <a:pPr marL="56123" indent="10644">
              <a:buClr>
                <a:schemeClr val="dk1"/>
              </a:buClr>
              <a:buSzPts val="2000"/>
            </a:pPr>
            <a:endParaRPr sz="1400" dirty="0">
              <a:solidFill>
                <a:srgbClr val="FF9C3B"/>
              </a:solidFill>
              <a:latin typeface="Lato" panose="020F0502020204030203" pitchFamily="34" charset="0"/>
              <a:ea typeface="Lato" panose="020F0502020204030203" pitchFamily="34" charset="0"/>
              <a:cs typeface="Lato" panose="020F0502020204030203" pitchFamily="34" charset="0"/>
            </a:endParaRPr>
          </a:p>
          <a:p>
            <a:pPr marL="56123" indent="10644" algn="ctr">
              <a:spcBef>
                <a:spcPts val="61"/>
              </a:spcBef>
              <a:buClr>
                <a:schemeClr val="dk1"/>
              </a:buClr>
              <a:buSzPts val="2000"/>
            </a:pPr>
            <a:r>
              <a:rPr lang="es-ES" sz="1400" b="1" dirty="0">
                <a:solidFill>
                  <a:srgbClr val="FF9C3B"/>
                </a:solidFill>
                <a:latin typeface="Lato" panose="020F0502020204030203" pitchFamily="34" charset="0"/>
                <a:ea typeface="Lato" panose="020F0502020204030203" pitchFamily="34" charset="0"/>
                <a:cs typeface="Lato" panose="020F0502020204030203" pitchFamily="34" charset="0"/>
                <a:sym typeface="Trebuchet MS"/>
              </a:rPr>
              <a:t>PRIMER PASO: </a:t>
            </a:r>
            <a:r>
              <a:rPr lang="es-ES" sz="1400" b="1" dirty="0">
                <a:solidFill>
                  <a:srgbClr val="006CB5"/>
                </a:solidFill>
                <a:latin typeface="Lato" panose="020F0502020204030203" pitchFamily="34" charset="0"/>
                <a:ea typeface="Lato" panose="020F0502020204030203" pitchFamily="34" charset="0"/>
                <a:cs typeface="Lato" panose="020F0502020204030203" pitchFamily="34" charset="0"/>
                <a:sym typeface="Trebuchet MS"/>
              </a:rPr>
              <a:t>SEGMENTO DE CLIENTE </a:t>
            </a:r>
            <a:endParaRPr sz="1400" dirty="0">
              <a:solidFill>
                <a:srgbClr val="006CB5"/>
              </a:solidFill>
              <a:latin typeface="Lato" panose="020F0502020204030203" pitchFamily="34" charset="0"/>
              <a:ea typeface="Lato" panose="020F0502020204030203" pitchFamily="34" charset="0"/>
              <a:cs typeface="Lato" panose="020F0502020204030203" pitchFamily="34" charset="0"/>
            </a:endParaRPr>
          </a:p>
          <a:p>
            <a:pPr marL="56123" indent="10644">
              <a:spcBef>
                <a:spcPts val="61"/>
              </a:spcBef>
              <a:buClr>
                <a:schemeClr val="dk1"/>
              </a:buClr>
              <a:buSzPts val="100"/>
            </a:pPr>
            <a:endParaRPr sz="1400" dirty="0">
              <a:solidFill>
                <a:srgbClr val="007AF4"/>
              </a:solidFill>
              <a:latin typeface="Lato" panose="020F0502020204030203" pitchFamily="34" charset="0"/>
              <a:ea typeface="Lato" panose="020F0502020204030203" pitchFamily="34" charset="0"/>
              <a:cs typeface="Lato" panose="020F0502020204030203" pitchFamily="34" charset="0"/>
            </a:endParaRPr>
          </a:p>
          <a:p>
            <a:pPr marL="56123" indent="10644">
              <a:spcBef>
                <a:spcPts val="98"/>
              </a:spcBef>
              <a:buClr>
                <a:srgbClr val="99CC00"/>
              </a:buClr>
              <a:buSzPts val="800"/>
            </a:pPr>
            <a:endParaRPr sz="1400" dirty="0">
              <a:solidFill>
                <a:srgbClr val="007AF4"/>
              </a:solidFill>
              <a:latin typeface="Lato" panose="020F0502020204030203" pitchFamily="34" charset="0"/>
              <a:ea typeface="Lato" panose="020F0502020204030203" pitchFamily="34" charset="0"/>
              <a:cs typeface="Lato" panose="020F0502020204030203" pitchFamily="34" charset="0"/>
            </a:endParaRPr>
          </a:p>
          <a:p>
            <a:pPr marL="56123" indent="10644">
              <a:spcBef>
                <a:spcPts val="98"/>
              </a:spcBef>
              <a:buClr>
                <a:srgbClr val="99CC00"/>
              </a:buClr>
              <a:buSzPts val="800"/>
            </a:pPr>
            <a:endParaRPr sz="1400" dirty="0">
              <a:solidFill>
                <a:srgbClr val="007AF4"/>
              </a:solidFill>
              <a:latin typeface="Lato" panose="020F0502020204030203" pitchFamily="34" charset="0"/>
              <a:ea typeface="Lato" panose="020F0502020204030203" pitchFamily="34" charset="0"/>
              <a:cs typeface="Lato" panose="020F0502020204030203" pitchFamily="34" charset="0"/>
            </a:endParaRPr>
          </a:p>
        </p:txBody>
      </p:sp>
      <p:sp>
        <p:nvSpPr>
          <p:cNvPr id="326" name="Google Shape;326;p22"/>
          <p:cNvSpPr txBox="1"/>
          <p:nvPr/>
        </p:nvSpPr>
        <p:spPr>
          <a:xfrm>
            <a:off x="2023174" y="623282"/>
            <a:ext cx="5245997" cy="2633605"/>
          </a:xfrm>
          <a:prstGeom prst="rect">
            <a:avLst/>
          </a:prstGeom>
          <a:noFill/>
          <a:ln>
            <a:noFill/>
          </a:ln>
        </p:spPr>
        <p:txBody>
          <a:bodyPr spcFirstLastPara="1" wrap="square" lIns="55729" tIns="27857" rIns="55729" bIns="27857" anchor="t" anchorCtr="0">
            <a:noAutofit/>
          </a:bodyPr>
          <a:lstStyle/>
          <a:p>
            <a:pPr marL="56123" indent="10644">
              <a:lnSpc>
                <a:spcPct val="150000"/>
              </a:lnSpc>
              <a:buClr>
                <a:schemeClr val="dk1"/>
              </a:buClr>
              <a:buSzPts val="2000"/>
            </a:pPr>
            <a:r>
              <a:rPr lang="es-ES" sz="1400" b="1" dirty="0">
                <a:solidFill>
                  <a:srgbClr val="53AD32"/>
                </a:solidFill>
                <a:latin typeface="Lato" panose="020F0502020204030203" pitchFamily="34" charset="0"/>
                <a:ea typeface="Lato" panose="020F0502020204030203" pitchFamily="34" charset="0"/>
                <a:cs typeface="Lato" panose="020F0502020204030203" pitchFamily="34" charset="0"/>
                <a:sym typeface="Trebuchet MS"/>
              </a:rPr>
              <a:t>Geográfica: </a:t>
            </a:r>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país, ciudad, zona, clima</a:t>
            </a:r>
            <a:endParaRPr sz="1400" dirty="0">
              <a:solidFill>
                <a:srgbClr val="010101"/>
              </a:solidFill>
              <a:latin typeface="Lato" panose="020F0502020204030203" pitchFamily="34" charset="0"/>
              <a:ea typeface="Lato" panose="020F0502020204030203" pitchFamily="34" charset="0"/>
              <a:cs typeface="Lato" panose="020F0502020204030203" pitchFamily="34" charset="0"/>
            </a:endParaRPr>
          </a:p>
          <a:p>
            <a:pPr marL="56123" indent="10644">
              <a:lnSpc>
                <a:spcPct val="150000"/>
              </a:lnSpc>
              <a:spcBef>
                <a:spcPts val="61"/>
              </a:spcBef>
              <a:buClr>
                <a:schemeClr val="dk1"/>
              </a:buClr>
              <a:buSzPts val="2000"/>
            </a:pPr>
            <a:r>
              <a:rPr lang="es-ES" sz="1400" b="1" dirty="0">
                <a:solidFill>
                  <a:srgbClr val="53AD32"/>
                </a:solidFill>
                <a:latin typeface="Lato" panose="020F0502020204030203" pitchFamily="34" charset="0"/>
                <a:ea typeface="Lato" panose="020F0502020204030203" pitchFamily="34" charset="0"/>
                <a:cs typeface="Lato" panose="020F0502020204030203" pitchFamily="34" charset="0"/>
                <a:sym typeface="Trebuchet MS"/>
              </a:rPr>
              <a:t>Demográfica</a:t>
            </a:r>
            <a:r>
              <a:rPr lang="es-ES" sz="1400" b="1" dirty="0">
                <a:solidFill>
                  <a:schemeClr val="accent1"/>
                </a:solidFill>
                <a:latin typeface="Lato" panose="020F0502020204030203" pitchFamily="34" charset="0"/>
                <a:ea typeface="Lato" panose="020F0502020204030203" pitchFamily="34" charset="0"/>
                <a:cs typeface="Lato" panose="020F0502020204030203" pitchFamily="34" charset="0"/>
                <a:sym typeface="Trebuchet MS"/>
              </a:rPr>
              <a:t>: </a:t>
            </a:r>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edad, sexo, estado civil, estado familiar, educación</a:t>
            </a:r>
            <a:endParaRPr sz="1400" dirty="0">
              <a:solidFill>
                <a:srgbClr val="010101"/>
              </a:solidFill>
              <a:latin typeface="Lato" panose="020F0502020204030203" pitchFamily="34" charset="0"/>
              <a:ea typeface="Lato" panose="020F0502020204030203" pitchFamily="34" charset="0"/>
              <a:cs typeface="Lato" panose="020F0502020204030203" pitchFamily="34" charset="0"/>
            </a:endParaRPr>
          </a:p>
          <a:p>
            <a:pPr marL="56123" indent="10644">
              <a:lnSpc>
                <a:spcPct val="150000"/>
              </a:lnSpc>
              <a:spcBef>
                <a:spcPts val="61"/>
              </a:spcBef>
              <a:buClr>
                <a:schemeClr val="dk1"/>
              </a:buClr>
              <a:buSzPts val="2000"/>
            </a:pPr>
            <a:r>
              <a:rPr lang="es-ES" sz="1400" b="1" dirty="0">
                <a:solidFill>
                  <a:srgbClr val="53AD32"/>
                </a:solidFill>
                <a:latin typeface="Lato" panose="020F0502020204030203" pitchFamily="34" charset="0"/>
                <a:ea typeface="Lato" panose="020F0502020204030203" pitchFamily="34" charset="0"/>
                <a:cs typeface="Lato" panose="020F0502020204030203" pitchFamily="34" charset="0"/>
                <a:sym typeface="Trebuchet MS"/>
              </a:rPr>
              <a:t>Socio-económica: </a:t>
            </a:r>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ingresos, ocupación, clase social</a:t>
            </a:r>
            <a:endParaRPr sz="1400" dirty="0">
              <a:solidFill>
                <a:srgbClr val="010101"/>
              </a:solidFill>
              <a:latin typeface="Lato" panose="020F0502020204030203" pitchFamily="34" charset="0"/>
              <a:ea typeface="Lato" panose="020F0502020204030203" pitchFamily="34" charset="0"/>
              <a:cs typeface="Lato" panose="020F0502020204030203" pitchFamily="34" charset="0"/>
            </a:endParaRPr>
          </a:p>
          <a:p>
            <a:pPr marL="56123" indent="10644">
              <a:lnSpc>
                <a:spcPct val="150000"/>
              </a:lnSpc>
              <a:spcBef>
                <a:spcPts val="61"/>
              </a:spcBef>
              <a:buClr>
                <a:schemeClr val="dk1"/>
              </a:buClr>
              <a:buSzPts val="2000"/>
            </a:pPr>
            <a:r>
              <a:rPr lang="es-ES" sz="1400" b="1" dirty="0">
                <a:solidFill>
                  <a:srgbClr val="53AD32"/>
                </a:solidFill>
                <a:latin typeface="Lato" panose="020F0502020204030203" pitchFamily="34" charset="0"/>
                <a:ea typeface="Lato" panose="020F0502020204030203" pitchFamily="34" charset="0"/>
                <a:cs typeface="Lato" panose="020F0502020204030203" pitchFamily="34" charset="0"/>
                <a:sym typeface="Trebuchet MS"/>
              </a:rPr>
              <a:t>Socio-cultural: </a:t>
            </a:r>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culturas, raza- etnia, religión, tradiciones</a:t>
            </a:r>
            <a:endParaRPr sz="1400" dirty="0">
              <a:solidFill>
                <a:srgbClr val="010101"/>
              </a:solidFill>
              <a:latin typeface="Lato" panose="020F0502020204030203" pitchFamily="34" charset="0"/>
              <a:ea typeface="Lato" panose="020F0502020204030203" pitchFamily="34" charset="0"/>
              <a:cs typeface="Lato" panose="020F0502020204030203" pitchFamily="34" charset="0"/>
            </a:endParaRPr>
          </a:p>
          <a:p>
            <a:pPr marL="56123" indent="10644">
              <a:lnSpc>
                <a:spcPct val="150000"/>
              </a:lnSpc>
              <a:spcBef>
                <a:spcPts val="61"/>
              </a:spcBef>
              <a:buClr>
                <a:schemeClr val="dk1"/>
              </a:buClr>
              <a:buSzPts val="2000"/>
            </a:pPr>
            <a:r>
              <a:rPr lang="es-ES" sz="1400" b="1" dirty="0">
                <a:solidFill>
                  <a:srgbClr val="53AD32"/>
                </a:solidFill>
                <a:latin typeface="Lato" panose="020F0502020204030203" pitchFamily="34" charset="0"/>
                <a:ea typeface="Lato" panose="020F0502020204030203" pitchFamily="34" charset="0"/>
                <a:cs typeface="Lato" panose="020F0502020204030203" pitchFamily="34" charset="0"/>
                <a:sym typeface="Trebuchet MS"/>
              </a:rPr>
              <a:t>Psicológica: </a:t>
            </a:r>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necesidades, motivación, personalidad, actitud, miedos</a:t>
            </a:r>
            <a:endParaRPr sz="1400" dirty="0">
              <a:solidFill>
                <a:srgbClr val="010101"/>
              </a:solidFill>
              <a:latin typeface="Lato" panose="020F0502020204030203" pitchFamily="34" charset="0"/>
              <a:ea typeface="Lato" panose="020F0502020204030203" pitchFamily="34" charset="0"/>
              <a:cs typeface="Lato" panose="020F0502020204030203" pitchFamily="34" charset="0"/>
            </a:endParaRPr>
          </a:p>
          <a:p>
            <a:pPr marL="56123" indent="10644">
              <a:lnSpc>
                <a:spcPct val="150000"/>
              </a:lnSpc>
              <a:spcBef>
                <a:spcPts val="61"/>
              </a:spcBef>
              <a:buClr>
                <a:schemeClr val="dk1"/>
              </a:buClr>
              <a:buSzPts val="2000"/>
            </a:pPr>
            <a:r>
              <a:rPr lang="es-ES" sz="1400" b="1" dirty="0">
                <a:solidFill>
                  <a:srgbClr val="53AD32"/>
                </a:solidFill>
                <a:latin typeface="Lato" panose="020F0502020204030203" pitchFamily="34" charset="0"/>
                <a:ea typeface="Lato" panose="020F0502020204030203" pitchFamily="34" charset="0"/>
                <a:cs typeface="Lato" panose="020F0502020204030203" pitchFamily="34" charset="0"/>
                <a:sym typeface="Trebuchet MS"/>
              </a:rPr>
              <a:t>Pictográfica</a:t>
            </a:r>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 estilo de vida (materialistas, deportistas, status..), sensibles a un factor (precio, publicidad, promoción calidad, imagen)</a:t>
            </a:r>
          </a:p>
          <a:p>
            <a:pPr marL="56123" indent="10644">
              <a:lnSpc>
                <a:spcPct val="150000"/>
              </a:lnSpc>
              <a:spcBef>
                <a:spcPts val="61"/>
              </a:spcBef>
              <a:buClr>
                <a:schemeClr val="dk1"/>
              </a:buClr>
              <a:buSzPts val="2000"/>
            </a:pPr>
            <a:endParaRPr lang="es-PE" sz="1400" dirty="0">
              <a:solidFill>
                <a:srgbClr val="010101"/>
              </a:solidFill>
              <a:latin typeface="Lato" panose="020F0502020204030203" pitchFamily="34" charset="0"/>
              <a:ea typeface="Lato" panose="020F0502020204030203" pitchFamily="34" charset="0"/>
              <a:cs typeface="Lato" panose="020F0502020204030203" pitchFamily="34" charset="0"/>
            </a:endParaRPr>
          </a:p>
          <a:p>
            <a:pPr marL="56123" indent="10644">
              <a:lnSpc>
                <a:spcPct val="150000"/>
              </a:lnSpc>
              <a:spcBef>
                <a:spcPts val="61"/>
              </a:spcBef>
              <a:buClr>
                <a:schemeClr val="dk1"/>
              </a:buClr>
              <a:buSzPts val="2000"/>
            </a:pPr>
            <a:endParaRPr sz="1400" dirty="0">
              <a:solidFill>
                <a:srgbClr val="010101"/>
              </a:solidFill>
              <a:latin typeface="Lato" panose="020F0502020204030203" pitchFamily="34" charset="0"/>
              <a:ea typeface="Lato" panose="020F0502020204030203" pitchFamily="34" charset="0"/>
              <a:cs typeface="Lato" panose="020F0502020204030203" pitchFamily="34" charset="0"/>
            </a:endParaRPr>
          </a:p>
          <a:p>
            <a:pPr marL="56123" indent="10644">
              <a:lnSpc>
                <a:spcPct val="150000"/>
              </a:lnSpc>
              <a:spcBef>
                <a:spcPts val="61"/>
              </a:spcBef>
              <a:buClr>
                <a:schemeClr val="dk1"/>
              </a:buClr>
              <a:buSzPts val="2000"/>
            </a:pPr>
            <a:r>
              <a:rPr lang="es-ES" sz="1400" b="1" dirty="0">
                <a:solidFill>
                  <a:srgbClr val="53AD32"/>
                </a:solidFill>
                <a:latin typeface="Lato" panose="020F0502020204030203" pitchFamily="34" charset="0"/>
                <a:ea typeface="Lato" panose="020F0502020204030203" pitchFamily="34" charset="0"/>
                <a:cs typeface="Lato" panose="020F0502020204030203" pitchFamily="34" charset="0"/>
                <a:sym typeface="Trebuchet MS"/>
              </a:rPr>
              <a:t>Según uso: </a:t>
            </a:r>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frecuencia, lealtad marca, beneficio buscado, donde lo usa, cuando lo usa, como lo usa.</a:t>
            </a:r>
            <a:endParaRPr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endParaRPr>
          </a:p>
        </p:txBody>
      </p:sp>
      <p:sp>
        <p:nvSpPr>
          <p:cNvPr id="327" name="Google Shape;327;p22"/>
          <p:cNvSpPr txBox="1"/>
          <p:nvPr/>
        </p:nvSpPr>
        <p:spPr>
          <a:xfrm>
            <a:off x="2105426" y="3804290"/>
            <a:ext cx="4149453" cy="271702"/>
          </a:xfrm>
          <a:prstGeom prst="rect">
            <a:avLst/>
          </a:prstGeom>
          <a:noFill/>
          <a:ln>
            <a:noFill/>
          </a:ln>
        </p:spPr>
        <p:txBody>
          <a:bodyPr spcFirstLastPara="1" wrap="square" lIns="55729" tIns="27857" rIns="55729" bIns="27857" anchor="t" anchorCtr="0">
            <a:spAutoFit/>
          </a:bodyPr>
          <a:lstStyle/>
          <a:p>
            <a:r>
              <a:rPr lang="es-ES" sz="1400" b="1" dirty="0">
                <a:solidFill>
                  <a:srgbClr val="FF9C3B"/>
                </a:solidFill>
                <a:latin typeface="Lato" panose="020F0502020204030203" pitchFamily="34" charset="0"/>
                <a:ea typeface="Lato" panose="020F0502020204030203" pitchFamily="34" charset="0"/>
                <a:cs typeface="Lato" panose="020F0502020204030203" pitchFamily="34" charset="0"/>
                <a:sym typeface="Trebuchet MS"/>
              </a:rPr>
              <a:t>SELECCIONAREMOS UN SOLO PERFIL  </a:t>
            </a:r>
            <a:endParaRPr sz="1400" b="1" dirty="0">
              <a:solidFill>
                <a:srgbClr val="FF9C3B"/>
              </a:solidFill>
              <a:latin typeface="Lato" panose="020F0502020204030203" pitchFamily="34" charset="0"/>
              <a:ea typeface="Lato" panose="020F0502020204030203" pitchFamily="34" charset="0"/>
              <a:cs typeface="Lato" panose="020F0502020204030203" pitchFamily="34" charset="0"/>
              <a:sym typeface="Trebuchet M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pic>
        <p:nvPicPr>
          <p:cNvPr id="333" name="Google Shape;333;p23" descr="http://www.sociable.es/wp-content/uploads/2013/08/smile-facebook2.jpg"/>
          <p:cNvPicPr preferRelativeResize="0"/>
          <p:nvPr/>
        </p:nvPicPr>
        <p:blipFill rotWithShape="1">
          <a:blip r:embed="rId3">
            <a:alphaModFix/>
          </a:blip>
          <a:srcRect/>
          <a:stretch/>
        </p:blipFill>
        <p:spPr>
          <a:xfrm>
            <a:off x="4187976" y="2006168"/>
            <a:ext cx="768049" cy="768049"/>
          </a:xfrm>
          <a:prstGeom prst="rect">
            <a:avLst/>
          </a:prstGeom>
          <a:noFill/>
          <a:ln w="9525" cap="flat" cmpd="sng">
            <a:solidFill>
              <a:srgbClr val="001933"/>
            </a:solidFill>
            <a:prstDash val="solid"/>
            <a:round/>
            <a:headEnd type="none" w="sm" len="sm"/>
            <a:tailEnd type="none" w="sm" len="sm"/>
          </a:ln>
        </p:spPr>
      </p:pic>
      <p:sp>
        <p:nvSpPr>
          <p:cNvPr id="334" name="Google Shape;334;p23"/>
          <p:cNvSpPr/>
          <p:nvPr/>
        </p:nvSpPr>
        <p:spPr>
          <a:xfrm>
            <a:off x="5241711" y="1756330"/>
            <a:ext cx="2096619" cy="393658"/>
          </a:xfrm>
          <a:prstGeom prst="rect">
            <a:avLst/>
          </a:prstGeom>
          <a:noFill/>
          <a:ln>
            <a:noFill/>
          </a:ln>
        </p:spPr>
        <p:txBody>
          <a:bodyPr spcFirstLastPara="1" wrap="square" lIns="55729" tIns="27857" rIns="55729" bIns="27857" anchor="t" anchorCtr="0">
            <a:spAutoFit/>
          </a:bodyPr>
          <a:lstStyle/>
          <a:p>
            <a:pPr>
              <a:buClr>
                <a:srgbClr val="1868AF"/>
              </a:buClr>
              <a:buSzPts val="1200"/>
            </a:pPr>
            <a:r>
              <a:rPr lang="es-ES" sz="700" b="1">
                <a:solidFill>
                  <a:srgbClr val="1868AF"/>
                </a:solidFill>
                <a:latin typeface="Lato" panose="020F0502020204030203" pitchFamily="34" charset="0"/>
                <a:ea typeface="Lato" panose="020F0502020204030203" pitchFamily="34" charset="0"/>
                <a:cs typeface="Lato" panose="020F0502020204030203" pitchFamily="34" charset="0"/>
                <a:sym typeface="Trebuchet MS"/>
              </a:rPr>
              <a:t>Tareas Funcionales :</a:t>
            </a:r>
            <a:r>
              <a:rPr lang="es-ES" sz="700" b="1">
                <a:solidFill>
                  <a:srgbClr val="003366"/>
                </a:solidFill>
                <a:latin typeface="Lato" panose="020F0502020204030203" pitchFamily="34" charset="0"/>
                <a:ea typeface="Lato" panose="020F0502020204030203" pitchFamily="34" charset="0"/>
                <a:cs typeface="Lato" panose="020F0502020204030203" pitchFamily="34" charset="0"/>
                <a:sym typeface="Trebuchet MS"/>
              </a:rPr>
              <a:t>cortar el césped, hacer un informe, formarse, comer o tomarse un café, entretenerse</a:t>
            </a:r>
            <a:r>
              <a:rPr lang="es-ES" sz="700" b="1">
                <a:latin typeface="Lato" panose="020F0502020204030203" pitchFamily="34" charset="0"/>
                <a:ea typeface="Lato" panose="020F0502020204030203" pitchFamily="34" charset="0"/>
                <a:cs typeface="Lato" panose="020F0502020204030203" pitchFamily="34" charset="0"/>
                <a:sym typeface="Trebuchet MS"/>
              </a:rPr>
              <a:t>.</a:t>
            </a:r>
            <a:endParaRPr sz="700">
              <a:latin typeface="Lato" panose="020F0502020204030203" pitchFamily="34" charset="0"/>
              <a:ea typeface="Lato" panose="020F0502020204030203" pitchFamily="34" charset="0"/>
              <a:cs typeface="Lato" panose="020F0502020204030203" pitchFamily="34" charset="0"/>
            </a:endParaRPr>
          </a:p>
        </p:txBody>
      </p:sp>
      <p:sp>
        <p:nvSpPr>
          <p:cNvPr id="335" name="Google Shape;335;p23"/>
          <p:cNvSpPr/>
          <p:nvPr/>
        </p:nvSpPr>
        <p:spPr>
          <a:xfrm>
            <a:off x="5766533" y="1050891"/>
            <a:ext cx="1630420" cy="225535"/>
          </a:xfrm>
          <a:prstGeom prst="rect">
            <a:avLst/>
          </a:prstGeom>
          <a:noFill/>
          <a:ln>
            <a:noFill/>
          </a:ln>
        </p:spPr>
        <p:txBody>
          <a:bodyPr spcFirstLastPara="1" wrap="square" lIns="55729" tIns="27857" rIns="55729" bIns="27857" anchor="t" anchorCtr="0">
            <a:spAutoFit/>
          </a:bodyPr>
          <a:lstStyle/>
          <a:p>
            <a:pPr algn="ctr">
              <a:buClr>
                <a:srgbClr val="FF9C3B"/>
              </a:buClr>
              <a:buSzPts val="2000"/>
            </a:pPr>
            <a:r>
              <a:rPr lang="es-ES" sz="1100" b="1" dirty="0">
                <a:solidFill>
                  <a:srgbClr val="FF9C3B"/>
                </a:solidFill>
                <a:latin typeface="Lato" panose="020F0502020204030203" pitchFamily="34" charset="0"/>
                <a:ea typeface="Lato" panose="020F0502020204030203" pitchFamily="34" charset="0"/>
                <a:cs typeface="Lato" panose="020F0502020204030203" pitchFamily="34" charset="0"/>
                <a:sym typeface="Trebuchet MS"/>
              </a:rPr>
              <a:t>TAREAS CLIENTE</a:t>
            </a:r>
            <a:endParaRPr lang="es-ES" sz="1100" dirty="0">
              <a:latin typeface="Lato" panose="020F0502020204030203" pitchFamily="34" charset="0"/>
              <a:ea typeface="Lato" panose="020F0502020204030203" pitchFamily="34" charset="0"/>
              <a:cs typeface="Lato" panose="020F0502020204030203" pitchFamily="34" charset="0"/>
            </a:endParaRPr>
          </a:p>
        </p:txBody>
      </p:sp>
      <p:sp>
        <p:nvSpPr>
          <p:cNvPr id="336" name="Google Shape;336;p23"/>
          <p:cNvSpPr/>
          <p:nvPr/>
        </p:nvSpPr>
        <p:spPr>
          <a:xfrm>
            <a:off x="5934633" y="3298379"/>
            <a:ext cx="1372216" cy="506125"/>
          </a:xfrm>
          <a:prstGeom prst="rect">
            <a:avLst/>
          </a:prstGeom>
          <a:noFill/>
          <a:ln>
            <a:noFill/>
          </a:ln>
        </p:spPr>
        <p:txBody>
          <a:bodyPr spcFirstLastPara="1" wrap="square" lIns="55729" tIns="27857" rIns="55729" bIns="27857" anchor="t" anchorCtr="0">
            <a:spAutoFit/>
          </a:bodyPr>
          <a:lstStyle/>
          <a:p>
            <a:r>
              <a:rPr lang="es-ES" sz="700" b="1">
                <a:solidFill>
                  <a:srgbClr val="1868AF"/>
                </a:solidFill>
                <a:latin typeface="Lato" panose="020F0502020204030203" pitchFamily="34" charset="0"/>
                <a:ea typeface="Lato" panose="020F0502020204030203" pitchFamily="34" charset="0"/>
                <a:cs typeface="Lato" panose="020F0502020204030203" pitchFamily="34" charset="0"/>
                <a:sym typeface="Trebuchet MS"/>
              </a:rPr>
              <a:t>Trabajos de apoyo : </a:t>
            </a:r>
            <a:r>
              <a:rPr lang="es-ES" sz="700" b="1">
                <a:solidFill>
                  <a:srgbClr val="003366"/>
                </a:solidFill>
                <a:latin typeface="Lato" panose="020F0502020204030203" pitchFamily="34" charset="0"/>
                <a:ea typeface="Lato" panose="020F0502020204030203" pitchFamily="34" charset="0"/>
                <a:cs typeface="Lato" panose="020F0502020204030203" pitchFamily="34" charset="0"/>
                <a:sym typeface="Trebuchet MS"/>
              </a:rPr>
              <a:t>comprar online, comprar ofertas, escoger un producto, publicar comentarios</a:t>
            </a:r>
            <a:endParaRPr sz="700">
              <a:latin typeface="Lato" panose="020F0502020204030203" pitchFamily="34" charset="0"/>
              <a:ea typeface="Lato" panose="020F0502020204030203" pitchFamily="34" charset="0"/>
              <a:cs typeface="Lato" panose="020F0502020204030203" pitchFamily="34" charset="0"/>
            </a:endParaRPr>
          </a:p>
        </p:txBody>
      </p:sp>
      <p:sp>
        <p:nvSpPr>
          <p:cNvPr id="337" name="Google Shape;337;p23"/>
          <p:cNvSpPr/>
          <p:nvPr/>
        </p:nvSpPr>
        <p:spPr>
          <a:xfrm>
            <a:off x="5223686" y="2675629"/>
            <a:ext cx="2096619" cy="393658"/>
          </a:xfrm>
          <a:prstGeom prst="rect">
            <a:avLst/>
          </a:prstGeom>
          <a:noFill/>
          <a:ln>
            <a:noFill/>
          </a:ln>
        </p:spPr>
        <p:txBody>
          <a:bodyPr spcFirstLastPara="1" wrap="square" lIns="55729" tIns="27857" rIns="55729" bIns="27857" anchor="t" anchorCtr="0">
            <a:spAutoFit/>
          </a:bodyPr>
          <a:lstStyle/>
          <a:p>
            <a:r>
              <a:rPr lang="es-ES" sz="700" b="1">
                <a:solidFill>
                  <a:srgbClr val="1868AF"/>
                </a:solidFill>
                <a:latin typeface="Lato" panose="020F0502020204030203" pitchFamily="34" charset="0"/>
                <a:ea typeface="Lato" panose="020F0502020204030203" pitchFamily="34" charset="0"/>
                <a:cs typeface="Lato" panose="020F0502020204030203" pitchFamily="34" charset="0"/>
                <a:sym typeface="Trebuchet MS"/>
              </a:rPr>
              <a:t>Tareas personales/ emociones : </a:t>
            </a:r>
            <a:r>
              <a:rPr lang="es-ES" sz="700" b="1">
                <a:solidFill>
                  <a:srgbClr val="003366"/>
                </a:solidFill>
                <a:latin typeface="Lato" panose="020F0502020204030203" pitchFamily="34" charset="0"/>
                <a:ea typeface="Lato" panose="020F0502020204030203" pitchFamily="34" charset="0"/>
                <a:cs typeface="Lato" panose="020F0502020204030203" pitchFamily="34" charset="0"/>
                <a:sym typeface="Trebuchet MS"/>
              </a:rPr>
              <a:t>sentirse bien, estar en paz, tranquilidad, seguridad, ser feliz, evadirse</a:t>
            </a:r>
            <a:endParaRPr sz="700">
              <a:latin typeface="Lato" panose="020F0502020204030203" pitchFamily="34" charset="0"/>
              <a:ea typeface="Lato" panose="020F0502020204030203" pitchFamily="34" charset="0"/>
              <a:cs typeface="Lato" panose="020F0502020204030203" pitchFamily="34" charset="0"/>
            </a:endParaRPr>
          </a:p>
        </p:txBody>
      </p:sp>
      <p:sp>
        <p:nvSpPr>
          <p:cNvPr id="338" name="Google Shape;338;p23"/>
          <p:cNvSpPr/>
          <p:nvPr/>
        </p:nvSpPr>
        <p:spPr>
          <a:xfrm>
            <a:off x="5024657" y="2211166"/>
            <a:ext cx="2207786" cy="281191"/>
          </a:xfrm>
          <a:prstGeom prst="rect">
            <a:avLst/>
          </a:prstGeom>
          <a:noFill/>
          <a:ln>
            <a:noFill/>
          </a:ln>
        </p:spPr>
        <p:txBody>
          <a:bodyPr spcFirstLastPara="1" wrap="square" lIns="55729" tIns="27857" rIns="55729" bIns="27857" anchor="t" anchorCtr="0">
            <a:spAutoFit/>
          </a:bodyPr>
          <a:lstStyle/>
          <a:p>
            <a:r>
              <a:rPr lang="es-ES" sz="700" b="1">
                <a:solidFill>
                  <a:srgbClr val="1868AF"/>
                </a:solidFill>
                <a:latin typeface="Lato" panose="020F0502020204030203" pitchFamily="34" charset="0"/>
                <a:ea typeface="Lato" panose="020F0502020204030203" pitchFamily="34" charset="0"/>
                <a:cs typeface="Lato" panose="020F0502020204030203" pitchFamily="34" charset="0"/>
                <a:sym typeface="Trebuchet MS"/>
              </a:rPr>
              <a:t>Tareas sociales : </a:t>
            </a:r>
            <a:r>
              <a:rPr lang="es-ES" sz="700" b="1">
                <a:solidFill>
                  <a:srgbClr val="003366"/>
                </a:solidFill>
                <a:latin typeface="Lato" panose="020F0502020204030203" pitchFamily="34" charset="0"/>
                <a:ea typeface="Lato" panose="020F0502020204030203" pitchFamily="34" charset="0"/>
                <a:cs typeface="Lato" panose="020F0502020204030203" pitchFamily="34" charset="0"/>
                <a:sym typeface="Trebuchet MS"/>
              </a:rPr>
              <a:t>ganar status, quedar bien, ir a la moda, relacionarse, encontrarse con amigos </a:t>
            </a:r>
            <a:endParaRPr sz="700">
              <a:latin typeface="Lato" panose="020F0502020204030203" pitchFamily="34" charset="0"/>
              <a:ea typeface="Lato" panose="020F0502020204030203" pitchFamily="34" charset="0"/>
              <a:cs typeface="Lato" panose="020F0502020204030203" pitchFamily="34" charset="0"/>
            </a:endParaRPr>
          </a:p>
        </p:txBody>
      </p:sp>
      <p:sp>
        <p:nvSpPr>
          <p:cNvPr id="339" name="Google Shape;339;p23"/>
          <p:cNvSpPr/>
          <p:nvPr/>
        </p:nvSpPr>
        <p:spPr>
          <a:xfrm>
            <a:off x="1785080" y="3034731"/>
            <a:ext cx="3195426" cy="281191"/>
          </a:xfrm>
          <a:prstGeom prst="rect">
            <a:avLst/>
          </a:prstGeom>
          <a:noFill/>
          <a:ln>
            <a:noFill/>
          </a:ln>
        </p:spPr>
        <p:txBody>
          <a:bodyPr spcFirstLastPara="1" wrap="square" lIns="55729" tIns="27857" rIns="55729" bIns="27857" anchor="t" anchorCtr="0">
            <a:spAutoFit/>
          </a:bodyPr>
          <a:lstStyle/>
          <a:p>
            <a:pPr algn="r">
              <a:buClr>
                <a:srgbClr val="1868AF"/>
              </a:buClr>
              <a:buSzPts val="1200"/>
            </a:pPr>
            <a:r>
              <a:rPr lang="es-ES" sz="700" b="1">
                <a:solidFill>
                  <a:srgbClr val="1868AF"/>
                </a:solidFill>
                <a:latin typeface="Lato" panose="020F0502020204030203" pitchFamily="34" charset="0"/>
                <a:ea typeface="Lato" panose="020F0502020204030203" pitchFamily="34" charset="0"/>
                <a:cs typeface="Lato" panose="020F0502020204030203" pitchFamily="34" charset="0"/>
                <a:sym typeface="Trebuchet MS"/>
              </a:rPr>
              <a:t>Obstáculos:  </a:t>
            </a:r>
            <a:r>
              <a:rPr lang="es-ES" sz="700" b="1">
                <a:solidFill>
                  <a:srgbClr val="003366"/>
                </a:solidFill>
                <a:latin typeface="Lato" panose="020F0502020204030203" pitchFamily="34" charset="0"/>
                <a:ea typeface="Lato" panose="020F0502020204030203" pitchFamily="34" charset="0"/>
                <a:cs typeface="Lato" panose="020F0502020204030203" pitchFamily="34" charset="0"/>
                <a:sym typeface="Trebuchet MS"/>
              </a:rPr>
              <a:t>elementos que impiden iniciar una cosa o ir mas lente (falta de tiempo, no hay ninguna solución, distancia) </a:t>
            </a:r>
            <a:endParaRPr sz="700">
              <a:latin typeface="Lato" panose="020F0502020204030203" pitchFamily="34" charset="0"/>
              <a:ea typeface="Lato" panose="020F0502020204030203" pitchFamily="34" charset="0"/>
              <a:cs typeface="Lato" panose="020F0502020204030203" pitchFamily="34" charset="0"/>
            </a:endParaRPr>
          </a:p>
        </p:txBody>
      </p:sp>
      <p:sp>
        <p:nvSpPr>
          <p:cNvPr id="340" name="Google Shape;340;p23"/>
          <p:cNvSpPr/>
          <p:nvPr/>
        </p:nvSpPr>
        <p:spPr>
          <a:xfrm>
            <a:off x="1938396" y="3821860"/>
            <a:ext cx="4221047" cy="281191"/>
          </a:xfrm>
          <a:prstGeom prst="rect">
            <a:avLst/>
          </a:prstGeom>
          <a:noFill/>
          <a:ln>
            <a:noFill/>
          </a:ln>
        </p:spPr>
        <p:txBody>
          <a:bodyPr spcFirstLastPara="1" wrap="square" lIns="55729" tIns="27857" rIns="55729" bIns="27857" anchor="t" anchorCtr="0">
            <a:spAutoFit/>
          </a:bodyPr>
          <a:lstStyle/>
          <a:p>
            <a:r>
              <a:rPr lang="es-ES" sz="700" b="1">
                <a:solidFill>
                  <a:srgbClr val="1868AF"/>
                </a:solidFill>
                <a:latin typeface="Lato" panose="020F0502020204030203" pitchFamily="34" charset="0"/>
                <a:ea typeface="Lato" panose="020F0502020204030203" pitchFamily="34" charset="0"/>
                <a:cs typeface="Lato" panose="020F0502020204030203" pitchFamily="34" charset="0"/>
                <a:sym typeface="Trebuchet MS"/>
              </a:rPr>
              <a:t>Riesgos (resultados potenciales no deseados): </a:t>
            </a:r>
            <a:r>
              <a:rPr lang="es-ES" sz="700" b="1">
                <a:solidFill>
                  <a:srgbClr val="003366"/>
                </a:solidFill>
                <a:latin typeface="Lato" panose="020F0502020204030203" pitchFamily="34" charset="0"/>
                <a:ea typeface="Lato" panose="020F0502020204030203" pitchFamily="34" charset="0"/>
                <a:cs typeface="Lato" panose="020F0502020204030203" pitchFamily="34" charset="0"/>
                <a:sym typeface="Trebuchet MS"/>
              </a:rPr>
              <a:t>(social, técnico, financiero) perdida de credibilidad, imagen social </a:t>
            </a:r>
            <a:endParaRPr sz="700">
              <a:latin typeface="Lato" panose="020F0502020204030203" pitchFamily="34" charset="0"/>
              <a:ea typeface="Lato" panose="020F0502020204030203" pitchFamily="34" charset="0"/>
              <a:cs typeface="Lato" panose="020F0502020204030203" pitchFamily="34" charset="0"/>
            </a:endParaRPr>
          </a:p>
        </p:txBody>
      </p:sp>
      <p:sp>
        <p:nvSpPr>
          <p:cNvPr id="341" name="Google Shape;341;p23"/>
          <p:cNvSpPr/>
          <p:nvPr/>
        </p:nvSpPr>
        <p:spPr>
          <a:xfrm>
            <a:off x="1899912" y="3428296"/>
            <a:ext cx="3894755" cy="281191"/>
          </a:xfrm>
          <a:prstGeom prst="rect">
            <a:avLst/>
          </a:prstGeom>
          <a:noFill/>
          <a:ln>
            <a:noFill/>
          </a:ln>
        </p:spPr>
        <p:txBody>
          <a:bodyPr spcFirstLastPara="1" wrap="square" lIns="55729" tIns="27857" rIns="55729" bIns="27857" anchor="t" anchorCtr="0">
            <a:spAutoFit/>
          </a:bodyPr>
          <a:lstStyle/>
          <a:p>
            <a:r>
              <a:rPr lang="es-ES" sz="700" b="1">
                <a:solidFill>
                  <a:srgbClr val="1868AF"/>
                </a:solidFill>
                <a:latin typeface="Lato" panose="020F0502020204030203" pitchFamily="34" charset="0"/>
                <a:ea typeface="Lato" panose="020F0502020204030203" pitchFamily="34" charset="0"/>
                <a:cs typeface="Lato" panose="020F0502020204030203" pitchFamily="34" charset="0"/>
                <a:sym typeface="Trebuchet MS"/>
              </a:rPr>
              <a:t> Costos y Situaciones no  Deseadas: </a:t>
            </a:r>
            <a:r>
              <a:rPr lang="es-ES" sz="700" b="1">
                <a:solidFill>
                  <a:srgbClr val="003366"/>
                </a:solidFill>
                <a:latin typeface="Lato" panose="020F0502020204030203" pitchFamily="34" charset="0"/>
                <a:ea typeface="Lato" panose="020F0502020204030203" pitchFamily="34" charset="0"/>
                <a:cs typeface="Lato" panose="020F0502020204030203" pitchFamily="34" charset="0"/>
                <a:sym typeface="Trebuchet MS"/>
              </a:rPr>
              <a:t>(Tiempo perdido, mal funcionamiento,  dinero, errores innecesarios, es un fastidio tener que ir a la tienda, horario</a:t>
            </a:r>
            <a:endParaRPr sz="700" b="1">
              <a:solidFill>
                <a:srgbClr val="1868AF"/>
              </a:solidFill>
              <a:latin typeface="Lato" panose="020F0502020204030203" pitchFamily="34" charset="0"/>
              <a:ea typeface="Lato" panose="020F0502020204030203" pitchFamily="34" charset="0"/>
              <a:cs typeface="Lato" panose="020F0502020204030203" pitchFamily="34" charset="0"/>
              <a:sym typeface="Trebuchet MS"/>
            </a:endParaRPr>
          </a:p>
        </p:txBody>
      </p:sp>
      <p:sp>
        <p:nvSpPr>
          <p:cNvPr id="342" name="Google Shape;342;p23"/>
          <p:cNvSpPr/>
          <p:nvPr/>
        </p:nvSpPr>
        <p:spPr>
          <a:xfrm>
            <a:off x="1866815" y="2535085"/>
            <a:ext cx="2386804" cy="225535"/>
          </a:xfrm>
          <a:prstGeom prst="rect">
            <a:avLst/>
          </a:prstGeom>
          <a:noFill/>
          <a:ln>
            <a:noFill/>
          </a:ln>
        </p:spPr>
        <p:txBody>
          <a:bodyPr spcFirstLastPara="1" wrap="square" lIns="55729" tIns="27857" rIns="55729" bIns="27857" anchor="t" anchorCtr="0">
            <a:spAutoFit/>
          </a:bodyPr>
          <a:lstStyle/>
          <a:p>
            <a:pPr algn="ctr"/>
            <a:r>
              <a:rPr lang="es-ES" sz="1100" b="1" dirty="0">
                <a:solidFill>
                  <a:srgbClr val="FF9C3B"/>
                </a:solidFill>
                <a:latin typeface="Lato" panose="020F0502020204030203" pitchFamily="34" charset="0"/>
                <a:ea typeface="Lato" panose="020F0502020204030203" pitchFamily="34" charset="0"/>
                <a:cs typeface="Lato" panose="020F0502020204030203" pitchFamily="34" charset="0"/>
                <a:sym typeface="Trebuchet MS"/>
              </a:rPr>
              <a:t>FRUSTRACIONES</a:t>
            </a:r>
          </a:p>
        </p:txBody>
      </p:sp>
      <p:sp>
        <p:nvSpPr>
          <p:cNvPr id="343" name="Google Shape;343;p23"/>
          <p:cNvSpPr/>
          <p:nvPr/>
        </p:nvSpPr>
        <p:spPr>
          <a:xfrm>
            <a:off x="1873996" y="1927775"/>
            <a:ext cx="2245349" cy="281191"/>
          </a:xfrm>
          <a:prstGeom prst="rect">
            <a:avLst/>
          </a:prstGeom>
          <a:noFill/>
          <a:ln>
            <a:noFill/>
          </a:ln>
        </p:spPr>
        <p:txBody>
          <a:bodyPr spcFirstLastPara="1" wrap="square" lIns="55729" tIns="27857" rIns="55729" bIns="27857" anchor="t" anchorCtr="0">
            <a:spAutoFit/>
          </a:bodyPr>
          <a:lstStyle/>
          <a:p>
            <a:r>
              <a:rPr lang="es-ES" sz="700" b="1">
                <a:solidFill>
                  <a:srgbClr val="1868AF"/>
                </a:solidFill>
                <a:latin typeface="Lato" panose="020F0502020204030203" pitchFamily="34" charset="0"/>
                <a:ea typeface="Lato" panose="020F0502020204030203" pitchFamily="34" charset="0"/>
                <a:cs typeface="Lato" panose="020F0502020204030203" pitchFamily="34" charset="0"/>
                <a:sym typeface="Trebuchet MS"/>
              </a:rPr>
              <a:t>Inesperadas: </a:t>
            </a:r>
            <a:endParaRPr sz="700">
              <a:latin typeface="Lato" panose="020F0502020204030203" pitchFamily="34" charset="0"/>
              <a:ea typeface="Lato" panose="020F0502020204030203" pitchFamily="34" charset="0"/>
              <a:cs typeface="Lato" panose="020F0502020204030203" pitchFamily="34" charset="0"/>
            </a:endParaRPr>
          </a:p>
          <a:p>
            <a:pPr algn="r"/>
            <a:r>
              <a:rPr lang="es-ES" sz="700" b="1">
                <a:solidFill>
                  <a:srgbClr val="003366"/>
                </a:solidFill>
                <a:latin typeface="Lato" panose="020F0502020204030203" pitchFamily="34" charset="0"/>
                <a:ea typeface="Lato" panose="020F0502020204030203" pitchFamily="34" charset="0"/>
                <a:cs typeface="Lato" panose="020F0502020204030203" pitchFamily="34" charset="0"/>
                <a:sym typeface="Trebuchet MS"/>
              </a:rPr>
              <a:t>(Wow, me sorprendieron!) me regalan un …</a:t>
            </a:r>
            <a:endParaRPr sz="700">
              <a:latin typeface="Lato" panose="020F0502020204030203" pitchFamily="34" charset="0"/>
              <a:ea typeface="Lato" panose="020F0502020204030203" pitchFamily="34" charset="0"/>
              <a:cs typeface="Lato" panose="020F0502020204030203" pitchFamily="34" charset="0"/>
            </a:endParaRPr>
          </a:p>
        </p:txBody>
      </p:sp>
      <p:sp>
        <p:nvSpPr>
          <p:cNvPr id="344" name="Google Shape;344;p23"/>
          <p:cNvSpPr/>
          <p:nvPr/>
        </p:nvSpPr>
        <p:spPr>
          <a:xfrm>
            <a:off x="1938397" y="1576221"/>
            <a:ext cx="3255014" cy="281191"/>
          </a:xfrm>
          <a:prstGeom prst="rect">
            <a:avLst/>
          </a:prstGeom>
          <a:noFill/>
          <a:ln>
            <a:noFill/>
          </a:ln>
        </p:spPr>
        <p:txBody>
          <a:bodyPr spcFirstLastPara="1" wrap="square" lIns="55729" tIns="27857" rIns="55729" bIns="27857" anchor="t" anchorCtr="0">
            <a:spAutoFit/>
          </a:bodyPr>
          <a:lstStyle/>
          <a:p>
            <a:r>
              <a:rPr lang="es-ES" sz="700" b="1" dirty="0">
                <a:solidFill>
                  <a:srgbClr val="1868AF"/>
                </a:solidFill>
                <a:latin typeface="Lato" panose="020F0502020204030203" pitchFamily="34" charset="0"/>
                <a:ea typeface="Lato" panose="020F0502020204030203" pitchFamily="34" charset="0"/>
                <a:cs typeface="Lato" panose="020F0502020204030203" pitchFamily="34" charset="0"/>
                <a:sym typeface="Trebuchet MS"/>
              </a:rPr>
              <a:t>Deseables: </a:t>
            </a:r>
            <a:r>
              <a:rPr lang="es-ES" sz="700" b="1" dirty="0">
                <a:solidFill>
                  <a:srgbClr val="003366"/>
                </a:solidFill>
                <a:latin typeface="Lato" panose="020F0502020204030203" pitchFamily="34" charset="0"/>
                <a:ea typeface="Lato" panose="020F0502020204030203" pitchFamily="34" charset="0"/>
                <a:cs typeface="Lato" panose="020F0502020204030203" pitchFamily="34" charset="0"/>
                <a:sym typeface="Trebuchet MS"/>
              </a:rPr>
              <a:t>(me gustarían pero no  son determinantes) Compatible con mi TV, no caduca.</a:t>
            </a:r>
            <a:endParaRPr sz="700" dirty="0">
              <a:latin typeface="Lato" panose="020F0502020204030203" pitchFamily="34" charset="0"/>
              <a:ea typeface="Lato" panose="020F0502020204030203" pitchFamily="34" charset="0"/>
              <a:cs typeface="Lato" panose="020F0502020204030203" pitchFamily="34" charset="0"/>
            </a:endParaRPr>
          </a:p>
        </p:txBody>
      </p:sp>
      <p:sp>
        <p:nvSpPr>
          <p:cNvPr id="345" name="Google Shape;345;p23"/>
          <p:cNvSpPr/>
          <p:nvPr/>
        </p:nvSpPr>
        <p:spPr>
          <a:xfrm>
            <a:off x="1938398" y="1252995"/>
            <a:ext cx="3533118" cy="281191"/>
          </a:xfrm>
          <a:prstGeom prst="rect">
            <a:avLst/>
          </a:prstGeom>
          <a:noFill/>
          <a:ln>
            <a:noFill/>
          </a:ln>
        </p:spPr>
        <p:txBody>
          <a:bodyPr spcFirstLastPara="1" wrap="square" lIns="55729" tIns="27857" rIns="55729" bIns="27857" anchor="t" anchorCtr="0">
            <a:spAutoFit/>
          </a:bodyPr>
          <a:lstStyle/>
          <a:p>
            <a:r>
              <a:rPr lang="es-ES" sz="700" b="1">
                <a:solidFill>
                  <a:srgbClr val="1868AF"/>
                </a:solidFill>
                <a:latin typeface="Lato" panose="020F0502020204030203" pitchFamily="34" charset="0"/>
                <a:ea typeface="Lato" panose="020F0502020204030203" pitchFamily="34" charset="0"/>
                <a:cs typeface="Lato" panose="020F0502020204030203" pitchFamily="34" charset="0"/>
                <a:sym typeface="Trebuchet MS"/>
              </a:rPr>
              <a:t>Esperadas: </a:t>
            </a:r>
            <a:r>
              <a:rPr lang="es-ES" sz="700" b="1">
                <a:solidFill>
                  <a:srgbClr val="003366"/>
                </a:solidFill>
                <a:latin typeface="Lato" panose="020F0502020204030203" pitchFamily="34" charset="0"/>
                <a:ea typeface="Lato" panose="020F0502020204030203" pitchFamily="34" charset="0"/>
                <a:cs typeface="Lato" panose="020F0502020204030203" pitchFamily="34" charset="0"/>
                <a:sym typeface="Trebuchet MS"/>
              </a:rPr>
              <a:t>La solución funcionaria sin ellas (es bonito, fácil de llevar, espacio agradable, es sano, fácil de entender, reciclable.</a:t>
            </a:r>
            <a:endParaRPr sz="700">
              <a:latin typeface="Lato" panose="020F0502020204030203" pitchFamily="34" charset="0"/>
              <a:ea typeface="Lato" panose="020F0502020204030203" pitchFamily="34" charset="0"/>
              <a:cs typeface="Lato" panose="020F0502020204030203" pitchFamily="34" charset="0"/>
            </a:endParaRPr>
          </a:p>
        </p:txBody>
      </p:sp>
      <p:sp>
        <p:nvSpPr>
          <p:cNvPr id="346" name="Google Shape;346;p23"/>
          <p:cNvSpPr/>
          <p:nvPr/>
        </p:nvSpPr>
        <p:spPr>
          <a:xfrm>
            <a:off x="2053619" y="955410"/>
            <a:ext cx="3691747" cy="281191"/>
          </a:xfrm>
          <a:prstGeom prst="rect">
            <a:avLst/>
          </a:prstGeom>
          <a:noFill/>
          <a:ln>
            <a:noFill/>
          </a:ln>
        </p:spPr>
        <p:txBody>
          <a:bodyPr spcFirstLastPara="1" wrap="square" lIns="55729" tIns="27857" rIns="55729" bIns="27857" anchor="t" anchorCtr="0">
            <a:spAutoFit/>
          </a:bodyPr>
          <a:lstStyle/>
          <a:p>
            <a:r>
              <a:rPr lang="es-ES" sz="731" b="1">
                <a:solidFill>
                  <a:srgbClr val="1868AF"/>
                </a:solidFill>
                <a:latin typeface="Trebuchet MS"/>
                <a:ea typeface="Trebuchet MS"/>
                <a:cs typeface="Trebuchet MS"/>
                <a:sym typeface="Trebuchet MS"/>
              </a:rPr>
              <a:t>Requeridas: </a:t>
            </a:r>
            <a:r>
              <a:rPr lang="es-ES" sz="731" b="1">
                <a:solidFill>
                  <a:srgbClr val="003366"/>
                </a:solidFill>
                <a:latin typeface="Trebuchet MS"/>
                <a:ea typeface="Trebuchet MS"/>
                <a:cs typeface="Trebuchet MS"/>
                <a:sym typeface="Trebuchet MS"/>
              </a:rPr>
              <a:t>Sin ellas la solución no funcionaria (calidad de servicio/producto, funciones básicas)</a:t>
            </a:r>
            <a:endParaRPr sz="854"/>
          </a:p>
        </p:txBody>
      </p:sp>
      <p:sp>
        <p:nvSpPr>
          <p:cNvPr id="347" name="Google Shape;347;p23"/>
          <p:cNvSpPr/>
          <p:nvPr/>
        </p:nvSpPr>
        <p:spPr>
          <a:xfrm>
            <a:off x="1957485" y="741939"/>
            <a:ext cx="3676228" cy="225535"/>
          </a:xfrm>
          <a:prstGeom prst="rect">
            <a:avLst/>
          </a:prstGeom>
          <a:noFill/>
          <a:ln>
            <a:noFill/>
          </a:ln>
        </p:spPr>
        <p:txBody>
          <a:bodyPr spcFirstLastPara="1" wrap="square" lIns="55729" tIns="27857" rIns="55729" bIns="27857" anchor="t" anchorCtr="0">
            <a:spAutoFit/>
          </a:bodyPr>
          <a:lstStyle/>
          <a:p>
            <a:pPr algn="ctr"/>
            <a:r>
              <a:rPr lang="es-ES" sz="1100" b="1" dirty="0">
                <a:solidFill>
                  <a:srgbClr val="FF9C3B"/>
                </a:solidFill>
                <a:latin typeface="Lato" panose="020F0502020204030203" pitchFamily="34" charset="0"/>
                <a:ea typeface="Lato" panose="020F0502020204030203" pitchFamily="34" charset="0"/>
                <a:cs typeface="Lato" panose="020F0502020204030203" pitchFamily="34" charset="0"/>
                <a:sym typeface="Trebuchet MS"/>
              </a:rPr>
              <a:t>ALEGRÍAS </a:t>
            </a:r>
            <a:endParaRPr lang="es-ES" sz="1100" dirty="0">
              <a:latin typeface="Lato" panose="020F0502020204030203" pitchFamily="34" charset="0"/>
              <a:ea typeface="Lato" panose="020F0502020204030203" pitchFamily="34" charset="0"/>
              <a:cs typeface="Lato" panose="020F0502020204030203" pitchFamily="34" charset="0"/>
            </a:endParaRPr>
          </a:p>
        </p:txBody>
      </p:sp>
      <p:grpSp>
        <p:nvGrpSpPr>
          <p:cNvPr id="348" name="Google Shape;348;p23"/>
          <p:cNvGrpSpPr/>
          <p:nvPr/>
        </p:nvGrpSpPr>
        <p:grpSpPr>
          <a:xfrm>
            <a:off x="1834049" y="719780"/>
            <a:ext cx="5442784" cy="3634463"/>
            <a:chOff x="107504" y="274906"/>
            <a:chExt cx="8928992" cy="5962406"/>
          </a:xfrm>
        </p:grpSpPr>
        <p:cxnSp>
          <p:nvCxnSpPr>
            <p:cNvPr id="349" name="Google Shape;349;p23"/>
            <p:cNvCxnSpPr/>
            <p:nvPr/>
          </p:nvCxnSpPr>
          <p:spPr>
            <a:xfrm rot="10800000">
              <a:off x="107504" y="3068960"/>
              <a:ext cx="3816000" cy="0"/>
            </a:xfrm>
            <a:prstGeom prst="straightConnector1">
              <a:avLst/>
            </a:prstGeom>
            <a:noFill/>
            <a:ln w="38100" cap="flat" cmpd="sng">
              <a:solidFill>
                <a:schemeClr val="accent1"/>
              </a:solidFill>
              <a:prstDash val="solid"/>
              <a:round/>
              <a:headEnd type="none" w="sm" len="sm"/>
              <a:tailEnd type="none" w="sm" len="sm"/>
            </a:ln>
          </p:spPr>
        </p:cxnSp>
        <p:cxnSp>
          <p:nvCxnSpPr>
            <p:cNvPr id="350" name="Google Shape;350;p23"/>
            <p:cNvCxnSpPr/>
            <p:nvPr/>
          </p:nvCxnSpPr>
          <p:spPr>
            <a:xfrm rot="-2700000">
              <a:off x="4753380" y="1365572"/>
              <a:ext cx="3060000" cy="0"/>
            </a:xfrm>
            <a:prstGeom prst="straightConnector1">
              <a:avLst/>
            </a:prstGeom>
            <a:noFill/>
            <a:ln w="38100" cap="flat" cmpd="sng">
              <a:solidFill>
                <a:schemeClr val="accent1"/>
              </a:solidFill>
              <a:prstDash val="solid"/>
              <a:round/>
              <a:headEnd type="none" w="sm" len="sm"/>
              <a:tailEnd type="none" w="sm" len="sm"/>
            </a:ln>
          </p:spPr>
        </p:cxnSp>
        <p:cxnSp>
          <p:nvCxnSpPr>
            <p:cNvPr id="351" name="Google Shape;351;p23"/>
            <p:cNvCxnSpPr/>
            <p:nvPr/>
          </p:nvCxnSpPr>
          <p:spPr>
            <a:xfrm rot="-8100000">
              <a:off x="4679570" y="4959024"/>
              <a:ext cx="3564000" cy="0"/>
            </a:xfrm>
            <a:prstGeom prst="straightConnector1">
              <a:avLst/>
            </a:prstGeom>
            <a:noFill/>
            <a:ln w="38100" cap="flat" cmpd="sng">
              <a:solidFill>
                <a:schemeClr val="accent1"/>
              </a:solidFill>
              <a:prstDash val="solid"/>
              <a:round/>
              <a:headEnd type="none" w="sm" len="sm"/>
              <a:tailEnd type="none" w="sm" len="sm"/>
            </a:ln>
          </p:spPr>
        </p:cxnSp>
        <p:sp>
          <p:nvSpPr>
            <p:cNvPr id="352" name="Google Shape;352;p23"/>
            <p:cNvSpPr/>
            <p:nvPr/>
          </p:nvSpPr>
          <p:spPr>
            <a:xfrm>
              <a:off x="107504" y="274906"/>
              <a:ext cx="8928992" cy="5962406"/>
            </a:xfrm>
            <a:prstGeom prst="rect">
              <a:avLst/>
            </a:prstGeom>
            <a:noFill/>
            <a:ln w="28575" cap="flat" cmpd="sng">
              <a:solidFill>
                <a:schemeClr val="accent1"/>
              </a:solidFill>
              <a:prstDash val="solid"/>
              <a:round/>
              <a:headEnd type="none" w="sm" len="sm"/>
              <a:tailEnd type="none" w="sm" len="sm"/>
            </a:ln>
          </p:spPr>
          <p:txBody>
            <a:bodyPr spcFirstLastPara="1" wrap="square" lIns="55729" tIns="27857" rIns="55729" bIns="27857" anchor="t" anchorCtr="0">
              <a:noAutofit/>
            </a:bodyPr>
            <a:lstStyle/>
            <a:p>
              <a:pPr marL="789595" indent="-154823">
                <a:lnSpc>
                  <a:spcPct val="180000"/>
                </a:lnSpc>
                <a:buClr>
                  <a:srgbClr val="99CC00"/>
                </a:buClr>
                <a:buSzPts val="2000"/>
              </a:pPr>
              <a:endParaRPr sz="700">
                <a:solidFill>
                  <a:schemeClr val="dk1"/>
                </a:solidFill>
                <a:latin typeface="Lato" panose="020F0502020204030203" pitchFamily="34" charset="0"/>
                <a:ea typeface="Lato" panose="020F0502020204030203" pitchFamily="34" charset="0"/>
                <a:cs typeface="Lato" panose="020F0502020204030203" pitchFamily="34" charset="0"/>
                <a:sym typeface="Trebuchet MS"/>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grpSp>
        <p:nvGrpSpPr>
          <p:cNvPr id="359" name="Google Shape;359;p24"/>
          <p:cNvGrpSpPr/>
          <p:nvPr/>
        </p:nvGrpSpPr>
        <p:grpSpPr>
          <a:xfrm>
            <a:off x="4593380" y="1073065"/>
            <a:ext cx="2721392" cy="2034600"/>
            <a:chOff x="4644008" y="1243327"/>
            <a:chExt cx="4464496" cy="3337801"/>
          </a:xfrm>
        </p:grpSpPr>
        <p:pic>
          <p:nvPicPr>
            <p:cNvPr id="360" name="Google Shape;360;p24"/>
            <p:cNvPicPr preferRelativeResize="0"/>
            <p:nvPr/>
          </p:nvPicPr>
          <p:blipFill rotWithShape="1">
            <a:blip r:embed="rId3">
              <a:alphaModFix/>
            </a:blip>
            <a:srcRect l="38095" r="2858" b="18415"/>
            <a:stretch/>
          </p:blipFill>
          <p:spPr>
            <a:xfrm>
              <a:off x="4644008" y="1824625"/>
              <a:ext cx="4464496" cy="2756503"/>
            </a:xfrm>
            <a:prstGeom prst="rect">
              <a:avLst/>
            </a:prstGeom>
            <a:noFill/>
            <a:ln>
              <a:noFill/>
            </a:ln>
          </p:spPr>
        </p:pic>
        <p:sp>
          <p:nvSpPr>
            <p:cNvPr id="361" name="Google Shape;361;p24"/>
            <p:cNvSpPr/>
            <p:nvPr/>
          </p:nvSpPr>
          <p:spPr>
            <a:xfrm>
              <a:off x="5308783" y="1243327"/>
              <a:ext cx="447686" cy="517152"/>
            </a:xfrm>
            <a:prstGeom prst="downArrow">
              <a:avLst>
                <a:gd name="adj1" fmla="val 50000"/>
                <a:gd name="adj2" fmla="val 50000"/>
              </a:avLst>
            </a:prstGeom>
            <a:gradFill>
              <a:gsLst>
                <a:gs pos="0">
                  <a:srgbClr val="9C4200"/>
                </a:gs>
                <a:gs pos="80000">
                  <a:srgbClr val="CC5900"/>
                </a:gs>
                <a:gs pos="100000">
                  <a:srgbClr val="D25800"/>
                </a:gs>
              </a:gsLst>
              <a:lin ang="16200000" scaled="0"/>
            </a:gradFill>
            <a:ln>
              <a:noFill/>
            </a:ln>
            <a:effectLst>
              <a:outerShdw blurRad="40000" dist="23000" dir="5400000" rotWithShape="0">
                <a:srgbClr val="000000">
                  <a:alpha val="34901"/>
                </a:srgbClr>
              </a:outerShdw>
            </a:effectLst>
          </p:spPr>
          <p:txBody>
            <a:bodyPr spcFirstLastPara="1" wrap="square" lIns="55729" tIns="27857" rIns="55729" bIns="27857" anchor="ctr" anchorCtr="0">
              <a:noAutofit/>
            </a:bodyPr>
            <a:lstStyle/>
            <a:p>
              <a:pPr algn="ctr"/>
              <a:endParaRPr sz="1219">
                <a:solidFill>
                  <a:schemeClr val="lt1"/>
                </a:solidFill>
                <a:latin typeface="Trebuchet MS"/>
                <a:ea typeface="Trebuchet MS"/>
                <a:cs typeface="Trebuchet MS"/>
                <a:sym typeface="Trebuchet MS"/>
              </a:endParaRPr>
            </a:p>
          </p:txBody>
        </p:sp>
        <p:sp>
          <p:nvSpPr>
            <p:cNvPr id="362" name="Google Shape;362;p24"/>
            <p:cNvSpPr/>
            <p:nvPr/>
          </p:nvSpPr>
          <p:spPr>
            <a:xfrm>
              <a:off x="5084940" y="2573146"/>
              <a:ext cx="596915" cy="591031"/>
            </a:xfrm>
            <a:custGeom>
              <a:avLst/>
              <a:gdLst/>
              <a:ahLst/>
              <a:cxnLst/>
              <a:rect l="l" t="t" r="r" b="b"/>
              <a:pathLst>
                <a:path w="355430" h="756977" extrusionOk="0">
                  <a:moveTo>
                    <a:pt x="33882" y="90436"/>
                  </a:moveTo>
                  <a:lnTo>
                    <a:pt x="134366" y="70339"/>
                  </a:lnTo>
                  <a:cubicBezTo>
                    <a:pt x="147869" y="67445"/>
                    <a:pt x="161628" y="65139"/>
                    <a:pt x="174559" y="60290"/>
                  </a:cubicBezTo>
                  <a:cubicBezTo>
                    <a:pt x="232059" y="38728"/>
                    <a:pt x="195004" y="42619"/>
                    <a:pt x="244898" y="30145"/>
                  </a:cubicBezTo>
                  <a:cubicBezTo>
                    <a:pt x="261467" y="26003"/>
                    <a:pt x="278662" y="24591"/>
                    <a:pt x="295139" y="20097"/>
                  </a:cubicBezTo>
                  <a:cubicBezTo>
                    <a:pt x="315577" y="14523"/>
                    <a:pt x="355430" y="0"/>
                    <a:pt x="355430" y="0"/>
                  </a:cubicBezTo>
                  <a:cubicBezTo>
                    <a:pt x="348731" y="10048"/>
                    <a:pt x="343872" y="21606"/>
                    <a:pt x="335333" y="30145"/>
                  </a:cubicBezTo>
                  <a:cubicBezTo>
                    <a:pt x="326794" y="38684"/>
                    <a:pt x="312919" y="40964"/>
                    <a:pt x="305188" y="50242"/>
                  </a:cubicBezTo>
                  <a:cubicBezTo>
                    <a:pt x="295598" y="61750"/>
                    <a:pt x="293798" y="78247"/>
                    <a:pt x="285091" y="90436"/>
                  </a:cubicBezTo>
                  <a:cubicBezTo>
                    <a:pt x="262459" y="122120"/>
                    <a:pt x="248572" y="123768"/>
                    <a:pt x="214753" y="140677"/>
                  </a:cubicBezTo>
                  <a:cubicBezTo>
                    <a:pt x="208054" y="150725"/>
                    <a:pt x="203195" y="162283"/>
                    <a:pt x="194656" y="170822"/>
                  </a:cubicBezTo>
                  <a:cubicBezTo>
                    <a:pt x="170921" y="194557"/>
                    <a:pt x="151903" y="191312"/>
                    <a:pt x="124317" y="211016"/>
                  </a:cubicBezTo>
                  <a:cubicBezTo>
                    <a:pt x="29260" y="278913"/>
                    <a:pt x="164140" y="206176"/>
                    <a:pt x="53979" y="261258"/>
                  </a:cubicBezTo>
                  <a:cubicBezTo>
                    <a:pt x="67377" y="264607"/>
                    <a:pt x="80362" y="271306"/>
                    <a:pt x="94172" y="271306"/>
                  </a:cubicBezTo>
                  <a:cubicBezTo>
                    <a:pt x="284115" y="271306"/>
                    <a:pt x="243145" y="281940"/>
                    <a:pt x="335333" y="251209"/>
                  </a:cubicBezTo>
                  <a:cubicBezTo>
                    <a:pt x="267619" y="341496"/>
                    <a:pt x="349695" y="242590"/>
                    <a:pt x="254946" y="321548"/>
                  </a:cubicBezTo>
                  <a:cubicBezTo>
                    <a:pt x="229474" y="342775"/>
                    <a:pt x="213041" y="374827"/>
                    <a:pt x="184608" y="391886"/>
                  </a:cubicBezTo>
                  <a:cubicBezTo>
                    <a:pt x="134491" y="421956"/>
                    <a:pt x="132292" y="417751"/>
                    <a:pt x="94172" y="462225"/>
                  </a:cubicBezTo>
                  <a:cubicBezTo>
                    <a:pt x="20485" y="548194"/>
                    <a:pt x="131017" y="439895"/>
                    <a:pt x="43931" y="512466"/>
                  </a:cubicBezTo>
                  <a:cubicBezTo>
                    <a:pt x="33014" y="521563"/>
                    <a:pt x="0" y="539164"/>
                    <a:pt x="13786" y="542611"/>
                  </a:cubicBezTo>
                  <a:cubicBezTo>
                    <a:pt x="49677" y="551584"/>
                    <a:pt x="87473" y="535912"/>
                    <a:pt x="124317" y="532563"/>
                  </a:cubicBezTo>
                  <a:cubicBezTo>
                    <a:pt x="137715" y="529214"/>
                    <a:pt x="150861" y="524615"/>
                    <a:pt x="164511" y="522515"/>
                  </a:cubicBezTo>
                  <a:cubicBezTo>
                    <a:pt x="314963" y="499368"/>
                    <a:pt x="204444" y="525091"/>
                    <a:pt x="295139" y="502418"/>
                  </a:cubicBezTo>
                  <a:cubicBezTo>
                    <a:pt x="277508" y="572943"/>
                    <a:pt x="300409" y="517244"/>
                    <a:pt x="244898" y="572756"/>
                  </a:cubicBezTo>
                  <a:cubicBezTo>
                    <a:pt x="211659" y="605995"/>
                    <a:pt x="213312" y="624921"/>
                    <a:pt x="184608" y="663192"/>
                  </a:cubicBezTo>
                  <a:cubicBezTo>
                    <a:pt x="176081" y="674561"/>
                    <a:pt x="163560" y="682420"/>
                    <a:pt x="154462" y="693337"/>
                  </a:cubicBezTo>
                  <a:cubicBezTo>
                    <a:pt x="144303" y="705528"/>
                    <a:pt x="124317" y="735502"/>
                    <a:pt x="124317" y="753627"/>
                  </a:cubicBezTo>
                  <a:cubicBezTo>
                    <a:pt x="124317" y="756977"/>
                    <a:pt x="131016" y="753627"/>
                    <a:pt x="134366" y="753627"/>
                  </a:cubicBezTo>
                </a:path>
              </a:pathLst>
            </a:custGeom>
            <a:noFill/>
            <a:ln w="101600" cap="flat" cmpd="sng">
              <a:solidFill>
                <a:srgbClr val="FF6600">
                  <a:alpha val="64705"/>
                </a:srgbClr>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55729" tIns="27857" rIns="55729" bIns="27857" anchor="ctr" anchorCtr="0">
              <a:noAutofit/>
            </a:bodyPr>
            <a:lstStyle/>
            <a:p>
              <a:pPr algn="ctr"/>
              <a:endParaRPr sz="1219">
                <a:solidFill>
                  <a:schemeClr val="dk1"/>
                </a:solidFill>
                <a:latin typeface="Trebuchet MS"/>
                <a:ea typeface="Trebuchet MS"/>
                <a:cs typeface="Trebuchet MS"/>
                <a:sym typeface="Trebuchet MS"/>
              </a:endParaRPr>
            </a:p>
          </p:txBody>
        </p:sp>
      </p:grpSp>
      <p:sp>
        <p:nvSpPr>
          <p:cNvPr id="363" name="Google Shape;363;p24"/>
          <p:cNvSpPr txBox="1"/>
          <p:nvPr/>
        </p:nvSpPr>
        <p:spPr>
          <a:xfrm>
            <a:off x="1585069" y="1593729"/>
            <a:ext cx="3097190" cy="918032"/>
          </a:xfrm>
          <a:prstGeom prst="rect">
            <a:avLst/>
          </a:prstGeom>
          <a:noFill/>
          <a:ln>
            <a:noFill/>
          </a:ln>
        </p:spPr>
        <p:txBody>
          <a:bodyPr spcFirstLastPara="1" wrap="square" lIns="55729" tIns="27857" rIns="55729" bIns="27857" anchor="t" anchorCtr="0">
            <a:spAutoFit/>
          </a:bodyPr>
          <a:lstStyle/>
          <a:p>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Bookman Old Style"/>
              </a:rPr>
              <a:t>La </a:t>
            </a:r>
            <a:r>
              <a:rPr lang="es-ES" sz="1400" b="1" dirty="0">
                <a:solidFill>
                  <a:srgbClr val="006CB5"/>
                </a:solidFill>
                <a:latin typeface="Lato" panose="020F0502020204030203" pitchFamily="34" charset="0"/>
                <a:ea typeface="Lato" panose="020F0502020204030203" pitchFamily="34" charset="0"/>
                <a:cs typeface="Lato" panose="020F0502020204030203" pitchFamily="34" charset="0"/>
                <a:sym typeface="Bookman Old Style"/>
              </a:rPr>
              <a:t>propuesta de valor </a:t>
            </a:r>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Bookman Old Style"/>
              </a:rPr>
              <a:t>describe el set de productos y/o servicios que crean valor para un </a:t>
            </a:r>
            <a:r>
              <a:rPr lang="es-ES" sz="1400" b="1" dirty="0">
                <a:solidFill>
                  <a:srgbClr val="006CB5"/>
                </a:solidFill>
                <a:latin typeface="Lato" panose="020F0502020204030203" pitchFamily="34" charset="0"/>
                <a:ea typeface="Lato" panose="020F0502020204030203" pitchFamily="34" charset="0"/>
                <a:cs typeface="Lato" panose="020F0502020204030203" pitchFamily="34" charset="0"/>
                <a:sym typeface="Bookman Old Style"/>
              </a:rPr>
              <a:t>segmento específico </a:t>
            </a:r>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Bookman Old Style"/>
              </a:rPr>
              <a:t>de clientes </a:t>
            </a:r>
            <a:endParaRPr sz="1400" dirty="0">
              <a:solidFill>
                <a:srgbClr val="010101"/>
              </a:solidFill>
              <a:latin typeface="Lato" panose="020F0502020204030203" pitchFamily="34" charset="0"/>
              <a:ea typeface="Lato" panose="020F0502020204030203" pitchFamily="34" charset="0"/>
              <a:cs typeface="Lato" panose="020F0502020204030203" pitchFamily="34" charset="0"/>
            </a:endParaRPr>
          </a:p>
        </p:txBody>
      </p:sp>
      <p:sp>
        <p:nvSpPr>
          <p:cNvPr id="364" name="Google Shape;364;p24"/>
          <p:cNvSpPr txBox="1"/>
          <p:nvPr/>
        </p:nvSpPr>
        <p:spPr>
          <a:xfrm>
            <a:off x="1448370" y="3041746"/>
            <a:ext cx="2647784" cy="487145"/>
          </a:xfrm>
          <a:prstGeom prst="rect">
            <a:avLst/>
          </a:prstGeom>
          <a:noFill/>
          <a:ln>
            <a:noFill/>
          </a:ln>
        </p:spPr>
        <p:txBody>
          <a:bodyPr spcFirstLastPara="1" wrap="square" lIns="55729" tIns="27857" rIns="55729" bIns="27857" anchor="t" anchorCtr="0">
            <a:spAutoFit/>
          </a:bodyPr>
          <a:lstStyle/>
          <a:p>
            <a:pPr algn="ctr"/>
            <a:r>
              <a:rPr lang="es-ES" sz="1400" b="1" dirty="0">
                <a:solidFill>
                  <a:srgbClr val="006CB5"/>
                </a:solidFill>
                <a:latin typeface="Lato" panose="020F0502020204030203" pitchFamily="34" charset="0"/>
                <a:ea typeface="Lato" panose="020F0502020204030203" pitchFamily="34" charset="0"/>
                <a:cs typeface="Lato" panose="020F0502020204030203" pitchFamily="34" charset="0"/>
                <a:sym typeface="Bookman Old Style"/>
              </a:rPr>
              <a:t>¿Cuál es nuestra oferta distintiva?</a:t>
            </a:r>
            <a:endParaRPr sz="1400" dirty="0">
              <a:solidFill>
                <a:srgbClr val="006CB5"/>
              </a:solidFill>
              <a:latin typeface="Lato" panose="020F0502020204030203" pitchFamily="34" charset="0"/>
              <a:ea typeface="Lato" panose="020F0502020204030203" pitchFamily="34" charset="0"/>
              <a:cs typeface="Lato" panose="020F0502020204030203" pitchFamily="34" charset="0"/>
            </a:endParaRPr>
          </a:p>
        </p:txBody>
      </p:sp>
      <p:sp>
        <p:nvSpPr>
          <p:cNvPr id="365" name="Google Shape;365;p24"/>
          <p:cNvSpPr txBox="1"/>
          <p:nvPr/>
        </p:nvSpPr>
        <p:spPr>
          <a:xfrm>
            <a:off x="4303621" y="3169050"/>
            <a:ext cx="1503529" cy="548701"/>
          </a:xfrm>
          <a:prstGeom prst="rect">
            <a:avLst/>
          </a:prstGeom>
          <a:noFill/>
          <a:ln>
            <a:noFill/>
          </a:ln>
        </p:spPr>
        <p:txBody>
          <a:bodyPr spcFirstLastPara="1" wrap="square" lIns="55729" tIns="27857" rIns="55729" bIns="27857" anchor="t" anchorCtr="0">
            <a:spAutoFit/>
          </a:bodyPr>
          <a:lstStyle/>
          <a:p>
            <a:pPr marL="209010" indent="-209010">
              <a:buClr>
                <a:srgbClr val="FF6600"/>
              </a:buClr>
              <a:buSzPts val="1400"/>
              <a:buFont typeface="Poppins Black"/>
              <a:buAutoNum type="arabicPeriod"/>
            </a:pPr>
            <a:r>
              <a:rPr lang="es-ES" sz="800" b="1"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Precio</a:t>
            </a:r>
            <a:endParaRPr sz="800" dirty="0">
              <a:latin typeface="Lato" panose="020F0502020204030203" pitchFamily="34" charset="0"/>
              <a:ea typeface="Lato" panose="020F0502020204030203" pitchFamily="34" charset="0"/>
              <a:cs typeface="Lato" panose="020F0502020204030203" pitchFamily="34" charset="0"/>
            </a:endParaRPr>
          </a:p>
          <a:p>
            <a:pPr marL="209010" indent="-209010">
              <a:buClr>
                <a:srgbClr val="FF6600"/>
              </a:buClr>
              <a:buSzPts val="1400"/>
              <a:buFont typeface="Poppins Black"/>
              <a:buAutoNum type="arabicPeriod"/>
            </a:pPr>
            <a:r>
              <a:rPr lang="es-ES" sz="800" b="1"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Novedad</a:t>
            </a:r>
            <a:endParaRPr sz="800" dirty="0">
              <a:latin typeface="Lato" panose="020F0502020204030203" pitchFamily="34" charset="0"/>
              <a:ea typeface="Lato" panose="020F0502020204030203" pitchFamily="34" charset="0"/>
              <a:cs typeface="Lato" panose="020F0502020204030203" pitchFamily="34" charset="0"/>
            </a:endParaRPr>
          </a:p>
          <a:p>
            <a:pPr marL="209010" indent="-209010">
              <a:buClr>
                <a:srgbClr val="FF6600"/>
              </a:buClr>
              <a:buSzPts val="1400"/>
              <a:buFont typeface="Poppins Black"/>
              <a:buAutoNum type="arabicPeriod"/>
            </a:pPr>
            <a:r>
              <a:rPr lang="es-ES" sz="800" b="1"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Desempeño</a:t>
            </a:r>
            <a:endParaRPr sz="800" dirty="0">
              <a:latin typeface="Lato" panose="020F0502020204030203" pitchFamily="34" charset="0"/>
              <a:ea typeface="Lato" panose="020F0502020204030203" pitchFamily="34" charset="0"/>
              <a:cs typeface="Lato" panose="020F0502020204030203" pitchFamily="34" charset="0"/>
            </a:endParaRPr>
          </a:p>
          <a:p>
            <a:pPr marL="209010" indent="-209010">
              <a:buClr>
                <a:srgbClr val="FF6600"/>
              </a:buClr>
              <a:buSzPts val="1400"/>
              <a:buFont typeface="Poppins Black"/>
              <a:buAutoNum type="arabicPeriod"/>
            </a:pPr>
            <a:r>
              <a:rPr lang="es-ES" sz="800" b="1"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Velocidad de servicio</a:t>
            </a:r>
            <a:endParaRPr sz="800" dirty="0">
              <a:solidFill>
                <a:schemeClr val="dk1"/>
              </a:solidFill>
              <a:latin typeface="Lato" panose="020F0502020204030203" pitchFamily="34" charset="0"/>
              <a:ea typeface="Lato" panose="020F0502020204030203" pitchFamily="34" charset="0"/>
              <a:cs typeface="Lato" panose="020F0502020204030203" pitchFamily="34" charset="0"/>
              <a:sym typeface="Century Gothic"/>
            </a:endParaRPr>
          </a:p>
        </p:txBody>
      </p:sp>
      <p:sp>
        <p:nvSpPr>
          <p:cNvPr id="366" name="Google Shape;366;p24"/>
          <p:cNvSpPr txBox="1"/>
          <p:nvPr/>
        </p:nvSpPr>
        <p:spPr>
          <a:xfrm>
            <a:off x="4322866" y="3770580"/>
            <a:ext cx="1601739" cy="548701"/>
          </a:xfrm>
          <a:prstGeom prst="rect">
            <a:avLst/>
          </a:prstGeom>
          <a:noFill/>
          <a:ln>
            <a:noFill/>
          </a:ln>
        </p:spPr>
        <p:txBody>
          <a:bodyPr spcFirstLastPara="1" wrap="square" lIns="55729" tIns="27857" rIns="55729" bIns="27857" anchor="t" anchorCtr="0">
            <a:spAutoFit/>
          </a:bodyPr>
          <a:lstStyle/>
          <a:p>
            <a:pPr marL="209010" indent="-209010">
              <a:buClr>
                <a:srgbClr val="FF6600"/>
              </a:buClr>
              <a:buSzPts val="1400"/>
              <a:buFont typeface="Poppins Black"/>
              <a:buAutoNum type="alphaLcParenR"/>
            </a:pPr>
            <a:r>
              <a:rPr lang="es-ES" sz="800" b="1"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Customización</a:t>
            </a:r>
            <a:endParaRPr sz="800" b="1"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endParaRPr>
          </a:p>
          <a:p>
            <a:pPr marL="209010" indent="-209010">
              <a:buClr>
                <a:srgbClr val="FF6600"/>
              </a:buClr>
              <a:buSzPts val="1400"/>
              <a:buFont typeface="Poppins Black"/>
              <a:buAutoNum type="alphaLcParenR"/>
            </a:pPr>
            <a:r>
              <a:rPr lang="es-ES" sz="800" b="1"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Diseño</a:t>
            </a:r>
            <a:endParaRPr sz="800" dirty="0">
              <a:latin typeface="Lato" panose="020F0502020204030203" pitchFamily="34" charset="0"/>
              <a:ea typeface="Lato" panose="020F0502020204030203" pitchFamily="34" charset="0"/>
              <a:cs typeface="Lato" panose="020F0502020204030203" pitchFamily="34" charset="0"/>
            </a:endParaRPr>
          </a:p>
          <a:p>
            <a:pPr marL="209010" indent="-209010">
              <a:buClr>
                <a:srgbClr val="FF6600"/>
              </a:buClr>
              <a:buSzPts val="1400"/>
              <a:buFont typeface="Poppins Black"/>
              <a:buAutoNum type="alphaLcParenR"/>
            </a:pPr>
            <a:r>
              <a:rPr lang="es-ES" sz="800" b="1"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Marca/status</a:t>
            </a:r>
            <a:endParaRPr sz="800" dirty="0">
              <a:latin typeface="Lato" panose="020F0502020204030203" pitchFamily="34" charset="0"/>
              <a:ea typeface="Lato" panose="020F0502020204030203" pitchFamily="34" charset="0"/>
              <a:cs typeface="Lato" panose="020F0502020204030203" pitchFamily="34" charset="0"/>
            </a:endParaRPr>
          </a:p>
          <a:p>
            <a:pPr marL="209010" indent="-209010">
              <a:buClr>
                <a:srgbClr val="FF6600"/>
              </a:buClr>
              <a:buSzPts val="1400"/>
              <a:buFont typeface="Poppins Black"/>
              <a:buAutoNum type="alphaLcParenR"/>
            </a:pPr>
            <a:r>
              <a:rPr lang="es-ES" sz="800" b="1"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Reducción de costos</a:t>
            </a:r>
            <a:endParaRPr sz="800" dirty="0">
              <a:solidFill>
                <a:schemeClr val="dk1"/>
              </a:solidFill>
              <a:latin typeface="Lato" panose="020F0502020204030203" pitchFamily="34" charset="0"/>
              <a:ea typeface="Lato" panose="020F0502020204030203" pitchFamily="34" charset="0"/>
              <a:cs typeface="Lato" panose="020F0502020204030203" pitchFamily="34" charset="0"/>
              <a:sym typeface="Century Gothic"/>
            </a:endParaRPr>
          </a:p>
        </p:txBody>
      </p:sp>
      <p:sp>
        <p:nvSpPr>
          <p:cNvPr id="367" name="Google Shape;367;p24"/>
          <p:cNvSpPr txBox="1"/>
          <p:nvPr/>
        </p:nvSpPr>
        <p:spPr>
          <a:xfrm>
            <a:off x="5884541" y="3217132"/>
            <a:ext cx="1524109" cy="713489"/>
          </a:xfrm>
          <a:prstGeom prst="rect">
            <a:avLst/>
          </a:prstGeom>
          <a:noFill/>
          <a:ln>
            <a:noFill/>
          </a:ln>
        </p:spPr>
        <p:txBody>
          <a:bodyPr spcFirstLastPara="1" wrap="square" lIns="55729" tIns="27857" rIns="55729" bIns="27857" anchor="t" anchorCtr="0">
            <a:spAutoFit/>
          </a:bodyPr>
          <a:lstStyle/>
          <a:p>
            <a:pPr marL="243846" indent="-243846">
              <a:buClr>
                <a:srgbClr val="FF6600"/>
              </a:buClr>
              <a:buSzPts val="1400"/>
              <a:buFont typeface="Poppins Black"/>
              <a:buAutoNum type="romanUcPeriod"/>
            </a:pPr>
            <a:r>
              <a:rPr lang="es-ES" sz="854" b="1">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Reducción de riesgos</a:t>
            </a:r>
            <a:endParaRPr sz="854">
              <a:latin typeface="Lato" panose="020F0502020204030203" pitchFamily="34" charset="0"/>
              <a:ea typeface="Lato" panose="020F0502020204030203" pitchFamily="34" charset="0"/>
              <a:cs typeface="Lato" panose="020F0502020204030203" pitchFamily="34" charset="0"/>
            </a:endParaRPr>
          </a:p>
          <a:p>
            <a:pPr marL="243846" indent="-243846">
              <a:buClr>
                <a:srgbClr val="FF6600"/>
              </a:buClr>
              <a:buSzPts val="1400"/>
              <a:buFont typeface="Poppins Black"/>
              <a:buAutoNum type="romanUcPeriod"/>
            </a:pPr>
            <a:r>
              <a:rPr lang="es-ES" sz="854" b="1">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Accesibilidad</a:t>
            </a:r>
            <a:endParaRPr sz="854">
              <a:latin typeface="Lato" panose="020F0502020204030203" pitchFamily="34" charset="0"/>
              <a:ea typeface="Lato" panose="020F0502020204030203" pitchFamily="34" charset="0"/>
              <a:cs typeface="Lato" panose="020F0502020204030203" pitchFamily="34" charset="0"/>
            </a:endParaRPr>
          </a:p>
          <a:p>
            <a:pPr marL="243846" indent="-243846">
              <a:buClr>
                <a:srgbClr val="FF6600"/>
              </a:buClr>
              <a:buSzPts val="1400"/>
              <a:buFont typeface="Poppins Black"/>
              <a:buAutoNum type="romanUcPeriod"/>
            </a:pPr>
            <a:r>
              <a:rPr lang="es-ES" sz="854" b="1">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Excelencia</a:t>
            </a:r>
            <a:endParaRPr sz="854">
              <a:latin typeface="Lato" panose="020F0502020204030203" pitchFamily="34" charset="0"/>
              <a:ea typeface="Lato" panose="020F0502020204030203" pitchFamily="34" charset="0"/>
              <a:cs typeface="Lato" panose="020F0502020204030203" pitchFamily="34" charset="0"/>
            </a:endParaRPr>
          </a:p>
          <a:p>
            <a:pPr marL="243846" indent="-243846">
              <a:buClr>
                <a:srgbClr val="FF6600"/>
              </a:buClr>
              <a:buSzPts val="1400"/>
              <a:buFont typeface="Poppins Black"/>
              <a:buAutoNum type="romanUcPeriod"/>
            </a:pPr>
            <a:r>
              <a:rPr lang="es-ES" sz="854" b="1">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Experiencia del consumidor</a:t>
            </a:r>
            <a:endParaRPr sz="854">
              <a:latin typeface="Lato" panose="020F0502020204030203" pitchFamily="34" charset="0"/>
              <a:ea typeface="Lato" panose="020F0502020204030203" pitchFamily="34" charset="0"/>
              <a:cs typeface="Lato" panose="020F0502020204030203" pitchFamily="34" charset="0"/>
            </a:endParaRPr>
          </a:p>
        </p:txBody>
      </p:sp>
      <p:sp>
        <p:nvSpPr>
          <p:cNvPr id="368" name="Google Shape;368;p24"/>
          <p:cNvSpPr txBox="1"/>
          <p:nvPr/>
        </p:nvSpPr>
        <p:spPr>
          <a:xfrm>
            <a:off x="1442341" y="3824169"/>
            <a:ext cx="2647784" cy="487145"/>
          </a:xfrm>
          <a:prstGeom prst="rect">
            <a:avLst/>
          </a:prstGeom>
          <a:noFill/>
          <a:ln>
            <a:noFill/>
          </a:ln>
        </p:spPr>
        <p:txBody>
          <a:bodyPr spcFirstLastPara="1" wrap="square" lIns="55729" tIns="27857" rIns="55729" bIns="27857" anchor="t" anchorCtr="0">
            <a:spAutoFit/>
          </a:bodyPr>
          <a:lstStyle/>
          <a:p>
            <a:pPr algn="ctr"/>
            <a:r>
              <a:rPr lang="es-ES" sz="1400" b="1" dirty="0">
                <a:solidFill>
                  <a:srgbClr val="006CB5"/>
                </a:solidFill>
                <a:latin typeface="Lato" panose="020F0502020204030203" pitchFamily="34" charset="0"/>
                <a:ea typeface="Lato" panose="020F0502020204030203" pitchFamily="34" charset="0"/>
                <a:cs typeface="Lato" panose="020F0502020204030203" pitchFamily="34" charset="0"/>
                <a:sym typeface="Bookman Old Style"/>
              </a:rPr>
              <a:t>¿Qué beneficios obtiene nuestro cliente?</a:t>
            </a:r>
            <a:endParaRPr sz="1400" dirty="0">
              <a:solidFill>
                <a:srgbClr val="006CB5"/>
              </a:solidFill>
              <a:latin typeface="Lato" panose="020F0502020204030203" pitchFamily="34" charset="0"/>
              <a:ea typeface="Lato" panose="020F0502020204030203" pitchFamily="34" charset="0"/>
              <a:cs typeface="Lato" panose="020F0502020204030203" pitchFamily="34" charset="0"/>
            </a:endParaRPr>
          </a:p>
        </p:txBody>
      </p:sp>
      <p:cxnSp>
        <p:nvCxnSpPr>
          <p:cNvPr id="13" name="Straight Connector 12">
            <a:extLst>
              <a:ext uri="{FF2B5EF4-FFF2-40B4-BE49-F238E27FC236}">
                <a16:creationId xmlns:a16="http://schemas.microsoft.com/office/drawing/2014/main" id="{1B67BD06-D2D0-490D-AF0E-494E3C243C72}"/>
              </a:ext>
            </a:extLst>
          </p:cNvPr>
          <p:cNvCxnSpPr>
            <a:cxnSpLocks/>
          </p:cNvCxnSpPr>
          <p:nvPr/>
        </p:nvCxnSpPr>
        <p:spPr>
          <a:xfrm>
            <a:off x="0" y="1447221"/>
            <a:ext cx="9144000" cy="0"/>
          </a:xfrm>
          <a:prstGeom prst="line">
            <a:avLst/>
          </a:prstGeom>
          <a:ln w="25400">
            <a:solidFill>
              <a:srgbClr val="53AD32"/>
            </a:solidFill>
          </a:ln>
          <a:effectLst/>
        </p:spPr>
        <p:style>
          <a:lnRef idx="2">
            <a:schemeClr val="accent1"/>
          </a:lnRef>
          <a:fillRef idx="0">
            <a:schemeClr val="accent1"/>
          </a:fillRef>
          <a:effectRef idx="1">
            <a:schemeClr val="accent1"/>
          </a:effectRef>
          <a:fontRef idx="minor">
            <a:schemeClr val="tx1"/>
          </a:fontRef>
        </p:style>
      </p:cxnSp>
      <p:sp>
        <p:nvSpPr>
          <p:cNvPr id="14" name="CuadroTexto 13">
            <a:extLst>
              <a:ext uri="{FF2B5EF4-FFF2-40B4-BE49-F238E27FC236}">
                <a16:creationId xmlns:a16="http://schemas.microsoft.com/office/drawing/2014/main" id="{6CB4A256-84C1-44BD-942E-13A6365D251E}"/>
              </a:ext>
            </a:extLst>
          </p:cNvPr>
          <p:cNvSpPr txBox="1"/>
          <p:nvPr/>
        </p:nvSpPr>
        <p:spPr>
          <a:xfrm>
            <a:off x="184416" y="388559"/>
            <a:ext cx="8122024" cy="1077218"/>
          </a:xfrm>
          <a:prstGeom prst="rect">
            <a:avLst/>
          </a:prstGeom>
          <a:noFill/>
        </p:spPr>
        <p:txBody>
          <a:bodyPr wrap="square" rtlCol="0">
            <a:spAutoFit/>
          </a:bodyPr>
          <a:lstStyle/>
          <a:p>
            <a:pPr>
              <a:buClr>
                <a:schemeClr val="lt1"/>
              </a:buClr>
              <a:buSzPts val="3200"/>
            </a:pPr>
            <a:r>
              <a:rPr lang="es-ES" sz="3200" dirty="0">
                <a:solidFill>
                  <a:srgbClr val="53AD32"/>
                </a:solidFill>
                <a:latin typeface="Futura LT Pro Book" panose="020B0802020204020204" pitchFamily="34" charset="0"/>
                <a:ea typeface="Trebuchet MS"/>
                <a:cs typeface="Trebuchet MS"/>
                <a:sym typeface="Trebuchet MS"/>
              </a:rPr>
              <a:t>MODELO CANVAS : PROPUESTA DE VALOR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cxnSp>
        <p:nvCxnSpPr>
          <p:cNvPr id="374" name="Google Shape;374;p25"/>
          <p:cNvCxnSpPr/>
          <p:nvPr/>
        </p:nvCxnSpPr>
        <p:spPr>
          <a:xfrm rot="10800000">
            <a:off x="4967299" y="2648074"/>
            <a:ext cx="2326093" cy="0"/>
          </a:xfrm>
          <a:prstGeom prst="straightConnector1">
            <a:avLst/>
          </a:prstGeom>
          <a:noFill/>
          <a:ln w="38100" cap="flat" cmpd="sng">
            <a:solidFill>
              <a:schemeClr val="accent1"/>
            </a:solidFill>
            <a:prstDash val="solid"/>
            <a:round/>
            <a:headEnd type="none" w="sm" len="sm"/>
            <a:tailEnd type="none" w="sm" len="sm"/>
          </a:ln>
        </p:spPr>
      </p:cxnSp>
      <p:cxnSp>
        <p:nvCxnSpPr>
          <p:cNvPr id="375" name="Google Shape;375;p25"/>
          <p:cNvCxnSpPr/>
          <p:nvPr/>
        </p:nvCxnSpPr>
        <p:spPr>
          <a:xfrm rot="-2700000">
            <a:off x="3205434" y="3767133"/>
            <a:ext cx="1996929" cy="0"/>
          </a:xfrm>
          <a:prstGeom prst="straightConnector1">
            <a:avLst/>
          </a:prstGeom>
          <a:noFill/>
          <a:ln w="38100" cap="flat" cmpd="sng">
            <a:solidFill>
              <a:schemeClr val="accent1"/>
            </a:solidFill>
            <a:prstDash val="solid"/>
            <a:round/>
            <a:headEnd type="none" w="sm" len="sm"/>
            <a:tailEnd type="none" w="sm" len="sm"/>
          </a:ln>
        </p:spPr>
      </p:cxnSp>
      <p:cxnSp>
        <p:nvCxnSpPr>
          <p:cNvPr id="376" name="Google Shape;376;p25"/>
          <p:cNvCxnSpPr/>
          <p:nvPr/>
        </p:nvCxnSpPr>
        <p:spPr>
          <a:xfrm rot="-8100000">
            <a:off x="3055590" y="1609944"/>
            <a:ext cx="2172483" cy="0"/>
          </a:xfrm>
          <a:prstGeom prst="straightConnector1">
            <a:avLst/>
          </a:prstGeom>
          <a:noFill/>
          <a:ln w="38100" cap="flat" cmpd="sng">
            <a:solidFill>
              <a:schemeClr val="accent1"/>
            </a:solidFill>
            <a:prstDash val="solid"/>
            <a:round/>
            <a:headEnd type="none" w="sm" len="sm"/>
            <a:tailEnd type="none" w="sm" len="sm"/>
          </a:ln>
        </p:spPr>
      </p:cxnSp>
      <p:sp>
        <p:nvSpPr>
          <p:cNvPr id="377" name="Google Shape;377;p25"/>
          <p:cNvSpPr/>
          <p:nvPr/>
        </p:nvSpPr>
        <p:spPr>
          <a:xfrm>
            <a:off x="1850608" y="841093"/>
            <a:ext cx="5442784" cy="3634463"/>
          </a:xfrm>
          <a:prstGeom prst="rect">
            <a:avLst/>
          </a:prstGeom>
          <a:noFill/>
          <a:ln w="28575" cap="flat" cmpd="sng">
            <a:solidFill>
              <a:schemeClr val="accent1"/>
            </a:solidFill>
            <a:prstDash val="solid"/>
            <a:round/>
            <a:headEnd type="none" w="sm" len="sm"/>
            <a:tailEnd type="none" w="sm" len="sm"/>
          </a:ln>
        </p:spPr>
        <p:txBody>
          <a:bodyPr spcFirstLastPara="1" wrap="square" lIns="55729" tIns="27857" rIns="55729" bIns="27857" anchor="t" anchorCtr="0">
            <a:noAutofit/>
          </a:bodyPr>
          <a:lstStyle/>
          <a:p>
            <a:pPr marL="789595" indent="-154823">
              <a:lnSpc>
                <a:spcPct val="180000"/>
              </a:lnSpc>
              <a:buClr>
                <a:srgbClr val="99CC00"/>
              </a:buClr>
              <a:buSzPts val="2000"/>
            </a:pPr>
            <a:endParaRPr sz="1219">
              <a:solidFill>
                <a:schemeClr val="dk1"/>
              </a:solidFill>
              <a:latin typeface="Trebuchet MS"/>
              <a:ea typeface="Trebuchet MS"/>
              <a:cs typeface="Trebuchet MS"/>
              <a:sym typeface="Trebuchet MS"/>
            </a:endParaRPr>
          </a:p>
        </p:txBody>
      </p:sp>
      <p:sp>
        <p:nvSpPr>
          <p:cNvPr id="378" name="Google Shape;378;p25" descr="Resultat d'imatges de dibujo caja regalo"/>
          <p:cNvSpPr/>
          <p:nvPr/>
        </p:nvSpPr>
        <p:spPr>
          <a:xfrm>
            <a:off x="1879911" y="394294"/>
            <a:ext cx="185795" cy="185796"/>
          </a:xfrm>
          <a:prstGeom prst="rect">
            <a:avLst/>
          </a:prstGeom>
          <a:noFill/>
          <a:ln>
            <a:noFill/>
          </a:ln>
        </p:spPr>
        <p:txBody>
          <a:bodyPr spcFirstLastPara="1" wrap="square" lIns="55729" tIns="27857" rIns="55729" bIns="27857" anchor="t" anchorCtr="0">
            <a:noAutofit/>
          </a:bodyPr>
          <a:lstStyle/>
          <a:p>
            <a:endParaRPr sz="1219">
              <a:solidFill>
                <a:schemeClr val="dk1"/>
              </a:solidFill>
              <a:latin typeface="Trebuchet MS"/>
              <a:ea typeface="Trebuchet MS"/>
              <a:cs typeface="Trebuchet MS"/>
              <a:sym typeface="Trebuchet MS"/>
            </a:endParaRPr>
          </a:p>
        </p:txBody>
      </p:sp>
      <p:pic>
        <p:nvPicPr>
          <p:cNvPr id="379" name="Google Shape;379;p25"/>
          <p:cNvPicPr preferRelativeResize="0"/>
          <p:nvPr/>
        </p:nvPicPr>
        <p:blipFill rotWithShape="1">
          <a:blip r:embed="rId3">
            <a:alphaModFix/>
          </a:blip>
          <a:srcRect/>
          <a:stretch/>
        </p:blipFill>
        <p:spPr>
          <a:xfrm>
            <a:off x="4605818" y="2253077"/>
            <a:ext cx="789994" cy="789994"/>
          </a:xfrm>
          <a:prstGeom prst="rect">
            <a:avLst/>
          </a:prstGeom>
          <a:noFill/>
          <a:ln>
            <a:noFill/>
          </a:ln>
        </p:spPr>
      </p:pic>
      <p:sp>
        <p:nvSpPr>
          <p:cNvPr id="380" name="Google Shape;380;p25"/>
          <p:cNvSpPr/>
          <p:nvPr/>
        </p:nvSpPr>
        <p:spPr>
          <a:xfrm>
            <a:off x="4791469" y="1109563"/>
            <a:ext cx="2381806" cy="671811"/>
          </a:xfrm>
          <a:prstGeom prst="rect">
            <a:avLst/>
          </a:prstGeom>
          <a:noFill/>
          <a:ln>
            <a:noFill/>
          </a:ln>
        </p:spPr>
        <p:txBody>
          <a:bodyPr spcFirstLastPara="1" wrap="square" lIns="55729" tIns="27857" rIns="55729" bIns="27857" anchor="t" anchorCtr="0">
            <a:spAutoFit/>
          </a:bodyPr>
          <a:lstStyle/>
          <a:p>
            <a:pPr algn="ctr"/>
            <a:r>
              <a:rPr lang="es-ES" sz="800" b="1">
                <a:solidFill>
                  <a:srgbClr val="FF9C3B"/>
                </a:solidFill>
                <a:latin typeface="Lato" panose="020F0502020204030203" pitchFamily="34" charset="0"/>
                <a:ea typeface="Lato" panose="020F0502020204030203" pitchFamily="34" charset="0"/>
                <a:cs typeface="Lato" panose="020F0502020204030203" pitchFamily="34" charset="0"/>
                <a:sym typeface="Trebuchet MS"/>
              </a:rPr>
              <a:t>Creadores de alegrías</a:t>
            </a:r>
            <a:endParaRPr sz="800">
              <a:latin typeface="Lato" panose="020F0502020204030203" pitchFamily="34" charset="0"/>
              <a:ea typeface="Lato" panose="020F0502020204030203" pitchFamily="34" charset="0"/>
              <a:cs typeface="Lato" panose="020F0502020204030203" pitchFamily="34" charset="0"/>
            </a:endParaRPr>
          </a:p>
          <a:p>
            <a:pPr algn="ctr"/>
            <a:endParaRPr sz="800" b="1">
              <a:solidFill>
                <a:srgbClr val="FF9C3B"/>
              </a:solidFill>
              <a:latin typeface="Lato" panose="020F0502020204030203" pitchFamily="34" charset="0"/>
              <a:ea typeface="Lato" panose="020F0502020204030203" pitchFamily="34" charset="0"/>
              <a:cs typeface="Lato" panose="020F0502020204030203" pitchFamily="34" charset="0"/>
              <a:sym typeface="Trebuchet MS"/>
            </a:endParaRPr>
          </a:p>
          <a:p>
            <a:pPr algn="ctr"/>
            <a:r>
              <a:rPr lang="es-ES" sz="800" b="1">
                <a:solidFill>
                  <a:srgbClr val="001933"/>
                </a:solidFill>
                <a:latin typeface="Lato" panose="020F0502020204030203" pitchFamily="34" charset="0"/>
                <a:ea typeface="Lato" panose="020F0502020204030203" pitchFamily="34" charset="0"/>
                <a:cs typeface="Lato" panose="020F0502020204030203" pitchFamily="34" charset="0"/>
                <a:sym typeface="Trebuchet MS"/>
              </a:rPr>
              <a:t>Los creadores de alegrías describen cómo los productos y  servicios que crean alegrías ((factores positivos) para el cliente.</a:t>
            </a:r>
            <a:endParaRPr sz="800">
              <a:latin typeface="Lato" panose="020F0502020204030203" pitchFamily="34" charset="0"/>
              <a:ea typeface="Lato" panose="020F0502020204030203" pitchFamily="34" charset="0"/>
              <a:cs typeface="Lato" panose="020F0502020204030203" pitchFamily="34" charset="0"/>
            </a:endParaRPr>
          </a:p>
        </p:txBody>
      </p:sp>
      <p:sp>
        <p:nvSpPr>
          <p:cNvPr id="381" name="Google Shape;381;p25"/>
          <p:cNvSpPr/>
          <p:nvPr/>
        </p:nvSpPr>
        <p:spPr>
          <a:xfrm>
            <a:off x="4662391" y="3213146"/>
            <a:ext cx="2741825" cy="671811"/>
          </a:xfrm>
          <a:prstGeom prst="rect">
            <a:avLst/>
          </a:prstGeom>
          <a:noFill/>
          <a:ln>
            <a:noFill/>
          </a:ln>
        </p:spPr>
        <p:txBody>
          <a:bodyPr spcFirstLastPara="1" wrap="square" lIns="55729" tIns="27857" rIns="55729" bIns="27857" anchor="t" anchorCtr="0">
            <a:spAutoFit/>
          </a:bodyPr>
          <a:lstStyle/>
          <a:p>
            <a:pPr algn="ctr"/>
            <a:r>
              <a:rPr lang="es-ES" sz="800" b="1">
                <a:solidFill>
                  <a:srgbClr val="FF9C3B"/>
                </a:solidFill>
                <a:latin typeface="Lato" panose="020F0502020204030203" pitchFamily="34" charset="0"/>
                <a:ea typeface="Lato" panose="020F0502020204030203" pitchFamily="34" charset="0"/>
                <a:cs typeface="Lato" panose="020F0502020204030203" pitchFamily="34" charset="0"/>
                <a:sym typeface="Trebuchet MS"/>
              </a:rPr>
              <a:t>Aliviadores de frustraciones</a:t>
            </a:r>
            <a:endParaRPr sz="800">
              <a:latin typeface="Lato" panose="020F0502020204030203" pitchFamily="34" charset="0"/>
              <a:ea typeface="Lato" panose="020F0502020204030203" pitchFamily="34" charset="0"/>
              <a:cs typeface="Lato" panose="020F0502020204030203" pitchFamily="34" charset="0"/>
            </a:endParaRPr>
          </a:p>
          <a:p>
            <a:pPr algn="ctr"/>
            <a:endParaRPr sz="800" b="1">
              <a:solidFill>
                <a:srgbClr val="FF9C3B"/>
              </a:solidFill>
              <a:latin typeface="Lato" panose="020F0502020204030203" pitchFamily="34" charset="0"/>
              <a:ea typeface="Lato" panose="020F0502020204030203" pitchFamily="34" charset="0"/>
              <a:cs typeface="Lato" panose="020F0502020204030203" pitchFamily="34" charset="0"/>
              <a:sym typeface="Trebuchet MS"/>
            </a:endParaRPr>
          </a:p>
          <a:p>
            <a:pPr algn="ctr"/>
            <a:r>
              <a:rPr lang="es-ES" sz="800" b="1">
                <a:solidFill>
                  <a:srgbClr val="001933"/>
                </a:solidFill>
                <a:latin typeface="Lato" panose="020F0502020204030203" pitchFamily="34" charset="0"/>
                <a:ea typeface="Lato" panose="020F0502020204030203" pitchFamily="34" charset="0"/>
                <a:cs typeface="Lato" panose="020F0502020204030203" pitchFamily="34" charset="0"/>
                <a:sym typeface="Trebuchet MS"/>
              </a:rPr>
              <a:t>Los aliviadores describen exactamente cómo los productos y  servicios alivian dolores específicos (factores negativos) del  cliente.</a:t>
            </a:r>
            <a:endParaRPr sz="800">
              <a:latin typeface="Lato" panose="020F0502020204030203" pitchFamily="34" charset="0"/>
              <a:ea typeface="Lato" panose="020F0502020204030203" pitchFamily="34" charset="0"/>
              <a:cs typeface="Lato" panose="020F0502020204030203" pitchFamily="34" charset="0"/>
            </a:endParaRPr>
          </a:p>
        </p:txBody>
      </p:sp>
      <p:sp>
        <p:nvSpPr>
          <p:cNvPr id="382" name="Google Shape;382;p25"/>
          <p:cNvSpPr txBox="1"/>
          <p:nvPr/>
        </p:nvSpPr>
        <p:spPr>
          <a:xfrm>
            <a:off x="1970727" y="1156883"/>
            <a:ext cx="2340012" cy="671811"/>
          </a:xfrm>
          <a:prstGeom prst="rect">
            <a:avLst/>
          </a:prstGeom>
          <a:noFill/>
          <a:ln>
            <a:noFill/>
          </a:ln>
        </p:spPr>
        <p:txBody>
          <a:bodyPr spcFirstLastPara="1" wrap="square" lIns="55729" tIns="27857" rIns="55729" bIns="27857" anchor="t" anchorCtr="0">
            <a:spAutoFit/>
          </a:bodyPr>
          <a:lstStyle/>
          <a:p>
            <a:pPr>
              <a:buClr>
                <a:srgbClr val="FF9C3B"/>
              </a:buClr>
              <a:buSzPts val="1400"/>
            </a:pPr>
            <a:r>
              <a:rPr lang="es-ES" sz="800" b="1" dirty="0">
                <a:solidFill>
                  <a:srgbClr val="FF9C3B"/>
                </a:solidFill>
                <a:latin typeface="Lato" panose="020F0502020204030203" pitchFamily="34" charset="0"/>
                <a:ea typeface="Lato" panose="020F0502020204030203" pitchFamily="34" charset="0"/>
                <a:cs typeface="Lato" panose="020F0502020204030203" pitchFamily="34" charset="0"/>
                <a:sym typeface="Trebuchet MS"/>
              </a:rPr>
              <a:t>Productos y servicios</a:t>
            </a:r>
            <a:endParaRPr sz="800" dirty="0">
              <a:latin typeface="Lato" panose="020F0502020204030203" pitchFamily="34" charset="0"/>
              <a:ea typeface="Lato" panose="020F0502020204030203" pitchFamily="34" charset="0"/>
              <a:cs typeface="Lato" panose="020F0502020204030203" pitchFamily="34" charset="0"/>
            </a:endParaRPr>
          </a:p>
          <a:p>
            <a:pPr>
              <a:buClr>
                <a:srgbClr val="1868AF"/>
              </a:buClr>
              <a:buSzPts val="1400"/>
            </a:pPr>
            <a:endParaRPr sz="800" b="1" dirty="0">
              <a:solidFill>
                <a:srgbClr val="1868AF"/>
              </a:solidFill>
              <a:latin typeface="Lato" panose="020F0502020204030203" pitchFamily="34" charset="0"/>
              <a:ea typeface="Lato" panose="020F0502020204030203" pitchFamily="34" charset="0"/>
              <a:cs typeface="Lato" panose="020F0502020204030203" pitchFamily="34" charset="0"/>
              <a:sym typeface="Trebuchet MS"/>
            </a:endParaRPr>
          </a:p>
          <a:p>
            <a:pPr>
              <a:buClr>
                <a:srgbClr val="001933"/>
              </a:buClr>
              <a:buSzPts val="1400"/>
            </a:pPr>
            <a:r>
              <a:rPr lang="es-ES" sz="800" b="1" dirty="0">
                <a:solidFill>
                  <a:srgbClr val="001933"/>
                </a:solidFill>
                <a:latin typeface="Lato" panose="020F0502020204030203" pitchFamily="34" charset="0"/>
                <a:ea typeface="Lato" panose="020F0502020204030203" pitchFamily="34" charset="0"/>
                <a:cs typeface="Lato" panose="020F0502020204030203" pitchFamily="34" charset="0"/>
                <a:sym typeface="Trebuchet MS"/>
              </a:rPr>
              <a:t>Este es el listado de los productos y servicios que se van  a ofrecer en la propuesta de valor. Para que sirve, que otros usos puede tener etc.</a:t>
            </a:r>
            <a:endParaRPr sz="800" dirty="0">
              <a:latin typeface="Lato" panose="020F0502020204030203" pitchFamily="34" charset="0"/>
              <a:ea typeface="Lato" panose="020F0502020204030203" pitchFamily="34" charset="0"/>
              <a:cs typeface="Lato" panose="020F0502020204030203" pitchFamily="34" charset="0"/>
            </a:endParaRPr>
          </a:p>
        </p:txBody>
      </p:sp>
      <p:sp>
        <p:nvSpPr>
          <p:cNvPr id="383" name="Google Shape;383;p25"/>
          <p:cNvSpPr/>
          <p:nvPr/>
        </p:nvSpPr>
        <p:spPr>
          <a:xfrm>
            <a:off x="1982289" y="3658551"/>
            <a:ext cx="1843524" cy="425590"/>
          </a:xfrm>
          <a:prstGeom prst="rect">
            <a:avLst/>
          </a:prstGeom>
          <a:noFill/>
          <a:ln>
            <a:noFill/>
          </a:ln>
        </p:spPr>
        <p:txBody>
          <a:bodyPr spcFirstLastPara="1" wrap="square" lIns="55729" tIns="27857" rIns="55729" bIns="27857" anchor="t" anchorCtr="0">
            <a:spAutoFit/>
          </a:bodyPr>
          <a:lstStyle/>
          <a:p>
            <a:r>
              <a:rPr lang="es-ES" sz="800" b="1">
                <a:solidFill>
                  <a:srgbClr val="1868AF"/>
                </a:solidFill>
                <a:latin typeface="Lato" panose="020F0502020204030203" pitchFamily="34" charset="0"/>
                <a:ea typeface="Lato" panose="020F0502020204030203" pitchFamily="34" charset="0"/>
                <a:cs typeface="Lato" panose="020F0502020204030203" pitchFamily="34" charset="0"/>
                <a:sym typeface="Trebuchet MS"/>
              </a:rPr>
              <a:t>Intangibles / Digitales:</a:t>
            </a:r>
            <a:endParaRPr sz="800">
              <a:latin typeface="Lato" panose="020F0502020204030203" pitchFamily="34" charset="0"/>
              <a:ea typeface="Lato" panose="020F0502020204030203" pitchFamily="34" charset="0"/>
              <a:cs typeface="Lato" panose="020F0502020204030203" pitchFamily="34" charset="0"/>
            </a:endParaRPr>
          </a:p>
          <a:p>
            <a:r>
              <a:rPr lang="es-ES" sz="800" b="1">
                <a:solidFill>
                  <a:schemeClr val="dk1"/>
                </a:solidFill>
                <a:latin typeface="Lato" panose="020F0502020204030203" pitchFamily="34" charset="0"/>
                <a:ea typeface="Lato" panose="020F0502020204030203" pitchFamily="34" charset="0"/>
                <a:cs typeface="Lato" panose="020F0502020204030203" pitchFamily="34" charset="0"/>
                <a:sym typeface="Trebuchet MS"/>
              </a:rPr>
              <a:t>(downloads, reservas y asesorías  online)</a:t>
            </a:r>
            <a:endParaRPr sz="800">
              <a:latin typeface="Lato" panose="020F0502020204030203" pitchFamily="34" charset="0"/>
              <a:ea typeface="Lato" panose="020F0502020204030203" pitchFamily="34" charset="0"/>
              <a:cs typeface="Lato" panose="020F0502020204030203" pitchFamily="34" charset="0"/>
            </a:endParaRPr>
          </a:p>
        </p:txBody>
      </p:sp>
      <p:sp>
        <p:nvSpPr>
          <p:cNvPr id="384" name="Google Shape;384;p25"/>
          <p:cNvSpPr/>
          <p:nvPr/>
        </p:nvSpPr>
        <p:spPr>
          <a:xfrm>
            <a:off x="1982290" y="3071300"/>
            <a:ext cx="2381188" cy="425590"/>
          </a:xfrm>
          <a:prstGeom prst="rect">
            <a:avLst/>
          </a:prstGeom>
          <a:noFill/>
          <a:ln>
            <a:noFill/>
          </a:ln>
        </p:spPr>
        <p:txBody>
          <a:bodyPr spcFirstLastPara="1" wrap="square" lIns="55729" tIns="27857" rIns="55729" bIns="27857" anchor="t" anchorCtr="0">
            <a:spAutoFit/>
          </a:bodyPr>
          <a:lstStyle/>
          <a:p>
            <a:r>
              <a:rPr lang="es-ES" sz="800" b="1">
                <a:solidFill>
                  <a:srgbClr val="1868AF"/>
                </a:solidFill>
                <a:latin typeface="Lato" panose="020F0502020204030203" pitchFamily="34" charset="0"/>
                <a:ea typeface="Lato" panose="020F0502020204030203" pitchFamily="34" charset="0"/>
                <a:cs typeface="Lato" panose="020F0502020204030203" pitchFamily="34" charset="0"/>
                <a:sym typeface="Trebuchet MS"/>
              </a:rPr>
              <a:t>Intangibles / Servicios:</a:t>
            </a:r>
            <a:endParaRPr sz="800">
              <a:latin typeface="Lato" panose="020F0502020204030203" pitchFamily="34" charset="0"/>
              <a:ea typeface="Lato" panose="020F0502020204030203" pitchFamily="34" charset="0"/>
              <a:cs typeface="Lato" panose="020F0502020204030203" pitchFamily="34" charset="0"/>
            </a:endParaRPr>
          </a:p>
          <a:p>
            <a:r>
              <a:rPr lang="es-ES" sz="800">
                <a:latin typeface="Lato" panose="020F0502020204030203" pitchFamily="34" charset="0"/>
                <a:ea typeface="Lato" panose="020F0502020204030203" pitchFamily="34" charset="0"/>
                <a:cs typeface="Lato" panose="020F0502020204030203" pitchFamily="34" charset="0"/>
                <a:sym typeface="Trebuchet MS"/>
              </a:rPr>
              <a:t>(</a:t>
            </a:r>
            <a:r>
              <a:rPr lang="es-ES" sz="800" b="1">
                <a:solidFill>
                  <a:schemeClr val="dk1"/>
                </a:solidFill>
                <a:latin typeface="Lato" panose="020F0502020204030203" pitchFamily="34" charset="0"/>
                <a:ea typeface="Lato" panose="020F0502020204030203" pitchFamily="34" charset="0"/>
                <a:cs typeface="Lato" panose="020F0502020204030203" pitchFamily="34" charset="0"/>
                <a:sym typeface="Trebuchet MS"/>
              </a:rPr>
              <a:t>mantención de equipamiento,  atención médica, plazos de entrega, financiación)</a:t>
            </a:r>
            <a:endParaRPr sz="800">
              <a:latin typeface="Lato" panose="020F0502020204030203" pitchFamily="34" charset="0"/>
              <a:ea typeface="Lato" panose="020F0502020204030203" pitchFamily="34" charset="0"/>
              <a:cs typeface="Lato" panose="020F0502020204030203" pitchFamily="34" charset="0"/>
            </a:endParaRPr>
          </a:p>
        </p:txBody>
      </p:sp>
      <p:sp>
        <p:nvSpPr>
          <p:cNvPr id="385" name="Google Shape;385;p25"/>
          <p:cNvSpPr/>
          <p:nvPr/>
        </p:nvSpPr>
        <p:spPr>
          <a:xfrm>
            <a:off x="1982288" y="2446529"/>
            <a:ext cx="2589712" cy="425590"/>
          </a:xfrm>
          <a:prstGeom prst="rect">
            <a:avLst/>
          </a:prstGeom>
          <a:noFill/>
          <a:ln>
            <a:noFill/>
          </a:ln>
        </p:spPr>
        <p:txBody>
          <a:bodyPr spcFirstLastPara="1" wrap="square" lIns="55729" tIns="27857" rIns="55729" bIns="27857" anchor="t" anchorCtr="0">
            <a:spAutoFit/>
          </a:bodyPr>
          <a:lstStyle/>
          <a:p>
            <a:r>
              <a:rPr lang="es-ES" sz="800" b="1">
                <a:solidFill>
                  <a:srgbClr val="1868AF"/>
                </a:solidFill>
                <a:latin typeface="Lato" panose="020F0502020204030203" pitchFamily="34" charset="0"/>
                <a:ea typeface="Lato" panose="020F0502020204030203" pitchFamily="34" charset="0"/>
                <a:cs typeface="Lato" panose="020F0502020204030203" pitchFamily="34" charset="0"/>
                <a:sym typeface="Trebuchet MS"/>
              </a:rPr>
              <a:t>Intangibles :</a:t>
            </a:r>
            <a:endParaRPr sz="800">
              <a:latin typeface="Lato" panose="020F0502020204030203" pitchFamily="34" charset="0"/>
              <a:ea typeface="Lato" panose="020F0502020204030203" pitchFamily="34" charset="0"/>
              <a:cs typeface="Lato" panose="020F0502020204030203" pitchFamily="34" charset="0"/>
            </a:endParaRPr>
          </a:p>
          <a:p>
            <a:r>
              <a:rPr lang="es-ES" sz="800">
                <a:solidFill>
                  <a:schemeClr val="dk1"/>
                </a:solidFill>
                <a:latin typeface="Lato" panose="020F0502020204030203" pitchFamily="34" charset="0"/>
                <a:ea typeface="Lato" panose="020F0502020204030203" pitchFamily="34" charset="0"/>
                <a:cs typeface="Lato" panose="020F0502020204030203" pitchFamily="34" charset="0"/>
                <a:sym typeface="Trebuchet MS"/>
              </a:rPr>
              <a:t>(</a:t>
            </a:r>
            <a:r>
              <a:rPr lang="es-ES" sz="800" b="1">
                <a:solidFill>
                  <a:schemeClr val="dk1"/>
                </a:solidFill>
                <a:latin typeface="Lato" panose="020F0502020204030203" pitchFamily="34" charset="0"/>
                <a:ea typeface="Lato" panose="020F0502020204030203" pitchFamily="34" charset="0"/>
                <a:cs typeface="Lato" panose="020F0502020204030203" pitchFamily="34" charset="0"/>
                <a:sym typeface="Trebuchet MS"/>
              </a:rPr>
              <a:t>tales como seguros , patentes,  marcas, fondos mutuos, postventa, derechos de uso, garantías</a:t>
            </a:r>
            <a:r>
              <a:rPr lang="es-ES" sz="800">
                <a:latin typeface="Lato" panose="020F0502020204030203" pitchFamily="34" charset="0"/>
                <a:ea typeface="Lato" panose="020F0502020204030203" pitchFamily="34" charset="0"/>
                <a:cs typeface="Lato" panose="020F0502020204030203" pitchFamily="34" charset="0"/>
                <a:sym typeface="Trebuchet MS"/>
              </a:rPr>
              <a:t>)</a:t>
            </a:r>
            <a:endParaRPr sz="800">
              <a:latin typeface="Lato" panose="020F0502020204030203" pitchFamily="34" charset="0"/>
              <a:ea typeface="Lato" panose="020F0502020204030203" pitchFamily="34" charset="0"/>
              <a:cs typeface="Lato" panose="020F0502020204030203" pitchFamily="34" charset="0"/>
            </a:endParaRPr>
          </a:p>
        </p:txBody>
      </p:sp>
      <p:sp>
        <p:nvSpPr>
          <p:cNvPr id="386" name="Google Shape;386;p25"/>
          <p:cNvSpPr/>
          <p:nvPr/>
        </p:nvSpPr>
        <p:spPr>
          <a:xfrm>
            <a:off x="2004545" y="1953080"/>
            <a:ext cx="2786922" cy="302479"/>
          </a:xfrm>
          <a:prstGeom prst="rect">
            <a:avLst/>
          </a:prstGeom>
          <a:noFill/>
          <a:ln>
            <a:noFill/>
          </a:ln>
        </p:spPr>
        <p:txBody>
          <a:bodyPr spcFirstLastPara="1" wrap="square" lIns="55729" tIns="27857" rIns="55729" bIns="27857" anchor="t" anchorCtr="0">
            <a:spAutoFit/>
          </a:bodyPr>
          <a:lstStyle/>
          <a:p>
            <a:r>
              <a:rPr lang="es-ES" sz="800" b="1">
                <a:solidFill>
                  <a:srgbClr val="1868AF"/>
                </a:solidFill>
                <a:latin typeface="Lato" panose="020F0502020204030203" pitchFamily="34" charset="0"/>
                <a:ea typeface="Lato" panose="020F0502020204030203" pitchFamily="34" charset="0"/>
                <a:cs typeface="Lato" panose="020F0502020204030203" pitchFamily="34" charset="0"/>
                <a:sym typeface="Trebuchet MS"/>
              </a:rPr>
              <a:t>Ejemplos:</a:t>
            </a:r>
            <a:endParaRPr sz="800">
              <a:latin typeface="Lato" panose="020F0502020204030203" pitchFamily="34" charset="0"/>
              <a:ea typeface="Lato" panose="020F0502020204030203" pitchFamily="34" charset="0"/>
              <a:cs typeface="Lato" panose="020F0502020204030203" pitchFamily="34" charset="0"/>
            </a:endParaRPr>
          </a:p>
          <a:p>
            <a:r>
              <a:rPr lang="es-ES" sz="800" b="1">
                <a:solidFill>
                  <a:schemeClr val="dk1"/>
                </a:solidFill>
                <a:latin typeface="Lato" panose="020F0502020204030203" pitchFamily="34" charset="0"/>
                <a:ea typeface="Lato" panose="020F0502020204030203" pitchFamily="34" charset="0"/>
                <a:cs typeface="Lato" panose="020F0502020204030203" pitchFamily="34" charset="0"/>
                <a:sym typeface="Trebuchet MS"/>
              </a:rPr>
              <a:t>Físicos / Tangibles:(productos y bienes</a:t>
            </a:r>
            <a:endParaRPr sz="800">
              <a:latin typeface="Lato" panose="020F0502020204030203" pitchFamily="34" charset="0"/>
              <a:ea typeface="Lato" panose="020F0502020204030203" pitchFamily="34" charset="0"/>
              <a:cs typeface="Lato" panose="020F0502020204030203" pitchFamily="34" charset="0"/>
              <a:sym typeface="Trebuchet M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pic>
        <p:nvPicPr>
          <p:cNvPr id="393" name="Google Shape;393;p26"/>
          <p:cNvPicPr preferRelativeResize="0"/>
          <p:nvPr/>
        </p:nvPicPr>
        <p:blipFill rotWithShape="1">
          <a:blip r:embed="rId3">
            <a:alphaModFix/>
          </a:blip>
          <a:srcRect/>
          <a:stretch/>
        </p:blipFill>
        <p:spPr>
          <a:xfrm>
            <a:off x="2509009" y="1677310"/>
            <a:ext cx="4466365" cy="3173274"/>
          </a:xfrm>
          <a:prstGeom prst="rect">
            <a:avLst/>
          </a:prstGeom>
          <a:noFill/>
          <a:ln>
            <a:noFill/>
          </a:ln>
        </p:spPr>
      </p:pic>
      <p:sp>
        <p:nvSpPr>
          <p:cNvPr id="394" name="Google Shape;394;p26"/>
          <p:cNvSpPr txBox="1"/>
          <p:nvPr/>
        </p:nvSpPr>
        <p:spPr>
          <a:xfrm>
            <a:off x="4067608" y="4295693"/>
            <a:ext cx="2907766" cy="271702"/>
          </a:xfrm>
          <a:prstGeom prst="rect">
            <a:avLst/>
          </a:prstGeom>
          <a:noFill/>
          <a:ln>
            <a:noFill/>
          </a:ln>
        </p:spPr>
        <p:txBody>
          <a:bodyPr spcFirstLastPara="1" wrap="square" lIns="55729" tIns="27857" rIns="55729" bIns="27857" anchor="t" anchorCtr="0">
            <a:spAutoFit/>
          </a:bodyPr>
          <a:lstStyle/>
          <a:p>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¡Es un proceso de iteración!</a:t>
            </a:r>
            <a:endParaRPr sz="1400" dirty="0">
              <a:solidFill>
                <a:srgbClr val="010101"/>
              </a:solidFill>
              <a:latin typeface="Lato" panose="020F0502020204030203" pitchFamily="34" charset="0"/>
              <a:ea typeface="Lato" panose="020F0502020204030203" pitchFamily="34" charset="0"/>
              <a:cs typeface="Lato" panose="020F0502020204030203" pitchFamily="34" charset="0"/>
            </a:endParaRPr>
          </a:p>
        </p:txBody>
      </p:sp>
      <p:cxnSp>
        <p:nvCxnSpPr>
          <p:cNvPr id="6" name="Straight Connector 12">
            <a:extLst>
              <a:ext uri="{FF2B5EF4-FFF2-40B4-BE49-F238E27FC236}">
                <a16:creationId xmlns:a16="http://schemas.microsoft.com/office/drawing/2014/main" id="{6331DB0B-BF1C-48A3-8FA5-9C6458198AD9}"/>
              </a:ext>
            </a:extLst>
          </p:cNvPr>
          <p:cNvCxnSpPr>
            <a:cxnSpLocks/>
          </p:cNvCxnSpPr>
          <p:nvPr/>
        </p:nvCxnSpPr>
        <p:spPr>
          <a:xfrm>
            <a:off x="0" y="1447221"/>
            <a:ext cx="9144000" cy="0"/>
          </a:xfrm>
          <a:prstGeom prst="line">
            <a:avLst/>
          </a:prstGeom>
          <a:ln w="25400">
            <a:solidFill>
              <a:srgbClr val="006CB5"/>
            </a:solidFill>
          </a:ln>
          <a:effectLst/>
        </p:spPr>
        <p:style>
          <a:lnRef idx="2">
            <a:schemeClr val="accent1"/>
          </a:lnRef>
          <a:fillRef idx="0">
            <a:schemeClr val="accent1"/>
          </a:fillRef>
          <a:effectRef idx="1">
            <a:schemeClr val="accent1"/>
          </a:effectRef>
          <a:fontRef idx="minor">
            <a:schemeClr val="tx1"/>
          </a:fontRef>
        </p:style>
      </p:cxnSp>
      <p:sp>
        <p:nvSpPr>
          <p:cNvPr id="7" name="CuadroTexto 6">
            <a:extLst>
              <a:ext uri="{FF2B5EF4-FFF2-40B4-BE49-F238E27FC236}">
                <a16:creationId xmlns:a16="http://schemas.microsoft.com/office/drawing/2014/main" id="{157AF8F2-A1A9-49DE-8F9F-1EB009A4EB10}"/>
              </a:ext>
            </a:extLst>
          </p:cNvPr>
          <p:cNvSpPr txBox="1"/>
          <p:nvPr/>
        </p:nvSpPr>
        <p:spPr>
          <a:xfrm>
            <a:off x="184416" y="790860"/>
            <a:ext cx="8122024" cy="584775"/>
          </a:xfrm>
          <a:prstGeom prst="rect">
            <a:avLst/>
          </a:prstGeom>
          <a:noFill/>
        </p:spPr>
        <p:txBody>
          <a:bodyPr wrap="square" rtlCol="0">
            <a:spAutoFit/>
          </a:bodyPr>
          <a:lstStyle/>
          <a:p>
            <a:pPr>
              <a:buClr>
                <a:schemeClr val="lt1"/>
              </a:buClr>
              <a:buSzPts val="4000"/>
            </a:pPr>
            <a:r>
              <a:rPr lang="es-ES" sz="3200" dirty="0">
                <a:solidFill>
                  <a:srgbClr val="006CB5"/>
                </a:solidFill>
                <a:latin typeface="Futura LT Pro Book" panose="020B0802020204020204" pitchFamily="34" charset="0"/>
                <a:ea typeface="Trebuchet MS"/>
                <a:cs typeface="Trebuchet MS"/>
                <a:sym typeface="Trebuchet MS"/>
              </a:rPr>
              <a:t>ENCAJE SOLUCIÓN - PROBLEMA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grpSp>
        <p:nvGrpSpPr>
          <p:cNvPr id="401" name="Google Shape;401;p27"/>
          <p:cNvGrpSpPr/>
          <p:nvPr/>
        </p:nvGrpSpPr>
        <p:grpSpPr>
          <a:xfrm>
            <a:off x="4769210" y="1782018"/>
            <a:ext cx="2589712" cy="2035837"/>
            <a:chOff x="4499992" y="1457323"/>
            <a:chExt cx="4248472" cy="3339830"/>
          </a:xfrm>
        </p:grpSpPr>
        <p:pic>
          <p:nvPicPr>
            <p:cNvPr id="402" name="Google Shape;402;p27"/>
            <p:cNvPicPr preferRelativeResize="0"/>
            <p:nvPr/>
          </p:nvPicPr>
          <p:blipFill rotWithShape="1">
            <a:blip r:embed="rId3">
              <a:alphaModFix/>
            </a:blip>
            <a:srcRect l="39994" r="3809" b="17570"/>
            <a:stretch/>
          </p:blipFill>
          <p:spPr>
            <a:xfrm>
              <a:off x="4499992" y="1887761"/>
              <a:ext cx="4248472" cy="2909392"/>
            </a:xfrm>
            <a:prstGeom prst="rect">
              <a:avLst/>
            </a:prstGeom>
            <a:noFill/>
            <a:ln>
              <a:noFill/>
            </a:ln>
          </p:spPr>
        </p:pic>
        <p:sp>
          <p:nvSpPr>
            <p:cNvPr id="403" name="Google Shape;403;p27"/>
            <p:cNvSpPr/>
            <p:nvPr/>
          </p:nvSpPr>
          <p:spPr>
            <a:xfrm>
              <a:off x="6219495" y="1457323"/>
              <a:ext cx="431182" cy="502177"/>
            </a:xfrm>
            <a:prstGeom prst="downArrow">
              <a:avLst>
                <a:gd name="adj1" fmla="val 50000"/>
                <a:gd name="adj2" fmla="val 50000"/>
              </a:avLst>
            </a:prstGeom>
            <a:gradFill>
              <a:gsLst>
                <a:gs pos="0">
                  <a:srgbClr val="9C4200"/>
                </a:gs>
                <a:gs pos="80000">
                  <a:srgbClr val="CC5900"/>
                </a:gs>
                <a:gs pos="100000">
                  <a:srgbClr val="D25800"/>
                </a:gs>
              </a:gsLst>
              <a:lin ang="16200000" scaled="0"/>
            </a:gradFill>
            <a:ln>
              <a:noFill/>
            </a:ln>
            <a:effectLst>
              <a:outerShdw blurRad="40000" dist="23000" dir="5400000" rotWithShape="0">
                <a:srgbClr val="000000">
                  <a:alpha val="34901"/>
                </a:srgbClr>
              </a:outerShdw>
            </a:effectLst>
          </p:spPr>
          <p:txBody>
            <a:bodyPr spcFirstLastPara="1" wrap="square" lIns="55729" tIns="27857" rIns="55729" bIns="27857" anchor="ctr" anchorCtr="0">
              <a:noAutofit/>
            </a:bodyPr>
            <a:lstStyle/>
            <a:p>
              <a:pPr algn="ctr"/>
              <a:endParaRPr sz="1219">
                <a:solidFill>
                  <a:schemeClr val="lt1"/>
                </a:solidFill>
                <a:latin typeface="Trebuchet MS"/>
                <a:ea typeface="Trebuchet MS"/>
                <a:cs typeface="Trebuchet MS"/>
                <a:sym typeface="Trebuchet MS"/>
              </a:endParaRPr>
            </a:p>
          </p:txBody>
        </p:sp>
        <p:sp>
          <p:nvSpPr>
            <p:cNvPr id="404" name="Google Shape;404;p27"/>
            <p:cNvSpPr/>
            <p:nvPr/>
          </p:nvSpPr>
          <p:spPr>
            <a:xfrm>
              <a:off x="6137184" y="2104406"/>
              <a:ext cx="515519" cy="462604"/>
            </a:xfrm>
            <a:custGeom>
              <a:avLst/>
              <a:gdLst/>
              <a:ahLst/>
              <a:cxnLst/>
              <a:rect l="l" t="t" r="r" b="b"/>
              <a:pathLst>
                <a:path w="355430" h="756977" extrusionOk="0">
                  <a:moveTo>
                    <a:pt x="33882" y="90436"/>
                  </a:moveTo>
                  <a:lnTo>
                    <a:pt x="134366" y="70339"/>
                  </a:lnTo>
                  <a:cubicBezTo>
                    <a:pt x="147869" y="67445"/>
                    <a:pt x="161628" y="65139"/>
                    <a:pt x="174559" y="60290"/>
                  </a:cubicBezTo>
                  <a:cubicBezTo>
                    <a:pt x="232059" y="38728"/>
                    <a:pt x="195004" y="42619"/>
                    <a:pt x="244898" y="30145"/>
                  </a:cubicBezTo>
                  <a:cubicBezTo>
                    <a:pt x="261467" y="26003"/>
                    <a:pt x="278662" y="24591"/>
                    <a:pt x="295139" y="20097"/>
                  </a:cubicBezTo>
                  <a:cubicBezTo>
                    <a:pt x="315577" y="14523"/>
                    <a:pt x="355430" y="0"/>
                    <a:pt x="355430" y="0"/>
                  </a:cubicBezTo>
                  <a:cubicBezTo>
                    <a:pt x="348731" y="10048"/>
                    <a:pt x="343872" y="21606"/>
                    <a:pt x="335333" y="30145"/>
                  </a:cubicBezTo>
                  <a:cubicBezTo>
                    <a:pt x="326794" y="38684"/>
                    <a:pt x="312919" y="40964"/>
                    <a:pt x="305188" y="50242"/>
                  </a:cubicBezTo>
                  <a:cubicBezTo>
                    <a:pt x="295598" y="61750"/>
                    <a:pt x="293798" y="78247"/>
                    <a:pt x="285091" y="90436"/>
                  </a:cubicBezTo>
                  <a:cubicBezTo>
                    <a:pt x="262459" y="122120"/>
                    <a:pt x="248572" y="123768"/>
                    <a:pt x="214753" y="140677"/>
                  </a:cubicBezTo>
                  <a:cubicBezTo>
                    <a:pt x="208054" y="150725"/>
                    <a:pt x="203195" y="162283"/>
                    <a:pt x="194656" y="170822"/>
                  </a:cubicBezTo>
                  <a:cubicBezTo>
                    <a:pt x="170921" y="194557"/>
                    <a:pt x="151903" y="191312"/>
                    <a:pt x="124317" y="211016"/>
                  </a:cubicBezTo>
                  <a:cubicBezTo>
                    <a:pt x="29260" y="278913"/>
                    <a:pt x="164140" y="206176"/>
                    <a:pt x="53979" y="261258"/>
                  </a:cubicBezTo>
                  <a:cubicBezTo>
                    <a:pt x="67377" y="264607"/>
                    <a:pt x="80362" y="271306"/>
                    <a:pt x="94172" y="271306"/>
                  </a:cubicBezTo>
                  <a:cubicBezTo>
                    <a:pt x="284115" y="271306"/>
                    <a:pt x="243145" y="281940"/>
                    <a:pt x="335333" y="251209"/>
                  </a:cubicBezTo>
                  <a:cubicBezTo>
                    <a:pt x="267619" y="341496"/>
                    <a:pt x="349695" y="242590"/>
                    <a:pt x="254946" y="321548"/>
                  </a:cubicBezTo>
                  <a:cubicBezTo>
                    <a:pt x="229474" y="342775"/>
                    <a:pt x="213041" y="374827"/>
                    <a:pt x="184608" y="391886"/>
                  </a:cubicBezTo>
                  <a:cubicBezTo>
                    <a:pt x="134491" y="421956"/>
                    <a:pt x="132292" y="417751"/>
                    <a:pt x="94172" y="462225"/>
                  </a:cubicBezTo>
                  <a:cubicBezTo>
                    <a:pt x="20485" y="548194"/>
                    <a:pt x="131017" y="439895"/>
                    <a:pt x="43931" y="512466"/>
                  </a:cubicBezTo>
                  <a:cubicBezTo>
                    <a:pt x="33014" y="521563"/>
                    <a:pt x="0" y="539164"/>
                    <a:pt x="13786" y="542611"/>
                  </a:cubicBezTo>
                  <a:cubicBezTo>
                    <a:pt x="49677" y="551584"/>
                    <a:pt x="87473" y="535912"/>
                    <a:pt x="124317" y="532563"/>
                  </a:cubicBezTo>
                  <a:cubicBezTo>
                    <a:pt x="137715" y="529214"/>
                    <a:pt x="150861" y="524615"/>
                    <a:pt x="164511" y="522515"/>
                  </a:cubicBezTo>
                  <a:cubicBezTo>
                    <a:pt x="314963" y="499368"/>
                    <a:pt x="204444" y="525091"/>
                    <a:pt x="295139" y="502418"/>
                  </a:cubicBezTo>
                  <a:cubicBezTo>
                    <a:pt x="277508" y="572943"/>
                    <a:pt x="300409" y="517244"/>
                    <a:pt x="244898" y="572756"/>
                  </a:cubicBezTo>
                  <a:cubicBezTo>
                    <a:pt x="211659" y="605995"/>
                    <a:pt x="213312" y="624921"/>
                    <a:pt x="184608" y="663192"/>
                  </a:cubicBezTo>
                  <a:cubicBezTo>
                    <a:pt x="176081" y="674561"/>
                    <a:pt x="163560" y="682420"/>
                    <a:pt x="154462" y="693337"/>
                  </a:cubicBezTo>
                  <a:cubicBezTo>
                    <a:pt x="144303" y="705528"/>
                    <a:pt x="124317" y="735502"/>
                    <a:pt x="124317" y="753627"/>
                  </a:cubicBezTo>
                  <a:cubicBezTo>
                    <a:pt x="124317" y="756977"/>
                    <a:pt x="131016" y="753627"/>
                    <a:pt x="134366" y="753627"/>
                  </a:cubicBezTo>
                </a:path>
              </a:pathLst>
            </a:custGeom>
            <a:noFill/>
            <a:ln w="101600" cap="flat" cmpd="sng">
              <a:solidFill>
                <a:srgbClr val="FF6600">
                  <a:alpha val="64705"/>
                </a:srgbClr>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55729" tIns="27857" rIns="55729" bIns="27857" anchor="ctr" anchorCtr="0">
              <a:noAutofit/>
            </a:bodyPr>
            <a:lstStyle/>
            <a:p>
              <a:pPr algn="ctr"/>
              <a:endParaRPr sz="1219">
                <a:solidFill>
                  <a:schemeClr val="dk1"/>
                </a:solidFill>
                <a:latin typeface="Trebuchet MS"/>
                <a:ea typeface="Trebuchet MS"/>
                <a:cs typeface="Trebuchet MS"/>
                <a:sym typeface="Trebuchet MS"/>
              </a:endParaRPr>
            </a:p>
          </p:txBody>
        </p:sp>
      </p:grpSp>
      <p:sp>
        <p:nvSpPr>
          <p:cNvPr id="405" name="Google Shape;405;p27"/>
          <p:cNvSpPr txBox="1"/>
          <p:nvPr/>
        </p:nvSpPr>
        <p:spPr>
          <a:xfrm>
            <a:off x="1880326" y="1874227"/>
            <a:ext cx="2653618" cy="994977"/>
          </a:xfrm>
          <a:prstGeom prst="rect">
            <a:avLst/>
          </a:prstGeom>
          <a:noFill/>
          <a:ln>
            <a:noFill/>
          </a:ln>
        </p:spPr>
        <p:txBody>
          <a:bodyPr spcFirstLastPara="1" wrap="square" lIns="55729" tIns="27857" rIns="55729" bIns="27857" anchor="t" anchorCtr="0">
            <a:spAutoFit/>
          </a:bodyPr>
          <a:lstStyle/>
          <a:p>
            <a:r>
              <a:rPr lang="es-ES" sz="1400" b="1" dirty="0">
                <a:solidFill>
                  <a:srgbClr val="010101"/>
                </a:solidFill>
                <a:latin typeface="Lato" panose="020F0502020204030203" pitchFamily="34" charset="0"/>
                <a:ea typeface="Lato" panose="020F0502020204030203" pitchFamily="34" charset="0"/>
                <a:cs typeface="Lato" panose="020F0502020204030203" pitchFamily="34" charset="0"/>
                <a:sym typeface="Bookman Old Style"/>
              </a:rPr>
              <a:t>Describe los tipos de relaciones que una compañía establece con un segmento específico</a:t>
            </a:r>
            <a:endParaRPr sz="1400" dirty="0">
              <a:solidFill>
                <a:srgbClr val="010101"/>
              </a:solidFill>
              <a:latin typeface="Lato" panose="020F0502020204030203" pitchFamily="34" charset="0"/>
              <a:ea typeface="Lato" panose="020F0502020204030203" pitchFamily="34" charset="0"/>
              <a:cs typeface="Lato" panose="020F0502020204030203" pitchFamily="34" charset="0"/>
            </a:endParaRPr>
          </a:p>
          <a:p>
            <a:pPr algn="ctr">
              <a:spcBef>
                <a:spcPts val="610"/>
              </a:spcBef>
            </a:pPr>
            <a:r>
              <a:rPr lang="es-ES" sz="1400" b="1" dirty="0">
                <a:solidFill>
                  <a:srgbClr val="53AD32"/>
                </a:solidFill>
                <a:latin typeface="Lato" panose="020F0502020204030203" pitchFamily="34" charset="0"/>
                <a:ea typeface="Lato" panose="020F0502020204030203" pitchFamily="34" charset="0"/>
                <a:cs typeface="Lato" panose="020F0502020204030203" pitchFamily="34" charset="0"/>
                <a:sym typeface="Bookman Old Style"/>
              </a:rPr>
              <a:t>Nespresso = Club</a:t>
            </a:r>
            <a:endParaRPr sz="1400" dirty="0">
              <a:solidFill>
                <a:srgbClr val="53AD32"/>
              </a:solidFill>
              <a:latin typeface="Lato" panose="020F0502020204030203" pitchFamily="34" charset="0"/>
              <a:ea typeface="Lato" panose="020F0502020204030203" pitchFamily="34" charset="0"/>
              <a:cs typeface="Lato" panose="020F0502020204030203" pitchFamily="34" charset="0"/>
            </a:endParaRPr>
          </a:p>
        </p:txBody>
      </p:sp>
      <p:sp>
        <p:nvSpPr>
          <p:cNvPr id="407" name="Google Shape;407;p27"/>
          <p:cNvSpPr/>
          <p:nvPr/>
        </p:nvSpPr>
        <p:spPr>
          <a:xfrm>
            <a:off x="1865801" y="2955671"/>
            <a:ext cx="2786922" cy="506510"/>
          </a:xfrm>
          <a:prstGeom prst="rect">
            <a:avLst/>
          </a:prstGeom>
          <a:noFill/>
          <a:ln>
            <a:noFill/>
          </a:ln>
        </p:spPr>
        <p:txBody>
          <a:bodyPr spcFirstLastPara="1" wrap="square" lIns="55729" tIns="27857" rIns="55729" bIns="27857" anchor="t" anchorCtr="0">
            <a:spAutoFit/>
          </a:bodyPr>
          <a:lstStyle/>
          <a:p>
            <a:pPr algn="ctr"/>
            <a:r>
              <a:rPr lang="es-ES" sz="1400" b="1" dirty="0">
                <a:solidFill>
                  <a:srgbClr val="006CB5"/>
                </a:solidFill>
                <a:latin typeface="Lato" panose="020F0502020204030203" pitchFamily="34" charset="0"/>
                <a:ea typeface="Lato" panose="020F0502020204030203" pitchFamily="34" charset="0"/>
                <a:cs typeface="Lato" panose="020F0502020204030203" pitchFamily="34" charset="0"/>
                <a:sym typeface="Bookman Old Style"/>
              </a:rPr>
              <a:t>¿Qué tipo de vínculo creamos con el cliente?</a:t>
            </a:r>
            <a:endParaRPr sz="1400" dirty="0">
              <a:solidFill>
                <a:srgbClr val="006CB5"/>
              </a:solidFill>
              <a:latin typeface="Lato" panose="020F0502020204030203" pitchFamily="34" charset="0"/>
              <a:ea typeface="Lato" panose="020F0502020204030203" pitchFamily="34" charset="0"/>
              <a:cs typeface="Lato" panose="020F0502020204030203" pitchFamily="34" charset="0"/>
            </a:endParaRPr>
          </a:p>
        </p:txBody>
      </p:sp>
      <p:sp>
        <p:nvSpPr>
          <p:cNvPr id="408" name="Google Shape;408;p27"/>
          <p:cNvSpPr txBox="1"/>
          <p:nvPr/>
        </p:nvSpPr>
        <p:spPr>
          <a:xfrm>
            <a:off x="4572000" y="4076545"/>
            <a:ext cx="2984752" cy="918032"/>
          </a:xfrm>
          <a:prstGeom prst="rect">
            <a:avLst/>
          </a:prstGeom>
          <a:noFill/>
          <a:ln>
            <a:noFill/>
          </a:ln>
        </p:spPr>
        <p:txBody>
          <a:bodyPr spcFirstLastPara="1" wrap="square" lIns="55729" tIns="27857" rIns="55729" bIns="27857" anchor="t" anchorCtr="0">
            <a:spAutoFit/>
          </a:bodyPr>
          <a:lstStyle/>
          <a:p>
            <a:r>
              <a:rPr lang="es-ES" sz="1400" b="1"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¿Para qué creamos estas relaciones?</a:t>
            </a:r>
            <a:endParaRPr sz="1400" dirty="0">
              <a:latin typeface="Lato" panose="020F0502020204030203" pitchFamily="34" charset="0"/>
              <a:ea typeface="Lato" panose="020F0502020204030203" pitchFamily="34" charset="0"/>
              <a:cs typeface="Lato" panose="020F0502020204030203" pitchFamily="34" charset="0"/>
            </a:endParaRPr>
          </a:p>
          <a:p>
            <a:pPr marL="174175" indent="-174175">
              <a:buClr>
                <a:srgbClr val="FF6600"/>
              </a:buClr>
              <a:buSzPts val="2000"/>
              <a:buFont typeface="Century Gothic"/>
              <a:buChar char="-"/>
            </a:pPr>
            <a:r>
              <a:rPr lang="es-ES" sz="1400" b="1"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Adquirir Nuevos Clientes</a:t>
            </a:r>
            <a:endParaRPr sz="1400" dirty="0">
              <a:latin typeface="Lato" panose="020F0502020204030203" pitchFamily="34" charset="0"/>
              <a:ea typeface="Lato" panose="020F0502020204030203" pitchFamily="34" charset="0"/>
              <a:cs typeface="Lato" panose="020F0502020204030203" pitchFamily="34" charset="0"/>
            </a:endParaRPr>
          </a:p>
          <a:p>
            <a:pPr marL="174175" indent="-174175">
              <a:buClr>
                <a:srgbClr val="FF6600"/>
              </a:buClr>
              <a:buSzPts val="2000"/>
              <a:buFont typeface="Century Gothic"/>
              <a:buChar char="-"/>
            </a:pPr>
            <a:r>
              <a:rPr lang="es-ES" sz="1400" b="1"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Fidelizar a los clientes existentes</a:t>
            </a:r>
            <a:endParaRPr sz="1400" dirty="0">
              <a:latin typeface="Lato" panose="020F0502020204030203" pitchFamily="34" charset="0"/>
              <a:ea typeface="Lato" panose="020F0502020204030203" pitchFamily="34" charset="0"/>
              <a:cs typeface="Lato" panose="020F0502020204030203" pitchFamily="34" charset="0"/>
            </a:endParaRPr>
          </a:p>
          <a:p>
            <a:pPr marL="174175" indent="-174175">
              <a:buClr>
                <a:srgbClr val="FF6600"/>
              </a:buClr>
              <a:buSzPts val="2000"/>
              <a:buFont typeface="Century Gothic"/>
              <a:buChar char="-"/>
            </a:pPr>
            <a:r>
              <a:rPr lang="es-ES" sz="1400" b="1"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Incrementar las ventas</a:t>
            </a:r>
            <a:endParaRPr sz="1400" dirty="0">
              <a:solidFill>
                <a:schemeClr val="dk1"/>
              </a:solidFill>
              <a:latin typeface="Lato" panose="020F0502020204030203" pitchFamily="34" charset="0"/>
              <a:ea typeface="Lato" panose="020F0502020204030203" pitchFamily="34" charset="0"/>
              <a:cs typeface="Lato" panose="020F0502020204030203" pitchFamily="34" charset="0"/>
              <a:sym typeface="Century Gothic"/>
            </a:endParaRPr>
          </a:p>
        </p:txBody>
      </p:sp>
      <p:sp>
        <p:nvSpPr>
          <p:cNvPr id="409" name="Google Shape;409;p27"/>
          <p:cNvSpPr txBox="1"/>
          <p:nvPr/>
        </p:nvSpPr>
        <p:spPr>
          <a:xfrm>
            <a:off x="1919365" y="3808533"/>
            <a:ext cx="2257594" cy="918032"/>
          </a:xfrm>
          <a:prstGeom prst="rect">
            <a:avLst/>
          </a:prstGeom>
          <a:noFill/>
          <a:ln>
            <a:noFill/>
          </a:ln>
        </p:spPr>
        <p:txBody>
          <a:bodyPr spcFirstLastPara="1" wrap="square" lIns="55729" tIns="27857" rIns="55729" bIns="27857" anchor="t" anchorCtr="0">
            <a:spAutoFit/>
          </a:bodyPr>
          <a:lstStyle/>
          <a:p>
            <a:r>
              <a:rPr lang="es-ES" sz="1400" b="1"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Asistencia individual</a:t>
            </a:r>
            <a:endParaRPr sz="1400" dirty="0">
              <a:latin typeface="Lato" panose="020F0502020204030203" pitchFamily="34" charset="0"/>
              <a:ea typeface="Lato" panose="020F0502020204030203" pitchFamily="34" charset="0"/>
              <a:cs typeface="Lato" panose="020F0502020204030203" pitchFamily="34" charset="0"/>
            </a:endParaRPr>
          </a:p>
          <a:p>
            <a:r>
              <a:rPr lang="es-ES" sz="1400" b="1" dirty="0">
                <a:solidFill>
                  <a:srgbClr val="FF8534"/>
                </a:solidFill>
                <a:latin typeface="Lato" panose="020F0502020204030203" pitchFamily="34" charset="0"/>
                <a:ea typeface="Lato" panose="020F0502020204030203" pitchFamily="34" charset="0"/>
                <a:cs typeface="Lato" panose="020F0502020204030203" pitchFamily="34" charset="0"/>
                <a:sym typeface="Century Gothic"/>
              </a:rPr>
              <a:t>Asistencia</a:t>
            </a:r>
            <a:r>
              <a:rPr lang="es-ES" sz="1400" b="1"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 personalizada</a:t>
            </a:r>
            <a:endParaRPr sz="1400" dirty="0">
              <a:latin typeface="Lato" panose="020F0502020204030203" pitchFamily="34" charset="0"/>
              <a:ea typeface="Lato" panose="020F0502020204030203" pitchFamily="34" charset="0"/>
              <a:cs typeface="Lato" panose="020F0502020204030203" pitchFamily="34" charset="0"/>
            </a:endParaRPr>
          </a:p>
          <a:p>
            <a:r>
              <a:rPr lang="es-ES" sz="1400" b="1"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Autoservicio</a:t>
            </a:r>
            <a:endParaRPr sz="1400" dirty="0">
              <a:latin typeface="Lato" panose="020F0502020204030203" pitchFamily="34" charset="0"/>
              <a:ea typeface="Lato" panose="020F0502020204030203" pitchFamily="34" charset="0"/>
              <a:cs typeface="Lato" panose="020F0502020204030203" pitchFamily="34" charset="0"/>
            </a:endParaRPr>
          </a:p>
          <a:p>
            <a:r>
              <a:rPr lang="es-ES" sz="1400" b="1"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Servicios automatizados</a:t>
            </a:r>
            <a:endParaRPr sz="1400" dirty="0">
              <a:latin typeface="Lato" panose="020F0502020204030203" pitchFamily="34" charset="0"/>
              <a:ea typeface="Lato" panose="020F0502020204030203" pitchFamily="34" charset="0"/>
              <a:cs typeface="Lato" panose="020F0502020204030203" pitchFamily="34" charset="0"/>
            </a:endParaRPr>
          </a:p>
        </p:txBody>
      </p:sp>
      <p:cxnSp>
        <p:nvCxnSpPr>
          <p:cNvPr id="11" name="Straight Connector 12">
            <a:extLst>
              <a:ext uri="{FF2B5EF4-FFF2-40B4-BE49-F238E27FC236}">
                <a16:creationId xmlns:a16="http://schemas.microsoft.com/office/drawing/2014/main" id="{EBAB6B0C-021C-40E1-AD13-1A27B3D03D4A}"/>
              </a:ext>
            </a:extLst>
          </p:cNvPr>
          <p:cNvCxnSpPr>
            <a:cxnSpLocks/>
          </p:cNvCxnSpPr>
          <p:nvPr/>
        </p:nvCxnSpPr>
        <p:spPr>
          <a:xfrm>
            <a:off x="0" y="1447221"/>
            <a:ext cx="9144000" cy="0"/>
          </a:xfrm>
          <a:prstGeom prst="line">
            <a:avLst/>
          </a:prstGeom>
          <a:ln w="25400">
            <a:solidFill>
              <a:srgbClr val="53AD32"/>
            </a:solidFill>
          </a:ln>
          <a:effectLst/>
        </p:spPr>
        <p:style>
          <a:lnRef idx="2">
            <a:schemeClr val="accent1"/>
          </a:lnRef>
          <a:fillRef idx="0">
            <a:schemeClr val="accent1"/>
          </a:fillRef>
          <a:effectRef idx="1">
            <a:schemeClr val="accent1"/>
          </a:effectRef>
          <a:fontRef idx="minor">
            <a:schemeClr val="tx1"/>
          </a:fontRef>
        </p:style>
      </p:cxnSp>
      <p:sp>
        <p:nvSpPr>
          <p:cNvPr id="12" name="CuadroTexto 11">
            <a:extLst>
              <a:ext uri="{FF2B5EF4-FFF2-40B4-BE49-F238E27FC236}">
                <a16:creationId xmlns:a16="http://schemas.microsoft.com/office/drawing/2014/main" id="{588BE81F-45CA-4BDE-B854-EA2E8C83BD7B}"/>
              </a:ext>
            </a:extLst>
          </p:cNvPr>
          <p:cNvSpPr txBox="1"/>
          <p:nvPr/>
        </p:nvSpPr>
        <p:spPr>
          <a:xfrm>
            <a:off x="173254" y="790860"/>
            <a:ext cx="8721379" cy="584775"/>
          </a:xfrm>
          <a:prstGeom prst="rect">
            <a:avLst/>
          </a:prstGeom>
          <a:noFill/>
        </p:spPr>
        <p:txBody>
          <a:bodyPr wrap="square" rtlCol="0">
            <a:spAutoFit/>
          </a:bodyPr>
          <a:lstStyle/>
          <a:p>
            <a:pPr>
              <a:buClr>
                <a:schemeClr val="lt1"/>
              </a:buClr>
              <a:buSzPts val="3600"/>
            </a:pPr>
            <a:r>
              <a:rPr lang="es-ES" sz="3200" dirty="0">
                <a:solidFill>
                  <a:srgbClr val="53AD32"/>
                </a:solidFill>
                <a:latin typeface="Futura LT Pro Book" panose="020B0802020204020204" pitchFamily="34" charset="0"/>
                <a:ea typeface="Trebuchet MS"/>
                <a:cs typeface="Trebuchet MS"/>
                <a:sym typeface="Trebuchet MS"/>
              </a:rPr>
              <a:t>MODELO CANVAS : RELACIÓN CLIENTE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6" name="Google Shape;416;p28"/>
          <p:cNvSpPr/>
          <p:nvPr/>
        </p:nvSpPr>
        <p:spPr>
          <a:xfrm>
            <a:off x="2026182" y="1925433"/>
            <a:ext cx="5267210" cy="2426138"/>
          </a:xfrm>
          <a:prstGeom prst="rect">
            <a:avLst/>
          </a:prstGeom>
          <a:noFill/>
          <a:ln>
            <a:noFill/>
          </a:ln>
        </p:spPr>
        <p:txBody>
          <a:bodyPr spcFirstLastPara="1" wrap="square" lIns="55729" tIns="27857" rIns="55729" bIns="27857" anchor="t" anchorCtr="0">
            <a:spAutoFit/>
          </a:bodyPr>
          <a:lstStyle/>
          <a:p>
            <a:pPr marL="174175" indent="-174175">
              <a:buClr>
                <a:schemeClr val="dk1"/>
              </a:buClr>
              <a:buSzPts val="2800"/>
              <a:buFont typeface="Arial"/>
              <a:buChar char="•"/>
            </a:pPr>
            <a:r>
              <a:rPr lang="es-ES" sz="1400" b="1"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¿Cómo vas a </a:t>
            </a:r>
            <a:r>
              <a:rPr lang="es-ES" sz="1400" b="1" u="sng" dirty="0">
                <a:solidFill>
                  <a:srgbClr val="FF8534"/>
                </a:solidFill>
                <a:latin typeface="Lato" panose="020F0502020204030203" pitchFamily="34" charset="0"/>
                <a:ea typeface="Lato" panose="020F0502020204030203" pitchFamily="34" charset="0"/>
                <a:cs typeface="Lato" panose="020F0502020204030203" pitchFamily="34" charset="0"/>
                <a:sym typeface="Trebuchet MS"/>
              </a:rPr>
              <a:t>conseguir</a:t>
            </a:r>
            <a:r>
              <a:rPr lang="es-ES" sz="1400" b="1" dirty="0">
                <a:solidFill>
                  <a:schemeClr val="dk1"/>
                </a:solidFill>
                <a:latin typeface="Lato" panose="020F0502020204030203" pitchFamily="34" charset="0"/>
                <a:ea typeface="Lato" panose="020F0502020204030203" pitchFamily="34" charset="0"/>
                <a:cs typeface="Lato" panose="020F0502020204030203" pitchFamily="34" charset="0"/>
                <a:sym typeface="Trebuchet MS"/>
              </a:rPr>
              <a:t> </a:t>
            </a:r>
            <a:r>
              <a:rPr lang="es-ES" sz="1400" b="1"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clientes nuevos en el mercado objetivo?</a:t>
            </a:r>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 Toda relación con clientes comienza por atraerlos y conseguirlos.</a:t>
            </a:r>
            <a:r>
              <a:rPr lang="es-ES" sz="1400" dirty="0">
                <a:solidFill>
                  <a:schemeClr val="dk1"/>
                </a:solidFill>
                <a:latin typeface="Lato" panose="020F0502020204030203" pitchFamily="34" charset="0"/>
                <a:ea typeface="Lato" panose="020F0502020204030203" pitchFamily="34" charset="0"/>
                <a:cs typeface="Lato" panose="020F0502020204030203" pitchFamily="34" charset="0"/>
                <a:sym typeface="Trebuchet MS"/>
              </a:rPr>
              <a:t> </a:t>
            </a:r>
            <a:r>
              <a:rPr lang="es-ES" sz="1400" b="1" dirty="0">
                <a:solidFill>
                  <a:srgbClr val="FF8534"/>
                </a:solidFill>
                <a:latin typeface="Lato" panose="020F0502020204030203" pitchFamily="34" charset="0"/>
                <a:ea typeface="Lato" panose="020F0502020204030203" pitchFamily="34" charset="0"/>
                <a:cs typeface="Lato" panose="020F0502020204030203" pitchFamily="34" charset="0"/>
                <a:sym typeface="Trebuchet MS"/>
              </a:rPr>
              <a:t>Adquisición de clientes</a:t>
            </a:r>
            <a:endParaRPr sz="1400" b="1" dirty="0">
              <a:solidFill>
                <a:srgbClr val="FF8534"/>
              </a:solidFill>
              <a:latin typeface="Lato" panose="020F0502020204030203" pitchFamily="34" charset="0"/>
              <a:ea typeface="Lato" panose="020F0502020204030203" pitchFamily="34" charset="0"/>
              <a:cs typeface="Lato" panose="020F0502020204030203" pitchFamily="34" charset="0"/>
              <a:sym typeface="Trebuchet MS"/>
            </a:endParaRPr>
          </a:p>
          <a:p>
            <a:pPr marL="174175" indent="-81282">
              <a:buClr>
                <a:schemeClr val="dk1"/>
              </a:buClr>
              <a:buSzPts val="2400"/>
            </a:pPr>
            <a:endParaRPr sz="1400" b="1" dirty="0">
              <a:solidFill>
                <a:srgbClr val="FF9C3B"/>
              </a:solidFill>
              <a:latin typeface="Lato" panose="020F0502020204030203" pitchFamily="34" charset="0"/>
              <a:ea typeface="Lato" panose="020F0502020204030203" pitchFamily="34" charset="0"/>
              <a:cs typeface="Lato" panose="020F0502020204030203" pitchFamily="34" charset="0"/>
              <a:sym typeface="Trebuchet MS"/>
            </a:endParaRPr>
          </a:p>
          <a:p>
            <a:pPr marL="174175" indent="-174175">
              <a:buClr>
                <a:schemeClr val="dk1"/>
              </a:buClr>
              <a:buSzPts val="2800"/>
              <a:buFont typeface="Arial"/>
              <a:buChar char="•"/>
            </a:pPr>
            <a:r>
              <a:rPr lang="es-ES" sz="1400" b="1"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¿Cómo vas a </a:t>
            </a:r>
            <a:r>
              <a:rPr lang="es-ES" sz="1400" b="1" u="sng" dirty="0">
                <a:solidFill>
                  <a:srgbClr val="FF8534"/>
                </a:solidFill>
                <a:latin typeface="Lato" panose="020F0502020204030203" pitchFamily="34" charset="0"/>
                <a:ea typeface="Lato" panose="020F0502020204030203" pitchFamily="34" charset="0"/>
                <a:cs typeface="Lato" panose="020F0502020204030203" pitchFamily="34" charset="0"/>
                <a:sym typeface="Trebuchet MS"/>
              </a:rPr>
              <a:t>mantener</a:t>
            </a:r>
            <a:r>
              <a:rPr lang="es-ES" sz="1400" b="1" dirty="0">
                <a:solidFill>
                  <a:srgbClr val="FF8534"/>
                </a:solidFill>
                <a:latin typeface="Lato" panose="020F0502020204030203" pitchFamily="34" charset="0"/>
                <a:ea typeface="Lato" panose="020F0502020204030203" pitchFamily="34" charset="0"/>
                <a:cs typeface="Lato" panose="020F0502020204030203" pitchFamily="34" charset="0"/>
                <a:sym typeface="Trebuchet MS"/>
              </a:rPr>
              <a:t> </a:t>
            </a:r>
            <a:r>
              <a:rPr lang="es-ES" sz="1400" b="1"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esos clientes? </a:t>
            </a:r>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Perder clientes es relativamente fácil. Mantenerlos es una actividad que requiere esfuerzo y planificación. </a:t>
            </a:r>
            <a:r>
              <a:rPr lang="es-ES" sz="1400" b="1" dirty="0">
                <a:solidFill>
                  <a:srgbClr val="FF8534"/>
                </a:solidFill>
                <a:latin typeface="Lato" panose="020F0502020204030203" pitchFamily="34" charset="0"/>
                <a:ea typeface="Lato" panose="020F0502020204030203" pitchFamily="34" charset="0"/>
                <a:cs typeface="Lato" panose="020F0502020204030203" pitchFamily="34" charset="0"/>
                <a:sym typeface="Trebuchet MS"/>
              </a:rPr>
              <a:t>Retención o fidelización de clientes.</a:t>
            </a:r>
            <a:endParaRPr sz="1400" dirty="0">
              <a:solidFill>
                <a:srgbClr val="FF8534"/>
              </a:solidFill>
              <a:latin typeface="Lato" panose="020F0502020204030203" pitchFamily="34" charset="0"/>
              <a:ea typeface="Lato" panose="020F0502020204030203" pitchFamily="34" charset="0"/>
              <a:cs typeface="Lato" panose="020F0502020204030203" pitchFamily="34" charset="0"/>
            </a:endParaRPr>
          </a:p>
          <a:p>
            <a:endParaRPr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endParaRPr>
          </a:p>
          <a:p>
            <a:pPr marL="174175" indent="-174175">
              <a:buClr>
                <a:schemeClr val="dk1"/>
              </a:buClr>
              <a:buSzPts val="2800"/>
              <a:buFont typeface="Arial"/>
              <a:buChar char="•"/>
            </a:pPr>
            <a:r>
              <a:rPr lang="es-ES" sz="1400" b="1"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¿Cómo vas a hacerlos </a:t>
            </a:r>
            <a:r>
              <a:rPr lang="es-ES" sz="1400" b="1" u="sng" dirty="0">
                <a:solidFill>
                  <a:srgbClr val="FF8534"/>
                </a:solidFill>
                <a:latin typeface="Lato" panose="020F0502020204030203" pitchFamily="34" charset="0"/>
                <a:ea typeface="Lato" panose="020F0502020204030203" pitchFamily="34" charset="0"/>
                <a:cs typeface="Lato" panose="020F0502020204030203" pitchFamily="34" charset="0"/>
                <a:sym typeface="Trebuchet MS"/>
              </a:rPr>
              <a:t>crecer</a:t>
            </a:r>
            <a:r>
              <a:rPr lang="es-ES" sz="1400" b="1"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a:t>
            </a:r>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 Buscando formas para vender más producto/servicio a los clientes que ya tienes. </a:t>
            </a:r>
            <a:r>
              <a:rPr lang="es-ES" sz="1400" b="1" dirty="0">
                <a:solidFill>
                  <a:srgbClr val="FF8534"/>
                </a:solidFill>
                <a:latin typeface="Lato" panose="020F0502020204030203" pitchFamily="34" charset="0"/>
                <a:ea typeface="Lato" panose="020F0502020204030203" pitchFamily="34" charset="0"/>
                <a:cs typeface="Lato" panose="020F0502020204030203" pitchFamily="34" charset="0"/>
                <a:sym typeface="Trebuchet MS"/>
              </a:rPr>
              <a:t>Estimulación de ventas y Venta Cruzada</a:t>
            </a:r>
            <a:endParaRPr sz="1400" b="1" dirty="0">
              <a:solidFill>
                <a:srgbClr val="FF8534"/>
              </a:solidFill>
              <a:latin typeface="Lato" panose="020F0502020204030203" pitchFamily="34" charset="0"/>
              <a:ea typeface="Lato" panose="020F0502020204030203" pitchFamily="34" charset="0"/>
              <a:cs typeface="Lato" panose="020F0502020204030203" pitchFamily="34" charset="0"/>
              <a:sym typeface="Trebuchet MS"/>
            </a:endParaRPr>
          </a:p>
        </p:txBody>
      </p:sp>
      <p:cxnSp>
        <p:nvCxnSpPr>
          <p:cNvPr id="4" name="Straight Connector 12">
            <a:extLst>
              <a:ext uri="{FF2B5EF4-FFF2-40B4-BE49-F238E27FC236}">
                <a16:creationId xmlns:a16="http://schemas.microsoft.com/office/drawing/2014/main" id="{07783FC9-660D-485D-BA2B-BB477BB16BBC}"/>
              </a:ext>
            </a:extLst>
          </p:cNvPr>
          <p:cNvCxnSpPr>
            <a:cxnSpLocks/>
          </p:cNvCxnSpPr>
          <p:nvPr/>
        </p:nvCxnSpPr>
        <p:spPr>
          <a:xfrm>
            <a:off x="0" y="1447221"/>
            <a:ext cx="9144000" cy="0"/>
          </a:xfrm>
          <a:prstGeom prst="line">
            <a:avLst/>
          </a:prstGeom>
          <a:ln w="25400">
            <a:solidFill>
              <a:srgbClr val="006CB5"/>
            </a:solidFill>
          </a:ln>
          <a:effectLst/>
        </p:spPr>
        <p:style>
          <a:lnRef idx="2">
            <a:schemeClr val="accent1"/>
          </a:lnRef>
          <a:fillRef idx="0">
            <a:schemeClr val="accent1"/>
          </a:fillRef>
          <a:effectRef idx="1">
            <a:schemeClr val="accent1"/>
          </a:effectRef>
          <a:fontRef idx="minor">
            <a:schemeClr val="tx1"/>
          </a:fontRef>
        </p:style>
      </p:cxnSp>
      <p:sp>
        <p:nvSpPr>
          <p:cNvPr id="5" name="CuadroTexto 4">
            <a:extLst>
              <a:ext uri="{FF2B5EF4-FFF2-40B4-BE49-F238E27FC236}">
                <a16:creationId xmlns:a16="http://schemas.microsoft.com/office/drawing/2014/main" id="{A84E5202-C01D-44AF-B48F-F8BBCB4EDA15}"/>
              </a:ext>
            </a:extLst>
          </p:cNvPr>
          <p:cNvSpPr txBox="1"/>
          <p:nvPr/>
        </p:nvSpPr>
        <p:spPr>
          <a:xfrm>
            <a:off x="122944" y="701308"/>
            <a:ext cx="8959584" cy="584775"/>
          </a:xfrm>
          <a:prstGeom prst="rect">
            <a:avLst/>
          </a:prstGeom>
          <a:noFill/>
        </p:spPr>
        <p:txBody>
          <a:bodyPr wrap="square" rtlCol="0">
            <a:spAutoFit/>
          </a:bodyPr>
          <a:lstStyle/>
          <a:p>
            <a:pPr>
              <a:buClr>
                <a:schemeClr val="lt1"/>
              </a:buClr>
              <a:buSzPts val="3600"/>
            </a:pPr>
            <a:r>
              <a:rPr lang="es-ES" sz="3200" dirty="0">
                <a:solidFill>
                  <a:srgbClr val="006CB5"/>
                </a:solidFill>
                <a:latin typeface="Futura LT Pro Book" panose="020B0802020204020204" pitchFamily="34" charset="0"/>
                <a:ea typeface="Trebuchet MS"/>
                <a:cs typeface="Trebuchet MS"/>
                <a:sym typeface="Trebuchet MS"/>
              </a:rPr>
              <a:t>MODELO CANVAS : ESTRATEGIAS CLIENTE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
          <p:cNvSpPr txBox="1">
            <a:spLocks noGrp="1"/>
          </p:cNvSpPr>
          <p:nvPr>
            <p:ph type="sldNum" idx="4294967295"/>
          </p:nvPr>
        </p:nvSpPr>
        <p:spPr>
          <a:xfrm>
            <a:off x="6987336" y="4523390"/>
            <a:ext cx="358042" cy="167409"/>
          </a:xfrm>
          <a:prstGeom prst="rect">
            <a:avLst/>
          </a:prstGeom>
          <a:noFill/>
          <a:ln>
            <a:noFill/>
          </a:ln>
        </p:spPr>
        <p:txBody>
          <a:bodyPr spcFirstLastPara="1" wrap="square" lIns="55729" tIns="27857" rIns="55729" bIns="27857" anchor="t" anchorCtr="0">
            <a:noAutofit/>
          </a:bodyPr>
          <a:lstStyle/>
          <a:p>
            <a:fld id="{00000000-1234-1234-1234-123412341234}" type="slidenum">
              <a:rPr lang="es-ES"/>
              <a:pPr/>
              <a:t>3</a:t>
            </a:fld>
            <a:endParaRPr/>
          </a:p>
        </p:txBody>
      </p:sp>
      <p:sp>
        <p:nvSpPr>
          <p:cNvPr id="98" name="Google Shape;98;p2"/>
          <p:cNvSpPr txBox="1"/>
          <p:nvPr/>
        </p:nvSpPr>
        <p:spPr>
          <a:xfrm>
            <a:off x="2003055" y="2085399"/>
            <a:ext cx="4829471" cy="487145"/>
          </a:xfrm>
          <a:prstGeom prst="rect">
            <a:avLst/>
          </a:prstGeom>
          <a:noFill/>
          <a:ln>
            <a:noFill/>
          </a:ln>
        </p:spPr>
        <p:txBody>
          <a:bodyPr spcFirstLastPara="1" wrap="square" lIns="55729" tIns="27857" rIns="55729" bIns="27857" anchor="t" anchorCtr="0">
            <a:spAutoFit/>
          </a:bodyPr>
          <a:lstStyle/>
          <a:p>
            <a:pPr marR="174175" algn="just"/>
            <a:r>
              <a:rPr lang="es-ES" sz="14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sym typeface="Bookman Old Style"/>
              </a:rPr>
              <a:t>Un </a:t>
            </a:r>
            <a:r>
              <a:rPr lang="es-ES" sz="1400" b="1" dirty="0">
                <a:solidFill>
                  <a:srgbClr val="006CB5"/>
                </a:solidFill>
                <a:latin typeface="Lato" panose="020F0502020204030203" pitchFamily="34" charset="0"/>
                <a:ea typeface="Lato" panose="020F0502020204030203" pitchFamily="34" charset="0"/>
                <a:cs typeface="Lato" panose="020F0502020204030203" pitchFamily="34" charset="0"/>
                <a:sym typeface="Bookman Old Style"/>
              </a:rPr>
              <a:t>Modelo de Negocio </a:t>
            </a:r>
            <a:r>
              <a:rPr lang="es-ES" sz="14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sym typeface="Bookman Old Style"/>
              </a:rPr>
              <a:t>describe las bases sobre las que una empresa crea, proporciona y capta valor.</a:t>
            </a:r>
            <a:endParaRPr sz="14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endParaRPr>
          </a:p>
        </p:txBody>
      </p:sp>
      <p:sp>
        <p:nvSpPr>
          <p:cNvPr id="99" name="Google Shape;99;p2"/>
          <p:cNvSpPr txBox="1"/>
          <p:nvPr/>
        </p:nvSpPr>
        <p:spPr>
          <a:xfrm>
            <a:off x="1785078" y="2843367"/>
            <a:ext cx="5560298" cy="918032"/>
          </a:xfrm>
          <a:prstGeom prst="rect">
            <a:avLst/>
          </a:prstGeom>
          <a:noFill/>
          <a:ln>
            <a:noFill/>
          </a:ln>
        </p:spPr>
        <p:txBody>
          <a:bodyPr spcFirstLastPara="1" wrap="square" lIns="55729" tIns="27857" rIns="55729" bIns="27857" anchor="t" anchorCtr="0">
            <a:spAutoFit/>
          </a:bodyPr>
          <a:lstStyle/>
          <a:p>
            <a:pPr marR="174175" algn="ctr"/>
            <a:r>
              <a:rPr lang="es-ES" sz="14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sym typeface="Bookman Old Style"/>
              </a:rPr>
              <a:t>No existe un solo Modelo</a:t>
            </a:r>
            <a:endParaRPr sz="14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endParaRPr>
          </a:p>
          <a:p>
            <a:pPr marR="174175" algn="ctr"/>
            <a:endParaRPr sz="14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sym typeface="Bookman Old Style"/>
            </a:endParaRPr>
          </a:p>
          <a:p>
            <a:pPr marR="174175" algn="ctr"/>
            <a:endParaRPr sz="14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sym typeface="Bookman Old Style"/>
            </a:endParaRPr>
          </a:p>
          <a:p>
            <a:pPr marR="174175" algn="ctr"/>
            <a:r>
              <a:rPr lang="es-ES" sz="14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sym typeface="Bookman Old Style"/>
              </a:rPr>
              <a:t>Es preciso INNOVAR</a:t>
            </a:r>
            <a:endParaRPr sz="14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endParaRPr>
          </a:p>
        </p:txBody>
      </p:sp>
      <p:cxnSp>
        <p:nvCxnSpPr>
          <p:cNvPr id="6" name="Straight Connector 12">
            <a:extLst>
              <a:ext uri="{FF2B5EF4-FFF2-40B4-BE49-F238E27FC236}">
                <a16:creationId xmlns:a16="http://schemas.microsoft.com/office/drawing/2014/main" id="{28BD2205-313A-4885-905E-639C3879C42F}"/>
              </a:ext>
            </a:extLst>
          </p:cNvPr>
          <p:cNvCxnSpPr>
            <a:cxnSpLocks/>
          </p:cNvCxnSpPr>
          <p:nvPr/>
        </p:nvCxnSpPr>
        <p:spPr>
          <a:xfrm>
            <a:off x="0" y="1447221"/>
            <a:ext cx="9144000" cy="0"/>
          </a:xfrm>
          <a:prstGeom prst="line">
            <a:avLst/>
          </a:prstGeom>
          <a:ln w="25400">
            <a:solidFill>
              <a:srgbClr val="006CB5"/>
            </a:solidFill>
          </a:ln>
          <a:effectLst/>
        </p:spPr>
        <p:style>
          <a:lnRef idx="2">
            <a:schemeClr val="accent1"/>
          </a:lnRef>
          <a:fillRef idx="0">
            <a:schemeClr val="accent1"/>
          </a:fillRef>
          <a:effectRef idx="1">
            <a:schemeClr val="accent1"/>
          </a:effectRef>
          <a:fontRef idx="minor">
            <a:schemeClr val="tx1"/>
          </a:fontRef>
        </p:style>
      </p:cxnSp>
      <p:sp>
        <p:nvSpPr>
          <p:cNvPr id="7" name="CuadroTexto 6">
            <a:extLst>
              <a:ext uri="{FF2B5EF4-FFF2-40B4-BE49-F238E27FC236}">
                <a16:creationId xmlns:a16="http://schemas.microsoft.com/office/drawing/2014/main" id="{8710882C-3B6F-4C8E-A22E-3AB497630FB7}"/>
              </a:ext>
            </a:extLst>
          </p:cNvPr>
          <p:cNvSpPr txBox="1"/>
          <p:nvPr/>
        </p:nvSpPr>
        <p:spPr>
          <a:xfrm>
            <a:off x="184416" y="789124"/>
            <a:ext cx="8122024" cy="584775"/>
          </a:xfrm>
          <a:prstGeom prst="rect">
            <a:avLst/>
          </a:prstGeom>
          <a:noFill/>
        </p:spPr>
        <p:txBody>
          <a:bodyPr wrap="square" rtlCol="0">
            <a:spAutoFit/>
          </a:bodyPr>
          <a:lstStyle/>
          <a:p>
            <a:r>
              <a:rPr lang="es-PE" sz="3200" dirty="0">
                <a:solidFill>
                  <a:srgbClr val="006CB5"/>
                </a:solidFill>
                <a:latin typeface="Futura LT Pro Book" panose="020B0802020204020204" pitchFamily="34" charset="0"/>
              </a:rPr>
              <a:t>¿QUÉ ES UN MODELO DE NEGOCIO?</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3" name="Google Shape;423;p29"/>
          <p:cNvSpPr/>
          <p:nvPr/>
        </p:nvSpPr>
        <p:spPr>
          <a:xfrm>
            <a:off x="2027418" y="1665751"/>
            <a:ext cx="3028646" cy="1902917"/>
          </a:xfrm>
          <a:prstGeom prst="rect">
            <a:avLst/>
          </a:prstGeom>
          <a:noFill/>
          <a:ln>
            <a:noFill/>
          </a:ln>
        </p:spPr>
        <p:txBody>
          <a:bodyPr spcFirstLastPara="1" wrap="square" lIns="55729" tIns="27857" rIns="55729" bIns="27857" anchor="t" anchorCtr="0">
            <a:spAutoFit/>
          </a:bodyPr>
          <a:lstStyle/>
          <a:p>
            <a:r>
              <a:rPr lang="es-ES" sz="1200" b="1" dirty="0">
                <a:solidFill>
                  <a:srgbClr val="006CB5"/>
                </a:solidFill>
                <a:latin typeface="Lato" panose="020F0502020204030203" pitchFamily="34" charset="0"/>
                <a:ea typeface="Lato" panose="020F0502020204030203" pitchFamily="34" charset="0"/>
                <a:cs typeface="Lato" panose="020F0502020204030203" pitchFamily="34" charset="0"/>
                <a:sym typeface="Trebuchet MS"/>
              </a:rPr>
              <a:t>Actividades Pagadas para crear demanda</a:t>
            </a:r>
            <a:r>
              <a:rPr lang="es-ES" sz="1200" dirty="0">
                <a:solidFill>
                  <a:schemeClr val="dk1"/>
                </a:solidFill>
                <a:latin typeface="Lato" panose="020F0502020204030203" pitchFamily="34" charset="0"/>
                <a:ea typeface="Lato" panose="020F0502020204030203" pitchFamily="34" charset="0"/>
                <a:cs typeface="Lato" panose="020F0502020204030203" pitchFamily="34" charset="0"/>
                <a:sym typeface="Trebuchet MS"/>
              </a:rPr>
              <a:t>.</a:t>
            </a:r>
            <a:endParaRPr sz="1200" dirty="0">
              <a:latin typeface="Lato" panose="020F0502020204030203" pitchFamily="34" charset="0"/>
              <a:ea typeface="Lato" panose="020F0502020204030203" pitchFamily="34" charset="0"/>
              <a:cs typeface="Lato" panose="020F0502020204030203" pitchFamily="34" charset="0"/>
            </a:endParaRPr>
          </a:p>
          <a:p>
            <a:endParaRPr sz="1200" dirty="0">
              <a:solidFill>
                <a:schemeClr val="dk1"/>
              </a:solidFill>
              <a:latin typeface="Lato" panose="020F0502020204030203" pitchFamily="34" charset="0"/>
              <a:ea typeface="Lato" panose="020F0502020204030203" pitchFamily="34" charset="0"/>
              <a:cs typeface="Lato" panose="020F0502020204030203" pitchFamily="34" charset="0"/>
              <a:sym typeface="Trebuchet MS"/>
            </a:endParaRPr>
          </a:p>
          <a:p>
            <a:r>
              <a:rPr lang="es-ES" sz="12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1. Relaciones públicas</a:t>
            </a:r>
            <a:endParaRPr sz="1200" dirty="0">
              <a:solidFill>
                <a:srgbClr val="010101"/>
              </a:solidFill>
              <a:latin typeface="Lato" panose="020F0502020204030203" pitchFamily="34" charset="0"/>
              <a:ea typeface="Lato" panose="020F0502020204030203" pitchFamily="34" charset="0"/>
              <a:cs typeface="Lato" panose="020F0502020204030203" pitchFamily="34" charset="0"/>
            </a:endParaRPr>
          </a:p>
          <a:p>
            <a:r>
              <a:rPr lang="es-ES" sz="12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2. Publicidad.</a:t>
            </a:r>
            <a:endParaRPr sz="1200" dirty="0">
              <a:solidFill>
                <a:srgbClr val="010101"/>
              </a:solidFill>
              <a:latin typeface="Lato" panose="020F0502020204030203" pitchFamily="34" charset="0"/>
              <a:ea typeface="Lato" panose="020F0502020204030203" pitchFamily="34" charset="0"/>
              <a:cs typeface="Lato" panose="020F0502020204030203" pitchFamily="34" charset="0"/>
            </a:endParaRPr>
          </a:p>
          <a:p>
            <a:r>
              <a:rPr lang="es-ES" sz="12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3. Asistencia a ferias</a:t>
            </a:r>
            <a:endParaRPr sz="1200" dirty="0">
              <a:solidFill>
                <a:srgbClr val="010101"/>
              </a:solidFill>
              <a:latin typeface="Lato" panose="020F0502020204030203" pitchFamily="34" charset="0"/>
              <a:ea typeface="Lato" panose="020F0502020204030203" pitchFamily="34" charset="0"/>
              <a:cs typeface="Lato" panose="020F0502020204030203" pitchFamily="34" charset="0"/>
            </a:endParaRPr>
          </a:p>
          <a:p>
            <a:r>
              <a:rPr lang="es-ES" sz="12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4. Google </a:t>
            </a:r>
            <a:r>
              <a:rPr lang="es-ES" sz="1200" dirty="0" err="1">
                <a:solidFill>
                  <a:srgbClr val="010101"/>
                </a:solidFill>
                <a:latin typeface="Lato" panose="020F0502020204030203" pitchFamily="34" charset="0"/>
                <a:ea typeface="Lato" panose="020F0502020204030203" pitchFamily="34" charset="0"/>
                <a:cs typeface="Lato" panose="020F0502020204030203" pitchFamily="34" charset="0"/>
                <a:sym typeface="Trebuchet MS"/>
              </a:rPr>
              <a:t>adwords</a:t>
            </a:r>
            <a:endParaRPr sz="12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endParaRPr>
          </a:p>
          <a:p>
            <a:r>
              <a:rPr lang="es-ES" sz="12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5. Otras….</a:t>
            </a:r>
            <a:endParaRPr sz="1200" dirty="0">
              <a:solidFill>
                <a:srgbClr val="010101"/>
              </a:solidFill>
              <a:latin typeface="Lato" panose="020F0502020204030203" pitchFamily="34" charset="0"/>
              <a:ea typeface="Lato" panose="020F0502020204030203" pitchFamily="34" charset="0"/>
              <a:cs typeface="Lato" panose="020F0502020204030203" pitchFamily="34" charset="0"/>
            </a:endParaRPr>
          </a:p>
          <a:p>
            <a:endParaRPr sz="1200" dirty="0">
              <a:solidFill>
                <a:schemeClr val="dk1"/>
              </a:solidFill>
              <a:latin typeface="Lato" panose="020F0502020204030203" pitchFamily="34" charset="0"/>
              <a:ea typeface="Lato" panose="020F0502020204030203" pitchFamily="34" charset="0"/>
              <a:cs typeface="Lato" panose="020F0502020204030203" pitchFamily="34" charset="0"/>
              <a:sym typeface="Trebuchet MS"/>
            </a:endParaRPr>
          </a:p>
          <a:p>
            <a:endParaRPr sz="1200" dirty="0">
              <a:solidFill>
                <a:schemeClr val="dk1"/>
              </a:solidFill>
              <a:latin typeface="Lato" panose="020F0502020204030203" pitchFamily="34" charset="0"/>
              <a:ea typeface="Lato" panose="020F0502020204030203" pitchFamily="34" charset="0"/>
              <a:cs typeface="Lato" panose="020F0502020204030203" pitchFamily="34" charset="0"/>
              <a:sym typeface="Trebuchet MS"/>
            </a:endParaRPr>
          </a:p>
          <a:p>
            <a:endParaRPr sz="1200" dirty="0">
              <a:solidFill>
                <a:schemeClr val="dk1"/>
              </a:solidFill>
              <a:latin typeface="Lato" panose="020F0502020204030203" pitchFamily="34" charset="0"/>
              <a:ea typeface="Lato" panose="020F0502020204030203" pitchFamily="34" charset="0"/>
              <a:cs typeface="Lato" panose="020F0502020204030203" pitchFamily="34" charset="0"/>
              <a:sym typeface="Trebuchet MS"/>
            </a:endParaRPr>
          </a:p>
        </p:txBody>
      </p:sp>
      <p:pic>
        <p:nvPicPr>
          <p:cNvPr id="424" name="Google Shape;424;p29" descr="http://cdn2.hubspot.net/hub/527310/file-3116248002-jpg/blog-files/tiempodenegocios.jpg?t=1460983419375&amp;width=800&amp;height=500"/>
          <p:cNvPicPr preferRelativeResize="0"/>
          <p:nvPr/>
        </p:nvPicPr>
        <p:blipFill rotWithShape="1">
          <a:blip r:embed="rId3">
            <a:alphaModFix/>
          </a:blip>
          <a:srcRect t="10858" r="45007"/>
          <a:stretch/>
        </p:blipFill>
        <p:spPr>
          <a:xfrm>
            <a:off x="5090695" y="1678520"/>
            <a:ext cx="2085883" cy="2113210"/>
          </a:xfrm>
          <a:prstGeom prst="rect">
            <a:avLst/>
          </a:prstGeom>
          <a:noFill/>
          <a:ln>
            <a:noFill/>
          </a:ln>
        </p:spPr>
      </p:pic>
      <p:sp>
        <p:nvSpPr>
          <p:cNvPr id="425" name="Google Shape;425;p29"/>
          <p:cNvSpPr/>
          <p:nvPr/>
        </p:nvSpPr>
        <p:spPr>
          <a:xfrm>
            <a:off x="2027420" y="3334313"/>
            <a:ext cx="3111564" cy="1533586"/>
          </a:xfrm>
          <a:prstGeom prst="rect">
            <a:avLst/>
          </a:prstGeom>
          <a:noFill/>
          <a:ln>
            <a:noFill/>
          </a:ln>
        </p:spPr>
        <p:txBody>
          <a:bodyPr spcFirstLastPara="1" wrap="square" lIns="55729" tIns="27857" rIns="55729" bIns="27857" anchor="t" anchorCtr="0">
            <a:spAutoFit/>
          </a:bodyPr>
          <a:lstStyle/>
          <a:p>
            <a:r>
              <a:rPr lang="es-ES" sz="1200" b="1" dirty="0">
                <a:solidFill>
                  <a:srgbClr val="006CB5"/>
                </a:solidFill>
                <a:latin typeface="Lato" panose="020F0502020204030203" pitchFamily="34" charset="0"/>
                <a:ea typeface="Lato" panose="020F0502020204030203" pitchFamily="34" charset="0"/>
                <a:cs typeface="Lato" panose="020F0502020204030203" pitchFamily="34" charset="0"/>
                <a:sym typeface="Trebuchet MS"/>
              </a:rPr>
              <a:t>Actividades Gratuitas para crear </a:t>
            </a:r>
            <a:endParaRPr sz="1200" dirty="0">
              <a:solidFill>
                <a:srgbClr val="006CB5"/>
              </a:solidFill>
              <a:latin typeface="Lato" panose="020F0502020204030203" pitchFamily="34" charset="0"/>
              <a:ea typeface="Lato" panose="020F0502020204030203" pitchFamily="34" charset="0"/>
              <a:cs typeface="Lato" panose="020F0502020204030203" pitchFamily="34" charset="0"/>
            </a:endParaRPr>
          </a:p>
          <a:p>
            <a:r>
              <a:rPr lang="es-ES" sz="1200" b="1" dirty="0">
                <a:solidFill>
                  <a:srgbClr val="006CB5"/>
                </a:solidFill>
                <a:latin typeface="Lato" panose="020F0502020204030203" pitchFamily="34" charset="0"/>
                <a:ea typeface="Lato" panose="020F0502020204030203" pitchFamily="34" charset="0"/>
                <a:cs typeface="Lato" panose="020F0502020204030203" pitchFamily="34" charset="0"/>
                <a:sym typeface="Trebuchet MS"/>
              </a:rPr>
              <a:t>demanda</a:t>
            </a:r>
            <a:r>
              <a:rPr lang="es-ES" sz="1200" dirty="0">
                <a:solidFill>
                  <a:srgbClr val="006CB5"/>
                </a:solidFill>
                <a:latin typeface="Lato" panose="020F0502020204030203" pitchFamily="34" charset="0"/>
                <a:ea typeface="Lato" panose="020F0502020204030203" pitchFamily="34" charset="0"/>
                <a:cs typeface="Lato" panose="020F0502020204030203" pitchFamily="34" charset="0"/>
                <a:sym typeface="Trebuchet MS"/>
              </a:rPr>
              <a:t>.</a:t>
            </a:r>
            <a:endParaRPr sz="1200" dirty="0">
              <a:solidFill>
                <a:srgbClr val="006CB5"/>
              </a:solidFill>
              <a:latin typeface="Lato" panose="020F0502020204030203" pitchFamily="34" charset="0"/>
              <a:ea typeface="Lato" panose="020F0502020204030203" pitchFamily="34" charset="0"/>
              <a:cs typeface="Lato" panose="020F0502020204030203" pitchFamily="34" charset="0"/>
            </a:endParaRPr>
          </a:p>
          <a:p>
            <a:endParaRPr sz="1200" dirty="0">
              <a:solidFill>
                <a:schemeClr val="dk1"/>
              </a:solidFill>
              <a:latin typeface="Lato" panose="020F0502020204030203" pitchFamily="34" charset="0"/>
              <a:ea typeface="Lato" panose="020F0502020204030203" pitchFamily="34" charset="0"/>
              <a:cs typeface="Lato" panose="020F0502020204030203" pitchFamily="34" charset="0"/>
              <a:sym typeface="Trebuchet MS"/>
            </a:endParaRPr>
          </a:p>
          <a:p>
            <a:r>
              <a:rPr lang="es-ES" sz="12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1. Presentación o ponencia.</a:t>
            </a:r>
            <a:endParaRPr sz="1200" dirty="0">
              <a:solidFill>
                <a:srgbClr val="010101"/>
              </a:solidFill>
              <a:latin typeface="Lato" panose="020F0502020204030203" pitchFamily="34" charset="0"/>
              <a:ea typeface="Lato" panose="020F0502020204030203" pitchFamily="34" charset="0"/>
              <a:cs typeface="Lato" panose="020F0502020204030203" pitchFamily="34" charset="0"/>
            </a:endParaRPr>
          </a:p>
          <a:p>
            <a:r>
              <a:rPr lang="es-ES" sz="12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2. Blog propio o en el blog de otra persona.</a:t>
            </a:r>
            <a:endParaRPr sz="1200" dirty="0">
              <a:solidFill>
                <a:srgbClr val="010101"/>
              </a:solidFill>
              <a:latin typeface="Lato" panose="020F0502020204030203" pitchFamily="34" charset="0"/>
              <a:ea typeface="Lato" panose="020F0502020204030203" pitchFamily="34" charset="0"/>
              <a:cs typeface="Lato" panose="020F0502020204030203" pitchFamily="34" charset="0"/>
            </a:endParaRPr>
          </a:p>
          <a:p>
            <a:r>
              <a:rPr lang="es-ES" sz="12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3. Redes sociales.</a:t>
            </a:r>
            <a:endParaRPr sz="1200" dirty="0">
              <a:solidFill>
                <a:srgbClr val="010101"/>
              </a:solidFill>
              <a:latin typeface="Lato" panose="020F0502020204030203" pitchFamily="34" charset="0"/>
              <a:ea typeface="Lato" panose="020F0502020204030203" pitchFamily="34" charset="0"/>
              <a:cs typeface="Lato" panose="020F0502020204030203" pitchFamily="34" charset="0"/>
            </a:endParaRPr>
          </a:p>
          <a:p>
            <a:r>
              <a:rPr lang="es-ES" sz="12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4. Vídeo viral en </a:t>
            </a:r>
            <a:r>
              <a:rPr lang="es-ES" sz="1200" dirty="0" err="1">
                <a:solidFill>
                  <a:srgbClr val="010101"/>
                </a:solidFill>
                <a:latin typeface="Lato" panose="020F0502020204030203" pitchFamily="34" charset="0"/>
                <a:ea typeface="Lato" panose="020F0502020204030203" pitchFamily="34" charset="0"/>
                <a:cs typeface="Lato" panose="020F0502020204030203" pitchFamily="34" charset="0"/>
                <a:sym typeface="Trebuchet MS"/>
              </a:rPr>
              <a:t>youtube</a:t>
            </a:r>
            <a:r>
              <a:rPr lang="es-ES" sz="12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a:t>
            </a:r>
            <a:endParaRPr sz="1200" dirty="0">
              <a:solidFill>
                <a:srgbClr val="010101"/>
              </a:solidFill>
              <a:latin typeface="Lato" panose="020F0502020204030203" pitchFamily="34" charset="0"/>
              <a:ea typeface="Lato" panose="020F0502020204030203" pitchFamily="34" charset="0"/>
              <a:cs typeface="Lato" panose="020F0502020204030203" pitchFamily="34" charset="0"/>
            </a:endParaRPr>
          </a:p>
          <a:p>
            <a:r>
              <a:rPr lang="es-ES" sz="12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5. Convierte en noticia tu actividad.</a:t>
            </a:r>
            <a:endParaRPr sz="1200" dirty="0">
              <a:solidFill>
                <a:srgbClr val="010101"/>
              </a:solidFill>
              <a:latin typeface="Lato" panose="020F0502020204030203" pitchFamily="34" charset="0"/>
              <a:ea typeface="Lato" panose="020F0502020204030203" pitchFamily="34" charset="0"/>
              <a:cs typeface="Lato" panose="020F0502020204030203" pitchFamily="34" charset="0"/>
            </a:endParaRPr>
          </a:p>
        </p:txBody>
      </p:sp>
      <p:sp>
        <p:nvSpPr>
          <p:cNvPr id="426" name="Google Shape;426;p29"/>
          <p:cNvSpPr/>
          <p:nvPr/>
        </p:nvSpPr>
        <p:spPr>
          <a:xfrm>
            <a:off x="4948511" y="3967347"/>
            <a:ext cx="2370245" cy="610256"/>
          </a:xfrm>
          <a:prstGeom prst="rect">
            <a:avLst/>
          </a:prstGeom>
          <a:noFill/>
          <a:ln>
            <a:noFill/>
          </a:ln>
        </p:spPr>
        <p:txBody>
          <a:bodyPr spcFirstLastPara="1" wrap="square" lIns="55729" tIns="27857" rIns="55729" bIns="27857" anchor="t" anchorCtr="0">
            <a:spAutoFit/>
          </a:bodyPr>
          <a:lstStyle/>
          <a:p>
            <a:pPr algn="ctr"/>
            <a:r>
              <a:rPr lang="es-ES" sz="1200" b="1" dirty="0">
                <a:solidFill>
                  <a:srgbClr val="FF8534"/>
                </a:solidFill>
                <a:latin typeface="Lato" panose="020F0502020204030203" pitchFamily="34" charset="0"/>
                <a:ea typeface="Lato" panose="020F0502020204030203" pitchFamily="34" charset="0"/>
                <a:cs typeface="Lato" panose="020F0502020204030203" pitchFamily="34" charset="0"/>
                <a:sym typeface="Trebuchet MS"/>
              </a:rPr>
              <a:t>Atraes a tus clientes </a:t>
            </a:r>
            <a:r>
              <a:rPr lang="es-ES" sz="1200" b="1" dirty="0">
                <a:solidFill>
                  <a:srgbClr val="006CB5"/>
                </a:solidFill>
                <a:latin typeface="Lato" panose="020F0502020204030203" pitchFamily="34" charset="0"/>
                <a:ea typeface="Lato" panose="020F0502020204030203" pitchFamily="34" charset="0"/>
                <a:cs typeface="Lato" panose="020F0502020204030203" pitchFamily="34" charset="0"/>
                <a:sym typeface="Trebuchet MS"/>
              </a:rPr>
              <a:t>porque conoces lo que les gusta, lo que les interesa.</a:t>
            </a:r>
            <a:endParaRPr sz="1200" dirty="0">
              <a:solidFill>
                <a:srgbClr val="006CB5"/>
              </a:solidFill>
              <a:latin typeface="Lato" panose="020F0502020204030203" pitchFamily="34" charset="0"/>
              <a:ea typeface="Lato" panose="020F0502020204030203" pitchFamily="34" charset="0"/>
              <a:cs typeface="Lato" panose="020F0502020204030203" pitchFamily="34" charset="0"/>
              <a:sym typeface="Trebuchet MS"/>
            </a:endParaRPr>
          </a:p>
        </p:txBody>
      </p:sp>
      <p:cxnSp>
        <p:nvCxnSpPr>
          <p:cNvPr id="7" name="Straight Connector 12">
            <a:extLst>
              <a:ext uri="{FF2B5EF4-FFF2-40B4-BE49-F238E27FC236}">
                <a16:creationId xmlns:a16="http://schemas.microsoft.com/office/drawing/2014/main" id="{7432BC43-E7E2-4901-AC73-C4C42B5EA3FB}"/>
              </a:ext>
            </a:extLst>
          </p:cNvPr>
          <p:cNvCxnSpPr>
            <a:cxnSpLocks/>
          </p:cNvCxnSpPr>
          <p:nvPr/>
        </p:nvCxnSpPr>
        <p:spPr>
          <a:xfrm>
            <a:off x="0" y="1447221"/>
            <a:ext cx="9144000" cy="0"/>
          </a:xfrm>
          <a:prstGeom prst="line">
            <a:avLst/>
          </a:prstGeom>
          <a:ln w="25400">
            <a:solidFill>
              <a:srgbClr val="53AD32"/>
            </a:solidFill>
          </a:ln>
          <a:effectLst/>
        </p:spPr>
        <p:style>
          <a:lnRef idx="2">
            <a:schemeClr val="accent1"/>
          </a:lnRef>
          <a:fillRef idx="0">
            <a:schemeClr val="accent1"/>
          </a:fillRef>
          <a:effectRef idx="1">
            <a:schemeClr val="accent1"/>
          </a:effectRef>
          <a:fontRef idx="minor">
            <a:schemeClr val="tx1"/>
          </a:fontRef>
        </p:style>
      </p:cxnSp>
      <p:sp>
        <p:nvSpPr>
          <p:cNvPr id="8" name="CuadroTexto 7">
            <a:extLst>
              <a:ext uri="{FF2B5EF4-FFF2-40B4-BE49-F238E27FC236}">
                <a16:creationId xmlns:a16="http://schemas.microsoft.com/office/drawing/2014/main" id="{BD11E32C-C308-4C4E-831F-6DAB7451CDC8}"/>
              </a:ext>
            </a:extLst>
          </p:cNvPr>
          <p:cNvSpPr txBox="1"/>
          <p:nvPr/>
        </p:nvSpPr>
        <p:spPr>
          <a:xfrm>
            <a:off x="99892" y="790861"/>
            <a:ext cx="9044108" cy="584775"/>
          </a:xfrm>
          <a:prstGeom prst="rect">
            <a:avLst/>
          </a:prstGeom>
          <a:noFill/>
        </p:spPr>
        <p:txBody>
          <a:bodyPr wrap="square" rtlCol="0">
            <a:spAutoFit/>
          </a:bodyPr>
          <a:lstStyle/>
          <a:p>
            <a:pPr>
              <a:buClr>
                <a:schemeClr val="lt1"/>
              </a:buClr>
              <a:buSzPts val="3600"/>
            </a:pPr>
            <a:r>
              <a:rPr lang="es-ES" sz="3200" dirty="0">
                <a:solidFill>
                  <a:srgbClr val="53AD32"/>
                </a:solidFill>
                <a:latin typeface="Futura LT Pro Book" panose="020B0802020204020204" pitchFamily="34" charset="0"/>
                <a:ea typeface="Trebuchet MS"/>
                <a:cs typeface="Trebuchet MS"/>
                <a:sym typeface="Trebuchet MS"/>
              </a:rPr>
              <a:t>MODELO CANVAS : CREACIÓN DEMANDA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pic>
        <p:nvPicPr>
          <p:cNvPr id="432" name="Google Shape;432;p30" descr="http://cdn2.hubspot.net/hub/527310/file-3116248002-jpg/blog-files/tiempodenegocios.jpg?t=1460983419375&amp;width=800&amp;height=500"/>
          <p:cNvPicPr preferRelativeResize="0"/>
          <p:nvPr/>
        </p:nvPicPr>
        <p:blipFill rotWithShape="1">
          <a:blip r:embed="rId3">
            <a:alphaModFix/>
          </a:blip>
          <a:srcRect t="11420"/>
          <a:stretch/>
        </p:blipFill>
        <p:spPr>
          <a:xfrm>
            <a:off x="1493591" y="1644262"/>
            <a:ext cx="5851787" cy="3239690"/>
          </a:xfrm>
          <a:prstGeom prst="rect">
            <a:avLst/>
          </a:prstGeom>
          <a:noFill/>
          <a:ln>
            <a:noFill/>
          </a:ln>
        </p:spPr>
      </p:pic>
      <p:cxnSp>
        <p:nvCxnSpPr>
          <p:cNvPr id="5" name="Straight Connector 12">
            <a:extLst>
              <a:ext uri="{FF2B5EF4-FFF2-40B4-BE49-F238E27FC236}">
                <a16:creationId xmlns:a16="http://schemas.microsoft.com/office/drawing/2014/main" id="{48B6F3B7-04D8-458F-A158-033089B8DA47}"/>
              </a:ext>
            </a:extLst>
          </p:cNvPr>
          <p:cNvCxnSpPr>
            <a:cxnSpLocks/>
          </p:cNvCxnSpPr>
          <p:nvPr/>
        </p:nvCxnSpPr>
        <p:spPr>
          <a:xfrm>
            <a:off x="0" y="1447221"/>
            <a:ext cx="9144000" cy="0"/>
          </a:xfrm>
          <a:prstGeom prst="line">
            <a:avLst/>
          </a:prstGeom>
          <a:ln w="25400">
            <a:solidFill>
              <a:srgbClr val="006CB5"/>
            </a:solidFill>
          </a:ln>
          <a:effectLst/>
        </p:spPr>
        <p:style>
          <a:lnRef idx="2">
            <a:schemeClr val="accent1"/>
          </a:lnRef>
          <a:fillRef idx="0">
            <a:schemeClr val="accent1"/>
          </a:fillRef>
          <a:effectRef idx="1">
            <a:schemeClr val="accent1"/>
          </a:effectRef>
          <a:fontRef idx="minor">
            <a:schemeClr val="tx1"/>
          </a:fontRef>
        </p:style>
      </p:cxnSp>
      <p:sp>
        <p:nvSpPr>
          <p:cNvPr id="6" name="CuadroTexto 5">
            <a:extLst>
              <a:ext uri="{FF2B5EF4-FFF2-40B4-BE49-F238E27FC236}">
                <a16:creationId xmlns:a16="http://schemas.microsoft.com/office/drawing/2014/main" id="{3D32C9CA-C47C-488C-A456-7A7BEDC1DB91}"/>
              </a:ext>
            </a:extLst>
          </p:cNvPr>
          <p:cNvSpPr txBox="1"/>
          <p:nvPr/>
        </p:nvSpPr>
        <p:spPr>
          <a:xfrm>
            <a:off x="122944" y="701308"/>
            <a:ext cx="8959584" cy="584775"/>
          </a:xfrm>
          <a:prstGeom prst="rect">
            <a:avLst/>
          </a:prstGeom>
          <a:noFill/>
        </p:spPr>
        <p:txBody>
          <a:bodyPr wrap="square" rtlCol="0">
            <a:spAutoFit/>
          </a:bodyPr>
          <a:lstStyle/>
          <a:p>
            <a:pPr>
              <a:buClr>
                <a:schemeClr val="lt1"/>
              </a:buClr>
              <a:buSzPts val="3600"/>
            </a:pPr>
            <a:r>
              <a:rPr lang="es-ES" sz="3200" dirty="0">
                <a:solidFill>
                  <a:srgbClr val="006CB5"/>
                </a:solidFill>
                <a:latin typeface="Futura LT Pro Book" panose="020B0802020204020204" pitchFamily="34" charset="0"/>
                <a:ea typeface="Trebuchet MS"/>
                <a:cs typeface="Trebuchet MS"/>
                <a:sym typeface="Trebuchet MS"/>
              </a:rPr>
              <a:t>TÚNEL DE CONVERSIÓN DE VENTAS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9" name="Google Shape;439;p31"/>
          <p:cNvSpPr/>
          <p:nvPr/>
        </p:nvSpPr>
        <p:spPr>
          <a:xfrm>
            <a:off x="812732" y="1838815"/>
            <a:ext cx="7884694" cy="918032"/>
          </a:xfrm>
          <a:prstGeom prst="rect">
            <a:avLst/>
          </a:prstGeom>
          <a:noFill/>
          <a:ln>
            <a:noFill/>
          </a:ln>
        </p:spPr>
        <p:txBody>
          <a:bodyPr spcFirstLastPara="1" wrap="square" lIns="55729" tIns="27857" rIns="55729" bIns="27857" anchor="t" anchorCtr="0">
            <a:spAutoFit/>
          </a:bodyPr>
          <a:lstStyle/>
          <a:p>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Y ahora cómo vas a </a:t>
            </a:r>
            <a:r>
              <a:rPr lang="es-ES" sz="1400" dirty="0">
                <a:solidFill>
                  <a:srgbClr val="FF9C3B"/>
                </a:solidFill>
                <a:latin typeface="Lato" panose="020F0502020204030203" pitchFamily="34" charset="0"/>
                <a:ea typeface="Lato" panose="020F0502020204030203" pitchFamily="34" charset="0"/>
                <a:cs typeface="Lato" panose="020F0502020204030203" pitchFamily="34" charset="0"/>
                <a:sym typeface="Trebuchet MS"/>
              </a:rPr>
              <a:t>Conservarlos </a:t>
            </a:r>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a:t>
            </a:r>
            <a:endParaRPr sz="1400" dirty="0">
              <a:solidFill>
                <a:srgbClr val="010101"/>
              </a:solidFill>
              <a:latin typeface="Lato" panose="020F0502020204030203" pitchFamily="34" charset="0"/>
              <a:ea typeface="Lato" panose="020F0502020204030203" pitchFamily="34" charset="0"/>
              <a:cs typeface="Lato" panose="020F0502020204030203" pitchFamily="34" charset="0"/>
            </a:endParaRPr>
          </a:p>
          <a:p>
            <a:endParaRPr sz="1400" dirty="0">
              <a:solidFill>
                <a:schemeClr val="dk1"/>
              </a:solidFill>
              <a:latin typeface="Lato" panose="020F0502020204030203" pitchFamily="34" charset="0"/>
              <a:ea typeface="Lato" panose="020F0502020204030203" pitchFamily="34" charset="0"/>
              <a:cs typeface="Lato" panose="020F0502020204030203" pitchFamily="34" charset="0"/>
              <a:sym typeface="Trebuchet MS"/>
            </a:endParaRPr>
          </a:p>
          <a:p>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Genera tu estrategia de fidelización: Los supermercados tienen tarjetas, las compañías aéreas nos dan puntos por volar, los hoteles nos envían ofertas especiales con descuentos….</a:t>
            </a:r>
            <a:endParaRPr sz="1400" dirty="0">
              <a:solidFill>
                <a:srgbClr val="010101"/>
              </a:solidFill>
              <a:latin typeface="Lato" panose="020F0502020204030203" pitchFamily="34" charset="0"/>
              <a:ea typeface="Lato" panose="020F0502020204030203" pitchFamily="34" charset="0"/>
              <a:cs typeface="Lato" panose="020F0502020204030203" pitchFamily="34" charset="0"/>
            </a:endParaRPr>
          </a:p>
        </p:txBody>
      </p:sp>
      <p:sp>
        <p:nvSpPr>
          <p:cNvPr id="440" name="Google Shape;440;p31"/>
          <p:cNvSpPr/>
          <p:nvPr/>
        </p:nvSpPr>
        <p:spPr>
          <a:xfrm>
            <a:off x="776087" y="2828433"/>
            <a:ext cx="7883819" cy="1995250"/>
          </a:xfrm>
          <a:prstGeom prst="rect">
            <a:avLst/>
          </a:prstGeom>
          <a:noFill/>
          <a:ln>
            <a:noFill/>
          </a:ln>
        </p:spPr>
        <p:txBody>
          <a:bodyPr spcFirstLastPara="1" wrap="square" lIns="55729" tIns="27857" rIns="55729" bIns="27857" anchor="t" anchorCtr="0">
            <a:spAutoFit/>
          </a:bodyPr>
          <a:lstStyle/>
          <a:p>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Cómo los harás </a:t>
            </a:r>
            <a:r>
              <a:rPr lang="es-ES" sz="1400" dirty="0">
                <a:solidFill>
                  <a:srgbClr val="FF8534"/>
                </a:solidFill>
                <a:latin typeface="Lato" panose="020F0502020204030203" pitchFamily="34" charset="0"/>
                <a:ea typeface="Lato" panose="020F0502020204030203" pitchFamily="34" charset="0"/>
                <a:cs typeface="Lato" panose="020F0502020204030203" pitchFamily="34" charset="0"/>
                <a:sym typeface="Trebuchet MS"/>
              </a:rPr>
              <a:t>crecer? </a:t>
            </a:r>
            <a:endParaRPr sz="1400" dirty="0">
              <a:solidFill>
                <a:srgbClr val="FF8534"/>
              </a:solidFill>
              <a:latin typeface="Lato" panose="020F0502020204030203" pitchFamily="34" charset="0"/>
              <a:ea typeface="Lato" panose="020F0502020204030203" pitchFamily="34" charset="0"/>
              <a:cs typeface="Lato" panose="020F0502020204030203" pitchFamily="34" charset="0"/>
            </a:endParaRPr>
          </a:p>
          <a:p>
            <a:endParaRPr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endParaRPr>
          </a:p>
          <a:p>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Es mucho más barato e interesante vender productos a clientes existentes que a nuevos clientes.</a:t>
            </a:r>
            <a:endParaRPr sz="1400" dirty="0">
              <a:solidFill>
                <a:srgbClr val="010101"/>
              </a:solidFill>
              <a:latin typeface="Lato" panose="020F0502020204030203" pitchFamily="34" charset="0"/>
              <a:ea typeface="Lato" panose="020F0502020204030203" pitchFamily="34" charset="0"/>
              <a:cs typeface="Lato" panose="020F0502020204030203" pitchFamily="34" charset="0"/>
            </a:endParaRPr>
          </a:p>
          <a:p>
            <a:endParaRPr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endParaRPr>
          </a:p>
          <a:p>
            <a:pPr marL="174175" indent="-174175">
              <a:buClr>
                <a:schemeClr val="dk1"/>
              </a:buClr>
              <a:buSzPts val="2000"/>
              <a:buFont typeface="Arial"/>
              <a:buChar char="•"/>
            </a:pPr>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VENTA CRUZADA (productos complementarios).</a:t>
            </a:r>
            <a:endParaRPr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endParaRPr>
          </a:p>
          <a:p>
            <a:pPr marL="174175" indent="-135470">
              <a:buClr>
                <a:schemeClr val="dk1"/>
              </a:buClr>
              <a:buSzPts val="1000"/>
            </a:pPr>
            <a:endParaRPr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endParaRPr>
          </a:p>
          <a:p>
            <a:pPr marL="174175" indent="-174175">
              <a:buClr>
                <a:schemeClr val="dk1"/>
              </a:buClr>
              <a:buSzPts val="2000"/>
              <a:buFont typeface="Arial"/>
              <a:buChar char="•"/>
            </a:pPr>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Detectando </a:t>
            </a:r>
            <a:r>
              <a:rPr lang="es-ES" sz="1400" dirty="0">
                <a:solidFill>
                  <a:srgbClr val="FF8534"/>
                </a:solidFill>
                <a:latin typeface="Lato" panose="020F0502020204030203" pitchFamily="34" charset="0"/>
                <a:ea typeface="Lato" panose="020F0502020204030203" pitchFamily="34" charset="0"/>
                <a:cs typeface="Lato" panose="020F0502020204030203" pitchFamily="34" charset="0"/>
                <a:sym typeface="Trebuchet MS"/>
              </a:rPr>
              <a:t>nuevas necesidades </a:t>
            </a:r>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de nuestros clientes</a:t>
            </a:r>
            <a:endParaRPr sz="1400" dirty="0">
              <a:solidFill>
                <a:srgbClr val="010101"/>
              </a:solidFill>
              <a:latin typeface="Lato" panose="020F0502020204030203" pitchFamily="34" charset="0"/>
              <a:ea typeface="Lato" panose="020F0502020204030203" pitchFamily="34" charset="0"/>
              <a:cs typeface="Lato" panose="020F0502020204030203" pitchFamily="34" charset="0"/>
            </a:endParaRPr>
          </a:p>
          <a:p>
            <a:pPr marL="174175" indent="-135470">
              <a:buClr>
                <a:schemeClr val="dk1"/>
              </a:buClr>
              <a:buSzPts val="1000"/>
            </a:pPr>
            <a:endParaRPr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endParaRPr>
          </a:p>
          <a:p>
            <a:pPr marL="174175" indent="-174175">
              <a:buClr>
                <a:schemeClr val="dk1"/>
              </a:buClr>
              <a:buSzPts val="2000"/>
              <a:buFont typeface="Arial"/>
              <a:buChar char="•"/>
            </a:pPr>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Fraccionando los productos o Servicios grandes para que se puedan adquirir por partes.</a:t>
            </a:r>
            <a:endParaRPr sz="1400" dirty="0">
              <a:solidFill>
                <a:srgbClr val="010101"/>
              </a:solidFill>
              <a:latin typeface="Lato" panose="020F0502020204030203" pitchFamily="34" charset="0"/>
              <a:ea typeface="Lato" panose="020F0502020204030203" pitchFamily="34" charset="0"/>
              <a:cs typeface="Lato" panose="020F0502020204030203" pitchFamily="34" charset="0"/>
            </a:endParaRPr>
          </a:p>
        </p:txBody>
      </p:sp>
      <p:cxnSp>
        <p:nvCxnSpPr>
          <p:cNvPr id="5" name="Straight Connector 12">
            <a:extLst>
              <a:ext uri="{FF2B5EF4-FFF2-40B4-BE49-F238E27FC236}">
                <a16:creationId xmlns:a16="http://schemas.microsoft.com/office/drawing/2014/main" id="{69AB3E46-15CC-4C84-B406-321433ECB10E}"/>
              </a:ext>
            </a:extLst>
          </p:cNvPr>
          <p:cNvCxnSpPr>
            <a:cxnSpLocks/>
          </p:cNvCxnSpPr>
          <p:nvPr/>
        </p:nvCxnSpPr>
        <p:spPr>
          <a:xfrm>
            <a:off x="0" y="1447221"/>
            <a:ext cx="9144000" cy="0"/>
          </a:xfrm>
          <a:prstGeom prst="line">
            <a:avLst/>
          </a:prstGeom>
          <a:ln w="25400">
            <a:solidFill>
              <a:srgbClr val="53AD32"/>
            </a:solidFill>
          </a:ln>
          <a:effectLst/>
        </p:spPr>
        <p:style>
          <a:lnRef idx="2">
            <a:schemeClr val="accent1"/>
          </a:lnRef>
          <a:fillRef idx="0">
            <a:schemeClr val="accent1"/>
          </a:fillRef>
          <a:effectRef idx="1">
            <a:schemeClr val="accent1"/>
          </a:effectRef>
          <a:fontRef idx="minor">
            <a:schemeClr val="tx1"/>
          </a:fontRef>
        </p:style>
      </p:cxnSp>
      <p:sp>
        <p:nvSpPr>
          <p:cNvPr id="6" name="CuadroTexto 5">
            <a:extLst>
              <a:ext uri="{FF2B5EF4-FFF2-40B4-BE49-F238E27FC236}">
                <a16:creationId xmlns:a16="http://schemas.microsoft.com/office/drawing/2014/main" id="{1AA97A15-938C-4EFE-A310-F400E9A303E7}"/>
              </a:ext>
            </a:extLst>
          </p:cNvPr>
          <p:cNvSpPr txBox="1"/>
          <p:nvPr/>
        </p:nvSpPr>
        <p:spPr>
          <a:xfrm>
            <a:off x="7683" y="790861"/>
            <a:ext cx="9213157" cy="584775"/>
          </a:xfrm>
          <a:prstGeom prst="rect">
            <a:avLst/>
          </a:prstGeom>
          <a:noFill/>
        </p:spPr>
        <p:txBody>
          <a:bodyPr wrap="square" rtlCol="0">
            <a:spAutoFit/>
          </a:bodyPr>
          <a:lstStyle/>
          <a:p>
            <a:pPr>
              <a:buClr>
                <a:schemeClr val="lt1"/>
              </a:buClr>
              <a:buSzPts val="3600"/>
            </a:pPr>
            <a:r>
              <a:rPr lang="es-ES" sz="3200" dirty="0">
                <a:solidFill>
                  <a:srgbClr val="53AD32"/>
                </a:solidFill>
                <a:latin typeface="Futura LT Pro Book" panose="020B0802020204020204" pitchFamily="34" charset="0"/>
                <a:ea typeface="Trebuchet MS"/>
                <a:cs typeface="Trebuchet MS"/>
                <a:sym typeface="Trebuchet MS"/>
              </a:rPr>
              <a:t>MODELO CANVAS : CONSERVAR Y CRECER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grpSp>
        <p:nvGrpSpPr>
          <p:cNvPr id="447" name="Google Shape;447;p32"/>
          <p:cNvGrpSpPr/>
          <p:nvPr/>
        </p:nvGrpSpPr>
        <p:grpSpPr>
          <a:xfrm>
            <a:off x="4484214" y="1634469"/>
            <a:ext cx="2721392" cy="1667950"/>
            <a:chOff x="4427984" y="1556793"/>
            <a:chExt cx="4464496" cy="2736304"/>
          </a:xfrm>
        </p:grpSpPr>
        <p:pic>
          <p:nvPicPr>
            <p:cNvPr id="448" name="Google Shape;448;p32"/>
            <p:cNvPicPr preferRelativeResize="0"/>
            <p:nvPr/>
          </p:nvPicPr>
          <p:blipFill rotWithShape="1">
            <a:blip r:embed="rId3">
              <a:alphaModFix/>
            </a:blip>
            <a:srcRect l="36184" r="4761" b="17615"/>
            <a:stretch/>
          </p:blipFill>
          <p:spPr>
            <a:xfrm>
              <a:off x="4427984" y="1556793"/>
              <a:ext cx="4464496" cy="2736304"/>
            </a:xfrm>
            <a:prstGeom prst="rect">
              <a:avLst/>
            </a:prstGeom>
            <a:noFill/>
            <a:ln>
              <a:noFill/>
            </a:ln>
          </p:spPr>
        </p:pic>
        <p:sp>
          <p:nvSpPr>
            <p:cNvPr id="449" name="Google Shape;449;p32"/>
            <p:cNvSpPr/>
            <p:nvPr/>
          </p:nvSpPr>
          <p:spPr>
            <a:xfrm>
              <a:off x="6264553" y="1985420"/>
              <a:ext cx="428628" cy="500066"/>
            </a:xfrm>
            <a:prstGeom prst="downArrow">
              <a:avLst>
                <a:gd name="adj1" fmla="val 50000"/>
                <a:gd name="adj2" fmla="val 50000"/>
              </a:avLst>
            </a:prstGeom>
            <a:gradFill>
              <a:gsLst>
                <a:gs pos="0">
                  <a:srgbClr val="9C4200"/>
                </a:gs>
                <a:gs pos="80000">
                  <a:srgbClr val="CC5900"/>
                </a:gs>
                <a:gs pos="100000">
                  <a:srgbClr val="D25800"/>
                </a:gs>
              </a:gsLst>
              <a:lin ang="16200000" scaled="0"/>
            </a:gradFill>
            <a:ln>
              <a:noFill/>
            </a:ln>
            <a:effectLst>
              <a:outerShdw blurRad="40000" dist="23000" dir="5400000" rotWithShape="0">
                <a:srgbClr val="000000">
                  <a:alpha val="34901"/>
                </a:srgbClr>
              </a:outerShdw>
            </a:effectLst>
          </p:spPr>
          <p:txBody>
            <a:bodyPr spcFirstLastPara="1" wrap="square" lIns="55729" tIns="27857" rIns="55729" bIns="27857" anchor="ctr" anchorCtr="0">
              <a:noAutofit/>
            </a:bodyPr>
            <a:lstStyle/>
            <a:p>
              <a:pPr algn="ctr"/>
              <a:endParaRPr sz="1219">
                <a:solidFill>
                  <a:schemeClr val="lt1"/>
                </a:solidFill>
                <a:latin typeface="Trebuchet MS"/>
                <a:ea typeface="Trebuchet MS"/>
                <a:cs typeface="Trebuchet MS"/>
                <a:sym typeface="Trebuchet MS"/>
              </a:endParaRPr>
            </a:p>
          </p:txBody>
        </p:sp>
        <p:sp>
          <p:nvSpPr>
            <p:cNvPr id="450" name="Google Shape;450;p32"/>
            <p:cNvSpPr/>
            <p:nvPr/>
          </p:nvSpPr>
          <p:spPr>
            <a:xfrm>
              <a:off x="5921015" y="2940800"/>
              <a:ext cx="928694" cy="428628"/>
            </a:xfrm>
            <a:custGeom>
              <a:avLst/>
              <a:gdLst/>
              <a:ahLst/>
              <a:cxnLst/>
              <a:rect l="l" t="t" r="r" b="b"/>
              <a:pathLst>
                <a:path w="355430" h="756977" extrusionOk="0">
                  <a:moveTo>
                    <a:pt x="33882" y="90436"/>
                  </a:moveTo>
                  <a:lnTo>
                    <a:pt x="134366" y="70339"/>
                  </a:lnTo>
                  <a:cubicBezTo>
                    <a:pt x="147869" y="67445"/>
                    <a:pt x="161628" y="65139"/>
                    <a:pt x="174559" y="60290"/>
                  </a:cubicBezTo>
                  <a:cubicBezTo>
                    <a:pt x="232059" y="38728"/>
                    <a:pt x="195004" y="42619"/>
                    <a:pt x="244898" y="30145"/>
                  </a:cubicBezTo>
                  <a:cubicBezTo>
                    <a:pt x="261467" y="26003"/>
                    <a:pt x="278662" y="24591"/>
                    <a:pt x="295139" y="20097"/>
                  </a:cubicBezTo>
                  <a:cubicBezTo>
                    <a:pt x="315577" y="14523"/>
                    <a:pt x="355430" y="0"/>
                    <a:pt x="355430" y="0"/>
                  </a:cubicBezTo>
                  <a:cubicBezTo>
                    <a:pt x="348731" y="10048"/>
                    <a:pt x="343872" y="21606"/>
                    <a:pt x="335333" y="30145"/>
                  </a:cubicBezTo>
                  <a:cubicBezTo>
                    <a:pt x="326794" y="38684"/>
                    <a:pt x="312919" y="40964"/>
                    <a:pt x="305188" y="50242"/>
                  </a:cubicBezTo>
                  <a:cubicBezTo>
                    <a:pt x="295598" y="61750"/>
                    <a:pt x="293798" y="78247"/>
                    <a:pt x="285091" y="90436"/>
                  </a:cubicBezTo>
                  <a:cubicBezTo>
                    <a:pt x="262459" y="122120"/>
                    <a:pt x="248572" y="123768"/>
                    <a:pt x="214753" y="140677"/>
                  </a:cubicBezTo>
                  <a:cubicBezTo>
                    <a:pt x="208054" y="150725"/>
                    <a:pt x="203195" y="162283"/>
                    <a:pt x="194656" y="170822"/>
                  </a:cubicBezTo>
                  <a:cubicBezTo>
                    <a:pt x="170921" y="194557"/>
                    <a:pt x="151903" y="191312"/>
                    <a:pt x="124317" y="211016"/>
                  </a:cubicBezTo>
                  <a:cubicBezTo>
                    <a:pt x="29260" y="278913"/>
                    <a:pt x="164140" y="206176"/>
                    <a:pt x="53979" y="261258"/>
                  </a:cubicBezTo>
                  <a:cubicBezTo>
                    <a:pt x="67377" y="264607"/>
                    <a:pt x="80362" y="271306"/>
                    <a:pt x="94172" y="271306"/>
                  </a:cubicBezTo>
                  <a:cubicBezTo>
                    <a:pt x="284115" y="271306"/>
                    <a:pt x="243145" y="281940"/>
                    <a:pt x="335333" y="251209"/>
                  </a:cubicBezTo>
                  <a:cubicBezTo>
                    <a:pt x="267619" y="341496"/>
                    <a:pt x="349695" y="242590"/>
                    <a:pt x="254946" y="321548"/>
                  </a:cubicBezTo>
                  <a:cubicBezTo>
                    <a:pt x="229474" y="342775"/>
                    <a:pt x="213041" y="374827"/>
                    <a:pt x="184608" y="391886"/>
                  </a:cubicBezTo>
                  <a:cubicBezTo>
                    <a:pt x="134491" y="421956"/>
                    <a:pt x="132292" y="417751"/>
                    <a:pt x="94172" y="462225"/>
                  </a:cubicBezTo>
                  <a:cubicBezTo>
                    <a:pt x="20485" y="548194"/>
                    <a:pt x="131017" y="439895"/>
                    <a:pt x="43931" y="512466"/>
                  </a:cubicBezTo>
                  <a:cubicBezTo>
                    <a:pt x="33014" y="521563"/>
                    <a:pt x="0" y="539164"/>
                    <a:pt x="13786" y="542611"/>
                  </a:cubicBezTo>
                  <a:cubicBezTo>
                    <a:pt x="49677" y="551584"/>
                    <a:pt x="87473" y="535912"/>
                    <a:pt x="124317" y="532563"/>
                  </a:cubicBezTo>
                  <a:cubicBezTo>
                    <a:pt x="137715" y="529214"/>
                    <a:pt x="150861" y="524615"/>
                    <a:pt x="164511" y="522515"/>
                  </a:cubicBezTo>
                  <a:cubicBezTo>
                    <a:pt x="314963" y="499368"/>
                    <a:pt x="204444" y="525091"/>
                    <a:pt x="295139" y="502418"/>
                  </a:cubicBezTo>
                  <a:cubicBezTo>
                    <a:pt x="277508" y="572943"/>
                    <a:pt x="300409" y="517244"/>
                    <a:pt x="244898" y="572756"/>
                  </a:cubicBezTo>
                  <a:cubicBezTo>
                    <a:pt x="211659" y="605995"/>
                    <a:pt x="213312" y="624921"/>
                    <a:pt x="184608" y="663192"/>
                  </a:cubicBezTo>
                  <a:cubicBezTo>
                    <a:pt x="176081" y="674561"/>
                    <a:pt x="163560" y="682420"/>
                    <a:pt x="154462" y="693337"/>
                  </a:cubicBezTo>
                  <a:cubicBezTo>
                    <a:pt x="144303" y="705528"/>
                    <a:pt x="124317" y="735502"/>
                    <a:pt x="124317" y="753627"/>
                  </a:cubicBezTo>
                  <a:cubicBezTo>
                    <a:pt x="124317" y="756977"/>
                    <a:pt x="131016" y="753627"/>
                    <a:pt x="134366" y="753627"/>
                  </a:cubicBezTo>
                </a:path>
              </a:pathLst>
            </a:custGeom>
            <a:noFill/>
            <a:ln w="101600" cap="flat" cmpd="sng">
              <a:solidFill>
                <a:srgbClr val="FF6600">
                  <a:alpha val="64705"/>
                </a:srgbClr>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55729" tIns="27857" rIns="55729" bIns="27857" anchor="ctr" anchorCtr="0">
              <a:noAutofit/>
            </a:bodyPr>
            <a:lstStyle/>
            <a:p>
              <a:pPr algn="ctr"/>
              <a:endParaRPr sz="1219">
                <a:solidFill>
                  <a:schemeClr val="dk1"/>
                </a:solidFill>
                <a:latin typeface="Trebuchet MS"/>
                <a:ea typeface="Trebuchet MS"/>
                <a:cs typeface="Trebuchet MS"/>
                <a:sym typeface="Trebuchet MS"/>
              </a:endParaRPr>
            </a:p>
          </p:txBody>
        </p:sp>
      </p:grpSp>
      <p:sp>
        <p:nvSpPr>
          <p:cNvPr id="451" name="Google Shape;451;p32"/>
          <p:cNvSpPr txBox="1"/>
          <p:nvPr/>
        </p:nvSpPr>
        <p:spPr>
          <a:xfrm>
            <a:off x="1922579" y="1895744"/>
            <a:ext cx="2340529" cy="794922"/>
          </a:xfrm>
          <a:prstGeom prst="rect">
            <a:avLst/>
          </a:prstGeom>
          <a:noFill/>
          <a:ln>
            <a:noFill/>
          </a:ln>
        </p:spPr>
        <p:txBody>
          <a:bodyPr spcFirstLastPara="1" wrap="square" lIns="55729" tIns="27857" rIns="55729" bIns="27857" anchor="t" anchorCtr="0">
            <a:spAutoFit/>
          </a:bodyPr>
          <a:lstStyle/>
          <a:p>
            <a:r>
              <a:rPr lang="es-ES" sz="1200" dirty="0">
                <a:solidFill>
                  <a:srgbClr val="010101"/>
                </a:solidFill>
                <a:latin typeface="Lato" panose="020F0502020204030203" pitchFamily="34" charset="0"/>
                <a:ea typeface="Lato" panose="020F0502020204030203" pitchFamily="34" charset="0"/>
                <a:cs typeface="Lato" panose="020F0502020204030203" pitchFamily="34" charset="0"/>
                <a:sym typeface="Bookman Old Style"/>
              </a:rPr>
              <a:t>Los </a:t>
            </a:r>
            <a:r>
              <a:rPr lang="es-ES" sz="1200" dirty="0">
                <a:solidFill>
                  <a:srgbClr val="FF8534"/>
                </a:solidFill>
                <a:latin typeface="Lato" panose="020F0502020204030203" pitchFamily="34" charset="0"/>
                <a:ea typeface="Lato" panose="020F0502020204030203" pitchFamily="34" charset="0"/>
                <a:cs typeface="Lato" panose="020F0502020204030203" pitchFamily="34" charset="0"/>
                <a:sym typeface="Bookman Old Style"/>
              </a:rPr>
              <a:t>canales</a:t>
            </a:r>
            <a:r>
              <a:rPr lang="es-ES" sz="1200" dirty="0">
                <a:solidFill>
                  <a:srgbClr val="010101"/>
                </a:solidFill>
                <a:latin typeface="Lato" panose="020F0502020204030203" pitchFamily="34" charset="0"/>
                <a:ea typeface="Lato" panose="020F0502020204030203" pitchFamily="34" charset="0"/>
                <a:cs typeface="Lato" panose="020F0502020204030203" pitchFamily="34" charset="0"/>
                <a:sym typeface="Bookman Old Style"/>
              </a:rPr>
              <a:t> describen cómo una compañía comunica y llega a su segmento de clientes para entregar su propuesta de valor</a:t>
            </a:r>
            <a:endParaRPr sz="1200" dirty="0">
              <a:solidFill>
                <a:srgbClr val="010101"/>
              </a:solidFill>
              <a:latin typeface="Lato" panose="020F0502020204030203" pitchFamily="34" charset="0"/>
              <a:ea typeface="Lato" panose="020F0502020204030203" pitchFamily="34" charset="0"/>
              <a:cs typeface="Lato" panose="020F0502020204030203" pitchFamily="34" charset="0"/>
            </a:endParaRPr>
          </a:p>
        </p:txBody>
      </p:sp>
      <p:sp>
        <p:nvSpPr>
          <p:cNvPr id="452" name="Google Shape;452;p32"/>
          <p:cNvSpPr/>
          <p:nvPr/>
        </p:nvSpPr>
        <p:spPr>
          <a:xfrm>
            <a:off x="1805107" y="2839676"/>
            <a:ext cx="2655243" cy="425590"/>
          </a:xfrm>
          <a:prstGeom prst="rect">
            <a:avLst/>
          </a:prstGeom>
          <a:noFill/>
          <a:ln>
            <a:noFill/>
          </a:ln>
        </p:spPr>
        <p:txBody>
          <a:bodyPr spcFirstLastPara="1" wrap="square" lIns="55729" tIns="27857" rIns="55729" bIns="27857" anchor="t" anchorCtr="0">
            <a:spAutoFit/>
          </a:bodyPr>
          <a:lstStyle/>
          <a:p>
            <a:pPr algn="ctr"/>
            <a:r>
              <a:rPr lang="es-ES" sz="1200" dirty="0">
                <a:solidFill>
                  <a:srgbClr val="010101"/>
                </a:solidFill>
                <a:latin typeface="Lato" panose="020F0502020204030203" pitchFamily="34" charset="0"/>
                <a:ea typeface="Lato" panose="020F0502020204030203" pitchFamily="34" charset="0"/>
                <a:cs typeface="Lato" panose="020F0502020204030203" pitchFamily="34" charset="0"/>
                <a:sym typeface="Bookman Old Style"/>
              </a:rPr>
              <a:t>¿Cómo se entrega la propuesta de valor al cliente?</a:t>
            </a:r>
            <a:endParaRPr sz="1200" dirty="0">
              <a:solidFill>
                <a:srgbClr val="010101"/>
              </a:solidFill>
              <a:latin typeface="Lato" panose="020F0502020204030203" pitchFamily="34" charset="0"/>
              <a:ea typeface="Lato" panose="020F0502020204030203" pitchFamily="34" charset="0"/>
              <a:cs typeface="Lato" panose="020F0502020204030203" pitchFamily="34" charset="0"/>
            </a:endParaRPr>
          </a:p>
        </p:txBody>
      </p:sp>
      <p:sp>
        <p:nvSpPr>
          <p:cNvPr id="453" name="Google Shape;453;p32"/>
          <p:cNvSpPr txBox="1"/>
          <p:nvPr/>
        </p:nvSpPr>
        <p:spPr>
          <a:xfrm>
            <a:off x="2049688" y="3432007"/>
            <a:ext cx="2410664" cy="1164254"/>
          </a:xfrm>
          <a:prstGeom prst="rect">
            <a:avLst/>
          </a:prstGeom>
          <a:noFill/>
          <a:ln>
            <a:noFill/>
          </a:ln>
        </p:spPr>
        <p:txBody>
          <a:bodyPr spcFirstLastPara="1" wrap="square" lIns="55729" tIns="27857" rIns="55729" bIns="27857" anchor="t" anchorCtr="0">
            <a:spAutoFit/>
          </a:bodyPr>
          <a:lstStyle/>
          <a:p>
            <a:r>
              <a:rPr lang="es-ES" sz="1200"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Propios</a:t>
            </a:r>
            <a:endParaRPr sz="1200" dirty="0">
              <a:latin typeface="Lato" panose="020F0502020204030203" pitchFamily="34" charset="0"/>
              <a:ea typeface="Lato" panose="020F0502020204030203" pitchFamily="34" charset="0"/>
              <a:cs typeface="Lato" panose="020F0502020204030203" pitchFamily="34" charset="0"/>
            </a:endParaRPr>
          </a:p>
          <a:p>
            <a:r>
              <a:rPr lang="es-ES" sz="1200"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Subcontratados</a:t>
            </a:r>
            <a:endParaRPr sz="1200" dirty="0">
              <a:latin typeface="Lato" panose="020F0502020204030203" pitchFamily="34" charset="0"/>
              <a:ea typeface="Lato" panose="020F0502020204030203" pitchFamily="34" charset="0"/>
              <a:cs typeface="Lato" panose="020F0502020204030203" pitchFamily="34" charset="0"/>
            </a:endParaRPr>
          </a:p>
          <a:p>
            <a:endParaRPr sz="1200"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endParaRPr>
          </a:p>
          <a:p>
            <a:r>
              <a:rPr lang="es-ES" sz="1200"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Directos</a:t>
            </a:r>
            <a:endParaRPr sz="1200" dirty="0">
              <a:latin typeface="Lato" panose="020F0502020204030203" pitchFamily="34" charset="0"/>
              <a:ea typeface="Lato" panose="020F0502020204030203" pitchFamily="34" charset="0"/>
              <a:cs typeface="Lato" panose="020F0502020204030203" pitchFamily="34" charset="0"/>
            </a:endParaRPr>
          </a:p>
          <a:p>
            <a:r>
              <a:rPr lang="es-ES" sz="1200"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Indirectos</a:t>
            </a:r>
            <a:endParaRPr sz="1200" dirty="0">
              <a:latin typeface="Lato" panose="020F0502020204030203" pitchFamily="34" charset="0"/>
              <a:ea typeface="Lato" panose="020F0502020204030203" pitchFamily="34" charset="0"/>
              <a:cs typeface="Lato" panose="020F0502020204030203" pitchFamily="34" charset="0"/>
            </a:endParaRPr>
          </a:p>
          <a:p>
            <a:r>
              <a:rPr lang="es-ES" sz="1200"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Fuerza de ventas</a:t>
            </a:r>
            <a:endParaRPr sz="1200" dirty="0">
              <a:solidFill>
                <a:schemeClr val="dk1"/>
              </a:solidFill>
              <a:latin typeface="Lato" panose="020F0502020204030203" pitchFamily="34" charset="0"/>
              <a:ea typeface="Lato" panose="020F0502020204030203" pitchFamily="34" charset="0"/>
              <a:cs typeface="Lato" panose="020F0502020204030203" pitchFamily="34" charset="0"/>
              <a:sym typeface="Century Gothic"/>
            </a:endParaRPr>
          </a:p>
        </p:txBody>
      </p:sp>
      <p:sp>
        <p:nvSpPr>
          <p:cNvPr id="454" name="Google Shape;454;p32"/>
          <p:cNvSpPr txBox="1"/>
          <p:nvPr/>
        </p:nvSpPr>
        <p:spPr>
          <a:xfrm>
            <a:off x="5024169" y="3461124"/>
            <a:ext cx="1742502" cy="1164254"/>
          </a:xfrm>
          <a:prstGeom prst="rect">
            <a:avLst/>
          </a:prstGeom>
          <a:noFill/>
          <a:ln>
            <a:noFill/>
          </a:ln>
        </p:spPr>
        <p:txBody>
          <a:bodyPr spcFirstLastPara="1" wrap="square" lIns="55729" tIns="27857" rIns="55729" bIns="27857" anchor="t" anchorCtr="0">
            <a:spAutoFit/>
          </a:bodyPr>
          <a:lstStyle/>
          <a:p>
            <a:r>
              <a:rPr lang="es-ES" sz="1200"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Ventas web</a:t>
            </a:r>
            <a:endParaRPr sz="1200" dirty="0">
              <a:latin typeface="Lato" panose="020F0502020204030203" pitchFamily="34" charset="0"/>
              <a:ea typeface="Lato" panose="020F0502020204030203" pitchFamily="34" charset="0"/>
              <a:cs typeface="Lato" panose="020F0502020204030203" pitchFamily="34" charset="0"/>
            </a:endParaRPr>
          </a:p>
          <a:p>
            <a:r>
              <a:rPr lang="es-ES" sz="1200"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Tiendas propias</a:t>
            </a:r>
            <a:endParaRPr sz="1200" dirty="0">
              <a:latin typeface="Lato" panose="020F0502020204030203" pitchFamily="34" charset="0"/>
              <a:ea typeface="Lato" panose="020F0502020204030203" pitchFamily="34" charset="0"/>
              <a:cs typeface="Lato" panose="020F0502020204030203" pitchFamily="34" charset="0"/>
            </a:endParaRPr>
          </a:p>
          <a:p>
            <a:r>
              <a:rPr lang="es-ES" sz="1200"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Distribuidores</a:t>
            </a:r>
            <a:endParaRPr sz="1200" dirty="0">
              <a:latin typeface="Lato" panose="020F0502020204030203" pitchFamily="34" charset="0"/>
              <a:ea typeface="Lato" panose="020F0502020204030203" pitchFamily="34" charset="0"/>
              <a:cs typeface="Lato" panose="020F0502020204030203" pitchFamily="34" charset="0"/>
            </a:endParaRPr>
          </a:p>
          <a:p>
            <a:r>
              <a:rPr lang="es-ES" sz="1200"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Concesiones</a:t>
            </a:r>
            <a:endParaRPr sz="1200" dirty="0">
              <a:latin typeface="Lato" panose="020F0502020204030203" pitchFamily="34" charset="0"/>
              <a:ea typeface="Lato" panose="020F0502020204030203" pitchFamily="34" charset="0"/>
              <a:cs typeface="Lato" panose="020F0502020204030203" pitchFamily="34" charset="0"/>
            </a:endParaRPr>
          </a:p>
          <a:p>
            <a:r>
              <a:rPr lang="es-ES" sz="1200"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Publicidad</a:t>
            </a:r>
            <a:endParaRPr sz="1200" dirty="0">
              <a:latin typeface="Lato" panose="020F0502020204030203" pitchFamily="34" charset="0"/>
              <a:ea typeface="Lato" panose="020F0502020204030203" pitchFamily="34" charset="0"/>
              <a:cs typeface="Lato" panose="020F0502020204030203" pitchFamily="34" charset="0"/>
            </a:endParaRPr>
          </a:p>
          <a:p>
            <a:r>
              <a:rPr lang="es-ES" sz="1200" dirty="0" err="1">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Dropshipping</a:t>
            </a:r>
            <a:endParaRPr sz="1200" dirty="0">
              <a:solidFill>
                <a:schemeClr val="dk1"/>
              </a:solidFill>
              <a:latin typeface="Lato" panose="020F0502020204030203" pitchFamily="34" charset="0"/>
              <a:ea typeface="Lato" panose="020F0502020204030203" pitchFamily="34" charset="0"/>
              <a:cs typeface="Lato" panose="020F0502020204030203" pitchFamily="34" charset="0"/>
              <a:sym typeface="Century Gothic"/>
            </a:endParaRPr>
          </a:p>
        </p:txBody>
      </p:sp>
      <p:cxnSp>
        <p:nvCxnSpPr>
          <p:cNvPr id="11" name="Straight Connector 12">
            <a:extLst>
              <a:ext uri="{FF2B5EF4-FFF2-40B4-BE49-F238E27FC236}">
                <a16:creationId xmlns:a16="http://schemas.microsoft.com/office/drawing/2014/main" id="{3098C912-4DF6-4B98-B30B-89768DA04185}"/>
              </a:ext>
            </a:extLst>
          </p:cNvPr>
          <p:cNvCxnSpPr>
            <a:cxnSpLocks/>
          </p:cNvCxnSpPr>
          <p:nvPr/>
        </p:nvCxnSpPr>
        <p:spPr>
          <a:xfrm>
            <a:off x="0" y="1447221"/>
            <a:ext cx="9144000" cy="0"/>
          </a:xfrm>
          <a:prstGeom prst="line">
            <a:avLst/>
          </a:prstGeom>
          <a:ln w="25400">
            <a:solidFill>
              <a:srgbClr val="006CB5"/>
            </a:solidFill>
          </a:ln>
          <a:effectLst/>
        </p:spPr>
        <p:style>
          <a:lnRef idx="2">
            <a:schemeClr val="accent1"/>
          </a:lnRef>
          <a:fillRef idx="0">
            <a:schemeClr val="accent1"/>
          </a:fillRef>
          <a:effectRef idx="1">
            <a:schemeClr val="accent1"/>
          </a:effectRef>
          <a:fontRef idx="minor">
            <a:schemeClr val="tx1"/>
          </a:fontRef>
        </p:style>
      </p:cxnSp>
      <p:sp>
        <p:nvSpPr>
          <p:cNvPr id="12" name="CuadroTexto 11">
            <a:extLst>
              <a:ext uri="{FF2B5EF4-FFF2-40B4-BE49-F238E27FC236}">
                <a16:creationId xmlns:a16="http://schemas.microsoft.com/office/drawing/2014/main" id="{E20CA373-DBC9-46EE-BA5E-AF0180D23FFF}"/>
              </a:ext>
            </a:extLst>
          </p:cNvPr>
          <p:cNvSpPr txBox="1"/>
          <p:nvPr/>
        </p:nvSpPr>
        <p:spPr>
          <a:xfrm>
            <a:off x="122944" y="319066"/>
            <a:ext cx="8959584" cy="1077218"/>
          </a:xfrm>
          <a:prstGeom prst="rect">
            <a:avLst/>
          </a:prstGeom>
          <a:noFill/>
        </p:spPr>
        <p:txBody>
          <a:bodyPr wrap="square" rtlCol="0">
            <a:spAutoFit/>
          </a:bodyPr>
          <a:lstStyle/>
          <a:p>
            <a:pPr>
              <a:buClr>
                <a:schemeClr val="lt1"/>
              </a:buClr>
              <a:buSzPts val="3600"/>
            </a:pPr>
            <a:r>
              <a:rPr lang="es-ES" sz="3200" dirty="0">
                <a:solidFill>
                  <a:srgbClr val="006CB5"/>
                </a:solidFill>
                <a:latin typeface="Futura LT Pro Book" panose="020B0802020204020204" pitchFamily="34" charset="0"/>
                <a:ea typeface="Trebuchet MS"/>
                <a:cs typeface="Trebuchet MS"/>
                <a:sym typeface="Trebuchet MS"/>
              </a:rPr>
              <a:t>MODELO CANVAS : CANALES DE DISTRIBUCIÓN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pic>
        <p:nvPicPr>
          <p:cNvPr id="460" name="Google Shape;460;p33" descr="http://www.abanfin.com/modules/Manuales/dirfinan/pagare/images/pagare_cruzado_especial.gif"/>
          <p:cNvPicPr preferRelativeResize="0"/>
          <p:nvPr/>
        </p:nvPicPr>
        <p:blipFill rotWithShape="1">
          <a:blip r:embed="rId3">
            <a:alphaModFix/>
          </a:blip>
          <a:srcRect/>
          <a:stretch/>
        </p:blipFill>
        <p:spPr>
          <a:xfrm rot="-1376317">
            <a:off x="3084899" y="3959481"/>
            <a:ext cx="1372820" cy="639734"/>
          </a:xfrm>
          <a:prstGeom prst="rect">
            <a:avLst/>
          </a:prstGeom>
          <a:noFill/>
          <a:ln>
            <a:noFill/>
          </a:ln>
        </p:spPr>
      </p:pic>
      <p:grpSp>
        <p:nvGrpSpPr>
          <p:cNvPr id="461" name="Google Shape;461;p33"/>
          <p:cNvGrpSpPr/>
          <p:nvPr/>
        </p:nvGrpSpPr>
        <p:grpSpPr>
          <a:xfrm>
            <a:off x="4528106" y="1691625"/>
            <a:ext cx="2765286" cy="2055355"/>
            <a:chOff x="4499992" y="1484784"/>
            <a:chExt cx="4536504" cy="3371850"/>
          </a:xfrm>
        </p:grpSpPr>
        <p:pic>
          <p:nvPicPr>
            <p:cNvPr id="462" name="Google Shape;462;p33"/>
            <p:cNvPicPr preferRelativeResize="0"/>
            <p:nvPr/>
          </p:nvPicPr>
          <p:blipFill rotWithShape="1">
            <a:blip r:embed="rId4">
              <a:alphaModFix/>
            </a:blip>
            <a:srcRect l="39993"/>
            <a:stretch/>
          </p:blipFill>
          <p:spPr>
            <a:xfrm>
              <a:off x="4499992" y="1484784"/>
              <a:ext cx="4536504" cy="3371850"/>
            </a:xfrm>
            <a:prstGeom prst="rect">
              <a:avLst/>
            </a:prstGeom>
            <a:noFill/>
            <a:ln>
              <a:noFill/>
            </a:ln>
          </p:spPr>
        </p:pic>
        <p:sp>
          <p:nvSpPr>
            <p:cNvPr id="463" name="Google Shape;463;p33"/>
            <p:cNvSpPr/>
            <p:nvPr/>
          </p:nvSpPr>
          <p:spPr>
            <a:xfrm rot="5400000">
              <a:off x="8109162" y="3868915"/>
              <a:ext cx="428628" cy="518150"/>
            </a:xfrm>
            <a:prstGeom prst="downArrow">
              <a:avLst>
                <a:gd name="adj1" fmla="val 50000"/>
                <a:gd name="adj2" fmla="val 50000"/>
              </a:avLst>
            </a:prstGeom>
            <a:gradFill>
              <a:gsLst>
                <a:gs pos="0">
                  <a:srgbClr val="9C4200"/>
                </a:gs>
                <a:gs pos="80000">
                  <a:srgbClr val="CC5900"/>
                </a:gs>
                <a:gs pos="100000">
                  <a:srgbClr val="D25800"/>
                </a:gs>
              </a:gsLst>
              <a:lin ang="16200000" scaled="0"/>
            </a:gradFill>
            <a:ln>
              <a:noFill/>
            </a:ln>
            <a:effectLst>
              <a:outerShdw blurRad="40000" dist="23000" dir="5400000" rotWithShape="0">
                <a:srgbClr val="000000">
                  <a:alpha val="34901"/>
                </a:srgbClr>
              </a:outerShdw>
            </a:effectLst>
          </p:spPr>
          <p:txBody>
            <a:bodyPr spcFirstLastPara="1" wrap="square" lIns="55729" tIns="27857" rIns="55729" bIns="27857" anchor="ctr" anchorCtr="0">
              <a:noAutofit/>
            </a:bodyPr>
            <a:lstStyle/>
            <a:p>
              <a:pPr algn="ctr"/>
              <a:endParaRPr sz="1219">
                <a:solidFill>
                  <a:schemeClr val="lt1"/>
                </a:solidFill>
                <a:latin typeface="Trebuchet MS"/>
                <a:ea typeface="Trebuchet MS"/>
                <a:cs typeface="Trebuchet MS"/>
                <a:sym typeface="Trebuchet MS"/>
              </a:endParaRPr>
            </a:p>
          </p:txBody>
        </p:sp>
        <p:sp>
          <p:nvSpPr>
            <p:cNvPr id="464" name="Google Shape;464;p33"/>
            <p:cNvSpPr/>
            <p:nvPr/>
          </p:nvSpPr>
          <p:spPr>
            <a:xfrm>
              <a:off x="6880059" y="3627924"/>
              <a:ext cx="666193" cy="714380"/>
            </a:xfrm>
            <a:custGeom>
              <a:avLst/>
              <a:gdLst/>
              <a:ahLst/>
              <a:cxnLst/>
              <a:rect l="l" t="t" r="r" b="b"/>
              <a:pathLst>
                <a:path w="355430" h="756977" extrusionOk="0">
                  <a:moveTo>
                    <a:pt x="33882" y="90436"/>
                  </a:moveTo>
                  <a:lnTo>
                    <a:pt x="134366" y="70339"/>
                  </a:lnTo>
                  <a:cubicBezTo>
                    <a:pt x="147869" y="67445"/>
                    <a:pt x="161628" y="65139"/>
                    <a:pt x="174559" y="60290"/>
                  </a:cubicBezTo>
                  <a:cubicBezTo>
                    <a:pt x="232059" y="38728"/>
                    <a:pt x="195004" y="42619"/>
                    <a:pt x="244898" y="30145"/>
                  </a:cubicBezTo>
                  <a:cubicBezTo>
                    <a:pt x="261467" y="26003"/>
                    <a:pt x="278662" y="24591"/>
                    <a:pt x="295139" y="20097"/>
                  </a:cubicBezTo>
                  <a:cubicBezTo>
                    <a:pt x="315577" y="14523"/>
                    <a:pt x="355430" y="0"/>
                    <a:pt x="355430" y="0"/>
                  </a:cubicBezTo>
                  <a:cubicBezTo>
                    <a:pt x="348731" y="10048"/>
                    <a:pt x="343872" y="21606"/>
                    <a:pt x="335333" y="30145"/>
                  </a:cubicBezTo>
                  <a:cubicBezTo>
                    <a:pt x="326794" y="38684"/>
                    <a:pt x="312919" y="40964"/>
                    <a:pt x="305188" y="50242"/>
                  </a:cubicBezTo>
                  <a:cubicBezTo>
                    <a:pt x="295598" y="61750"/>
                    <a:pt x="293798" y="78247"/>
                    <a:pt x="285091" y="90436"/>
                  </a:cubicBezTo>
                  <a:cubicBezTo>
                    <a:pt x="262459" y="122120"/>
                    <a:pt x="248572" y="123768"/>
                    <a:pt x="214753" y="140677"/>
                  </a:cubicBezTo>
                  <a:cubicBezTo>
                    <a:pt x="208054" y="150725"/>
                    <a:pt x="203195" y="162283"/>
                    <a:pt x="194656" y="170822"/>
                  </a:cubicBezTo>
                  <a:cubicBezTo>
                    <a:pt x="170921" y="194557"/>
                    <a:pt x="151903" y="191312"/>
                    <a:pt x="124317" y="211016"/>
                  </a:cubicBezTo>
                  <a:cubicBezTo>
                    <a:pt x="29260" y="278913"/>
                    <a:pt x="164140" y="206176"/>
                    <a:pt x="53979" y="261258"/>
                  </a:cubicBezTo>
                  <a:cubicBezTo>
                    <a:pt x="67377" y="264607"/>
                    <a:pt x="80362" y="271306"/>
                    <a:pt x="94172" y="271306"/>
                  </a:cubicBezTo>
                  <a:cubicBezTo>
                    <a:pt x="284115" y="271306"/>
                    <a:pt x="243145" y="281940"/>
                    <a:pt x="335333" y="251209"/>
                  </a:cubicBezTo>
                  <a:cubicBezTo>
                    <a:pt x="267619" y="341496"/>
                    <a:pt x="349695" y="242590"/>
                    <a:pt x="254946" y="321548"/>
                  </a:cubicBezTo>
                  <a:cubicBezTo>
                    <a:pt x="229474" y="342775"/>
                    <a:pt x="213041" y="374827"/>
                    <a:pt x="184608" y="391886"/>
                  </a:cubicBezTo>
                  <a:cubicBezTo>
                    <a:pt x="134491" y="421956"/>
                    <a:pt x="132292" y="417751"/>
                    <a:pt x="94172" y="462225"/>
                  </a:cubicBezTo>
                  <a:cubicBezTo>
                    <a:pt x="20485" y="548194"/>
                    <a:pt x="131017" y="439895"/>
                    <a:pt x="43931" y="512466"/>
                  </a:cubicBezTo>
                  <a:cubicBezTo>
                    <a:pt x="33014" y="521563"/>
                    <a:pt x="0" y="539164"/>
                    <a:pt x="13786" y="542611"/>
                  </a:cubicBezTo>
                  <a:cubicBezTo>
                    <a:pt x="49677" y="551584"/>
                    <a:pt x="87473" y="535912"/>
                    <a:pt x="124317" y="532563"/>
                  </a:cubicBezTo>
                  <a:cubicBezTo>
                    <a:pt x="137715" y="529214"/>
                    <a:pt x="150861" y="524615"/>
                    <a:pt x="164511" y="522515"/>
                  </a:cubicBezTo>
                  <a:cubicBezTo>
                    <a:pt x="314963" y="499368"/>
                    <a:pt x="204444" y="525091"/>
                    <a:pt x="295139" y="502418"/>
                  </a:cubicBezTo>
                  <a:cubicBezTo>
                    <a:pt x="277508" y="572943"/>
                    <a:pt x="300409" y="517244"/>
                    <a:pt x="244898" y="572756"/>
                  </a:cubicBezTo>
                  <a:cubicBezTo>
                    <a:pt x="211659" y="605995"/>
                    <a:pt x="213312" y="624921"/>
                    <a:pt x="184608" y="663192"/>
                  </a:cubicBezTo>
                  <a:cubicBezTo>
                    <a:pt x="176081" y="674561"/>
                    <a:pt x="163560" y="682420"/>
                    <a:pt x="154462" y="693337"/>
                  </a:cubicBezTo>
                  <a:cubicBezTo>
                    <a:pt x="144303" y="705528"/>
                    <a:pt x="124317" y="735502"/>
                    <a:pt x="124317" y="753627"/>
                  </a:cubicBezTo>
                  <a:cubicBezTo>
                    <a:pt x="124317" y="756977"/>
                    <a:pt x="131016" y="753627"/>
                    <a:pt x="134366" y="753627"/>
                  </a:cubicBezTo>
                </a:path>
              </a:pathLst>
            </a:custGeom>
            <a:noFill/>
            <a:ln w="101600" cap="flat" cmpd="sng">
              <a:solidFill>
                <a:srgbClr val="FF6600">
                  <a:alpha val="64705"/>
                </a:srgbClr>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55729" tIns="27857" rIns="55729" bIns="27857" anchor="ctr" anchorCtr="0">
              <a:noAutofit/>
            </a:bodyPr>
            <a:lstStyle/>
            <a:p>
              <a:pPr algn="ctr"/>
              <a:endParaRPr sz="1219">
                <a:solidFill>
                  <a:schemeClr val="dk1"/>
                </a:solidFill>
                <a:latin typeface="Trebuchet MS"/>
                <a:ea typeface="Trebuchet MS"/>
                <a:cs typeface="Trebuchet MS"/>
                <a:sym typeface="Trebuchet MS"/>
              </a:endParaRPr>
            </a:p>
          </p:txBody>
        </p:sp>
      </p:grpSp>
      <p:sp>
        <p:nvSpPr>
          <p:cNvPr id="465" name="Google Shape;465;p33"/>
          <p:cNvSpPr txBox="1"/>
          <p:nvPr/>
        </p:nvSpPr>
        <p:spPr>
          <a:xfrm>
            <a:off x="1895655" y="1952445"/>
            <a:ext cx="2340529" cy="806720"/>
          </a:xfrm>
          <a:prstGeom prst="rect">
            <a:avLst/>
          </a:prstGeom>
          <a:noFill/>
          <a:ln>
            <a:noFill/>
          </a:ln>
        </p:spPr>
        <p:txBody>
          <a:bodyPr spcFirstLastPara="1" wrap="square" lIns="55729" tIns="27857" rIns="55729" bIns="27857" anchor="t" anchorCtr="0">
            <a:spAutoFit/>
          </a:bodyPr>
          <a:lstStyle/>
          <a:p>
            <a:r>
              <a:rPr lang="es-ES" sz="1219" dirty="0">
                <a:solidFill>
                  <a:srgbClr val="010101"/>
                </a:solidFill>
                <a:latin typeface="Lato" panose="020F0502020204030203" pitchFamily="34" charset="0"/>
                <a:ea typeface="Lato" panose="020F0502020204030203" pitchFamily="34" charset="0"/>
                <a:cs typeface="Lato" panose="020F0502020204030203" pitchFamily="34" charset="0"/>
                <a:sym typeface="Bookman Old Style"/>
              </a:rPr>
              <a:t>El </a:t>
            </a:r>
            <a:r>
              <a:rPr lang="es-ES" sz="1219" dirty="0">
                <a:solidFill>
                  <a:srgbClr val="FF8534"/>
                </a:solidFill>
                <a:latin typeface="Lato" panose="020F0502020204030203" pitchFamily="34" charset="0"/>
                <a:ea typeface="Lato" panose="020F0502020204030203" pitchFamily="34" charset="0"/>
                <a:cs typeface="Lato" panose="020F0502020204030203" pitchFamily="34" charset="0"/>
                <a:sym typeface="Bookman Old Style"/>
              </a:rPr>
              <a:t>flujo de ingresos </a:t>
            </a:r>
            <a:r>
              <a:rPr lang="es-ES" sz="1219" dirty="0">
                <a:solidFill>
                  <a:srgbClr val="010101"/>
                </a:solidFill>
                <a:latin typeface="Lato" panose="020F0502020204030203" pitchFamily="34" charset="0"/>
                <a:ea typeface="Lato" panose="020F0502020204030203" pitchFamily="34" charset="0"/>
                <a:cs typeface="Lato" panose="020F0502020204030203" pitchFamily="34" charset="0"/>
                <a:sym typeface="Bookman Old Style"/>
              </a:rPr>
              <a:t>representa la caja que una empresa genera, proveniente de los distintos segmentos de clientes</a:t>
            </a:r>
            <a:endParaRPr sz="854" dirty="0">
              <a:solidFill>
                <a:srgbClr val="010101"/>
              </a:solidFill>
              <a:latin typeface="Lato" panose="020F0502020204030203" pitchFamily="34" charset="0"/>
              <a:ea typeface="Lato" panose="020F0502020204030203" pitchFamily="34" charset="0"/>
              <a:cs typeface="Lato" panose="020F0502020204030203" pitchFamily="34" charset="0"/>
            </a:endParaRPr>
          </a:p>
        </p:txBody>
      </p:sp>
      <p:sp>
        <p:nvSpPr>
          <p:cNvPr id="467" name="Google Shape;467;p33"/>
          <p:cNvSpPr/>
          <p:nvPr/>
        </p:nvSpPr>
        <p:spPr>
          <a:xfrm>
            <a:off x="1880323" y="2887485"/>
            <a:ext cx="2655243" cy="796204"/>
          </a:xfrm>
          <a:prstGeom prst="rect">
            <a:avLst/>
          </a:prstGeom>
          <a:noFill/>
          <a:ln>
            <a:noFill/>
          </a:ln>
        </p:spPr>
        <p:txBody>
          <a:bodyPr spcFirstLastPara="1" wrap="square" lIns="55729" tIns="27857" rIns="55729" bIns="27857" anchor="t" anchorCtr="0">
            <a:spAutoFit/>
          </a:bodyPr>
          <a:lstStyle/>
          <a:p>
            <a:r>
              <a:rPr lang="es-ES" sz="1098" dirty="0">
                <a:solidFill>
                  <a:srgbClr val="010101"/>
                </a:solidFill>
                <a:latin typeface="Lato" panose="020F0502020204030203" pitchFamily="34" charset="0"/>
                <a:ea typeface="Lato" panose="020F0502020204030203" pitchFamily="34" charset="0"/>
                <a:cs typeface="Lato" panose="020F0502020204030203" pitchFamily="34" charset="0"/>
                <a:sym typeface="Bookman Old Style"/>
              </a:rPr>
              <a:t>¿Cuanto están dispuestos a pagar  por la propuesta de valor?</a:t>
            </a:r>
            <a:endParaRPr sz="854" dirty="0">
              <a:solidFill>
                <a:srgbClr val="010101"/>
              </a:solidFill>
              <a:latin typeface="Lato" panose="020F0502020204030203" pitchFamily="34" charset="0"/>
              <a:ea typeface="Lato" panose="020F0502020204030203" pitchFamily="34" charset="0"/>
              <a:cs typeface="Lato" panose="020F0502020204030203" pitchFamily="34" charset="0"/>
            </a:endParaRPr>
          </a:p>
          <a:p>
            <a:pPr>
              <a:spcBef>
                <a:spcPts val="548"/>
              </a:spcBef>
            </a:pPr>
            <a:r>
              <a:rPr lang="es-ES" sz="1098" dirty="0">
                <a:solidFill>
                  <a:srgbClr val="010101"/>
                </a:solidFill>
                <a:latin typeface="Lato" panose="020F0502020204030203" pitchFamily="34" charset="0"/>
                <a:ea typeface="Lato" panose="020F0502020204030203" pitchFamily="34" charset="0"/>
                <a:cs typeface="Lato" panose="020F0502020204030203" pitchFamily="34" charset="0"/>
                <a:sym typeface="Bookman Old Style"/>
              </a:rPr>
              <a:t>¿Cómo pagan, cuándo y por qué conceptos pagan hoy?</a:t>
            </a:r>
            <a:endParaRPr sz="854" dirty="0">
              <a:solidFill>
                <a:srgbClr val="010101"/>
              </a:solidFill>
              <a:latin typeface="Lato" panose="020F0502020204030203" pitchFamily="34" charset="0"/>
              <a:ea typeface="Lato" panose="020F0502020204030203" pitchFamily="34" charset="0"/>
              <a:cs typeface="Lato" panose="020F0502020204030203" pitchFamily="34" charset="0"/>
            </a:endParaRPr>
          </a:p>
        </p:txBody>
      </p:sp>
      <p:sp>
        <p:nvSpPr>
          <p:cNvPr id="468" name="Google Shape;468;p33"/>
          <p:cNvSpPr txBox="1"/>
          <p:nvPr/>
        </p:nvSpPr>
        <p:spPr>
          <a:xfrm>
            <a:off x="4878100" y="3837012"/>
            <a:ext cx="2370245" cy="1041143"/>
          </a:xfrm>
          <a:prstGeom prst="rect">
            <a:avLst/>
          </a:prstGeom>
          <a:noFill/>
          <a:ln>
            <a:noFill/>
          </a:ln>
        </p:spPr>
        <p:txBody>
          <a:bodyPr spcFirstLastPara="1" wrap="square" lIns="55729" tIns="27857" rIns="55729" bIns="27857" anchor="t" anchorCtr="0">
            <a:spAutoFit/>
          </a:bodyPr>
          <a:lstStyle/>
          <a:p>
            <a:r>
              <a:rPr lang="es-ES" sz="800"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Venta de productos y servicios</a:t>
            </a:r>
            <a:endParaRPr sz="800" dirty="0">
              <a:latin typeface="Lato" panose="020F0502020204030203" pitchFamily="34" charset="0"/>
              <a:ea typeface="Lato" panose="020F0502020204030203" pitchFamily="34" charset="0"/>
              <a:cs typeface="Lato" panose="020F0502020204030203" pitchFamily="34" charset="0"/>
            </a:endParaRPr>
          </a:p>
          <a:p>
            <a:r>
              <a:rPr lang="es-ES" sz="800"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Cuotas de suscripción</a:t>
            </a:r>
            <a:endParaRPr sz="800" dirty="0">
              <a:latin typeface="Lato" panose="020F0502020204030203" pitchFamily="34" charset="0"/>
              <a:ea typeface="Lato" panose="020F0502020204030203" pitchFamily="34" charset="0"/>
              <a:cs typeface="Lato" panose="020F0502020204030203" pitchFamily="34" charset="0"/>
            </a:endParaRPr>
          </a:p>
          <a:p>
            <a:r>
              <a:rPr lang="es-ES" sz="800"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Cuotas por uso</a:t>
            </a:r>
            <a:endParaRPr sz="800" dirty="0">
              <a:latin typeface="Lato" panose="020F0502020204030203" pitchFamily="34" charset="0"/>
              <a:ea typeface="Lato" panose="020F0502020204030203" pitchFamily="34" charset="0"/>
              <a:cs typeface="Lato" panose="020F0502020204030203" pitchFamily="34" charset="0"/>
            </a:endParaRPr>
          </a:p>
          <a:p>
            <a:r>
              <a:rPr lang="es-ES" sz="800"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Préstamo o alquiler</a:t>
            </a:r>
            <a:endParaRPr sz="800" dirty="0">
              <a:latin typeface="Lato" panose="020F0502020204030203" pitchFamily="34" charset="0"/>
              <a:ea typeface="Lato" panose="020F0502020204030203" pitchFamily="34" charset="0"/>
              <a:cs typeface="Lato" panose="020F0502020204030203" pitchFamily="34" charset="0"/>
            </a:endParaRPr>
          </a:p>
          <a:p>
            <a:r>
              <a:rPr lang="es-ES" sz="800"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Concesión de licencia,</a:t>
            </a:r>
            <a:endParaRPr sz="800" dirty="0">
              <a:latin typeface="Lato" panose="020F0502020204030203" pitchFamily="34" charset="0"/>
              <a:ea typeface="Lato" panose="020F0502020204030203" pitchFamily="34" charset="0"/>
              <a:cs typeface="Lato" panose="020F0502020204030203" pitchFamily="34" charset="0"/>
            </a:endParaRPr>
          </a:p>
          <a:p>
            <a:r>
              <a:rPr lang="es-ES" sz="800"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Cuotas de servicio,</a:t>
            </a:r>
            <a:endParaRPr sz="800" dirty="0">
              <a:latin typeface="Lato" panose="020F0502020204030203" pitchFamily="34" charset="0"/>
              <a:ea typeface="Lato" panose="020F0502020204030203" pitchFamily="34" charset="0"/>
              <a:cs typeface="Lato" panose="020F0502020204030203" pitchFamily="34" charset="0"/>
            </a:endParaRPr>
          </a:p>
          <a:p>
            <a:r>
              <a:rPr lang="es-ES" sz="800"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Publicidad</a:t>
            </a:r>
            <a:endParaRPr sz="800" dirty="0">
              <a:latin typeface="Lato" panose="020F0502020204030203" pitchFamily="34" charset="0"/>
              <a:ea typeface="Lato" panose="020F0502020204030203" pitchFamily="34" charset="0"/>
              <a:cs typeface="Lato" panose="020F0502020204030203" pitchFamily="34" charset="0"/>
            </a:endParaRPr>
          </a:p>
          <a:p>
            <a:r>
              <a:rPr lang="es-ES" sz="800"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Comisiones</a:t>
            </a:r>
            <a:endParaRPr sz="800" dirty="0">
              <a:latin typeface="Lato" panose="020F0502020204030203" pitchFamily="34" charset="0"/>
              <a:ea typeface="Lato" panose="020F0502020204030203" pitchFamily="34" charset="0"/>
              <a:cs typeface="Lato" panose="020F0502020204030203" pitchFamily="34" charset="0"/>
            </a:endParaRPr>
          </a:p>
        </p:txBody>
      </p:sp>
      <p:pic>
        <p:nvPicPr>
          <p:cNvPr id="469" name="Google Shape;469;p33" descr="http://media.boingboing.net/wp-content/uploads/2016/01/online_payment-2.jpg"/>
          <p:cNvPicPr preferRelativeResize="0"/>
          <p:nvPr/>
        </p:nvPicPr>
        <p:blipFill rotWithShape="1">
          <a:blip r:embed="rId5">
            <a:alphaModFix/>
          </a:blip>
          <a:srcRect/>
          <a:stretch/>
        </p:blipFill>
        <p:spPr>
          <a:xfrm>
            <a:off x="1895655" y="3892822"/>
            <a:ext cx="1365560" cy="963925"/>
          </a:xfrm>
          <a:prstGeom prst="rect">
            <a:avLst/>
          </a:prstGeom>
          <a:noFill/>
          <a:ln>
            <a:noFill/>
          </a:ln>
        </p:spPr>
      </p:pic>
      <p:cxnSp>
        <p:nvCxnSpPr>
          <p:cNvPr id="14" name="Straight Connector 12">
            <a:extLst>
              <a:ext uri="{FF2B5EF4-FFF2-40B4-BE49-F238E27FC236}">
                <a16:creationId xmlns:a16="http://schemas.microsoft.com/office/drawing/2014/main" id="{5E03090B-0FDA-492F-9C11-C12FCE9444EF}"/>
              </a:ext>
            </a:extLst>
          </p:cNvPr>
          <p:cNvCxnSpPr>
            <a:cxnSpLocks/>
          </p:cNvCxnSpPr>
          <p:nvPr/>
        </p:nvCxnSpPr>
        <p:spPr>
          <a:xfrm>
            <a:off x="0" y="1447221"/>
            <a:ext cx="9144000" cy="0"/>
          </a:xfrm>
          <a:prstGeom prst="line">
            <a:avLst/>
          </a:prstGeom>
          <a:ln w="25400">
            <a:solidFill>
              <a:srgbClr val="53AD32"/>
            </a:solidFill>
          </a:ln>
          <a:effectLst/>
        </p:spPr>
        <p:style>
          <a:lnRef idx="2">
            <a:schemeClr val="accent1"/>
          </a:lnRef>
          <a:fillRef idx="0">
            <a:schemeClr val="accent1"/>
          </a:fillRef>
          <a:effectRef idx="1">
            <a:schemeClr val="accent1"/>
          </a:effectRef>
          <a:fontRef idx="minor">
            <a:schemeClr val="tx1"/>
          </a:fontRef>
        </p:style>
      </p:cxnSp>
      <p:sp>
        <p:nvSpPr>
          <p:cNvPr id="15" name="CuadroTexto 14">
            <a:extLst>
              <a:ext uri="{FF2B5EF4-FFF2-40B4-BE49-F238E27FC236}">
                <a16:creationId xmlns:a16="http://schemas.microsoft.com/office/drawing/2014/main" id="{33A04F4D-DE36-4EDB-8A20-D0546F96D6C5}"/>
              </a:ext>
            </a:extLst>
          </p:cNvPr>
          <p:cNvSpPr txBox="1"/>
          <p:nvPr/>
        </p:nvSpPr>
        <p:spPr>
          <a:xfrm>
            <a:off x="207468" y="781762"/>
            <a:ext cx="8729063" cy="584775"/>
          </a:xfrm>
          <a:prstGeom prst="rect">
            <a:avLst/>
          </a:prstGeom>
          <a:noFill/>
        </p:spPr>
        <p:txBody>
          <a:bodyPr wrap="square" rtlCol="0">
            <a:spAutoFit/>
          </a:bodyPr>
          <a:lstStyle/>
          <a:p>
            <a:pPr>
              <a:buClr>
                <a:schemeClr val="lt1"/>
              </a:buClr>
              <a:buSzPts val="3600"/>
            </a:pPr>
            <a:r>
              <a:rPr lang="es-ES" sz="3200" dirty="0">
                <a:solidFill>
                  <a:srgbClr val="53AD32"/>
                </a:solidFill>
                <a:latin typeface="Futura LT Pro Book" panose="020B0802020204020204" pitchFamily="34" charset="0"/>
                <a:ea typeface="Trebuchet MS"/>
                <a:cs typeface="Trebuchet MS"/>
                <a:sym typeface="Trebuchet MS"/>
              </a:rPr>
              <a:t>MODELO CANVAS : FLUJO DE INGRESOS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grpSp>
        <p:nvGrpSpPr>
          <p:cNvPr id="476" name="Google Shape;476;p34"/>
          <p:cNvGrpSpPr/>
          <p:nvPr/>
        </p:nvGrpSpPr>
        <p:grpSpPr>
          <a:xfrm>
            <a:off x="2684583" y="1628213"/>
            <a:ext cx="4608297" cy="2078579"/>
            <a:chOff x="904875" y="2504155"/>
            <a:chExt cx="7334250" cy="3409950"/>
          </a:xfrm>
        </p:grpSpPr>
        <p:pic>
          <p:nvPicPr>
            <p:cNvPr id="477" name="Google Shape;477;p34"/>
            <p:cNvPicPr preferRelativeResize="0"/>
            <p:nvPr/>
          </p:nvPicPr>
          <p:blipFill rotWithShape="1">
            <a:blip r:embed="rId3">
              <a:alphaModFix/>
            </a:blip>
            <a:srcRect/>
            <a:stretch/>
          </p:blipFill>
          <p:spPr>
            <a:xfrm>
              <a:off x="904875" y="2504155"/>
              <a:ext cx="7334250" cy="3409950"/>
            </a:xfrm>
            <a:prstGeom prst="rect">
              <a:avLst/>
            </a:prstGeom>
            <a:noFill/>
            <a:ln>
              <a:noFill/>
            </a:ln>
          </p:spPr>
        </p:pic>
        <p:sp>
          <p:nvSpPr>
            <p:cNvPr id="478" name="Google Shape;478;p34"/>
            <p:cNvSpPr/>
            <p:nvPr/>
          </p:nvSpPr>
          <p:spPr>
            <a:xfrm>
              <a:off x="3405205" y="3004221"/>
              <a:ext cx="428628" cy="500066"/>
            </a:xfrm>
            <a:prstGeom prst="downArrow">
              <a:avLst>
                <a:gd name="adj1" fmla="val 50000"/>
                <a:gd name="adj2" fmla="val 50000"/>
              </a:avLst>
            </a:prstGeom>
            <a:gradFill>
              <a:gsLst>
                <a:gs pos="0">
                  <a:srgbClr val="9C4200"/>
                </a:gs>
                <a:gs pos="80000">
                  <a:srgbClr val="CC5900"/>
                </a:gs>
                <a:gs pos="100000">
                  <a:srgbClr val="D25800"/>
                </a:gs>
              </a:gsLst>
              <a:lin ang="16200000" scaled="0"/>
            </a:gradFill>
            <a:ln>
              <a:noFill/>
            </a:ln>
            <a:effectLst>
              <a:outerShdw blurRad="40000" dist="23000" dir="5400000" rotWithShape="0">
                <a:srgbClr val="000000">
                  <a:alpha val="34901"/>
                </a:srgbClr>
              </a:outerShdw>
            </a:effectLst>
          </p:spPr>
          <p:txBody>
            <a:bodyPr spcFirstLastPara="1" wrap="square" lIns="55729" tIns="27857" rIns="55729" bIns="27857" anchor="ctr" anchorCtr="0">
              <a:noAutofit/>
            </a:bodyPr>
            <a:lstStyle/>
            <a:p>
              <a:pPr algn="ctr"/>
              <a:endParaRPr sz="1219">
                <a:solidFill>
                  <a:schemeClr val="lt1"/>
                </a:solidFill>
                <a:latin typeface="Trebuchet MS"/>
                <a:ea typeface="Trebuchet MS"/>
                <a:cs typeface="Trebuchet MS"/>
                <a:sym typeface="Trebuchet MS"/>
              </a:endParaRPr>
            </a:p>
          </p:txBody>
        </p:sp>
        <p:sp>
          <p:nvSpPr>
            <p:cNvPr id="479" name="Google Shape;479;p34"/>
            <p:cNvSpPr/>
            <p:nvPr/>
          </p:nvSpPr>
          <p:spPr>
            <a:xfrm>
              <a:off x="3190891" y="4004353"/>
              <a:ext cx="642942" cy="642942"/>
            </a:xfrm>
            <a:custGeom>
              <a:avLst/>
              <a:gdLst/>
              <a:ahLst/>
              <a:cxnLst/>
              <a:rect l="l" t="t" r="r" b="b"/>
              <a:pathLst>
                <a:path w="355430" h="756977" extrusionOk="0">
                  <a:moveTo>
                    <a:pt x="33882" y="90436"/>
                  </a:moveTo>
                  <a:lnTo>
                    <a:pt x="134366" y="70339"/>
                  </a:lnTo>
                  <a:cubicBezTo>
                    <a:pt x="147869" y="67445"/>
                    <a:pt x="161628" y="65139"/>
                    <a:pt x="174559" y="60290"/>
                  </a:cubicBezTo>
                  <a:cubicBezTo>
                    <a:pt x="232059" y="38728"/>
                    <a:pt x="195004" y="42619"/>
                    <a:pt x="244898" y="30145"/>
                  </a:cubicBezTo>
                  <a:cubicBezTo>
                    <a:pt x="261467" y="26003"/>
                    <a:pt x="278662" y="24591"/>
                    <a:pt x="295139" y="20097"/>
                  </a:cubicBezTo>
                  <a:cubicBezTo>
                    <a:pt x="315577" y="14523"/>
                    <a:pt x="355430" y="0"/>
                    <a:pt x="355430" y="0"/>
                  </a:cubicBezTo>
                  <a:cubicBezTo>
                    <a:pt x="348731" y="10048"/>
                    <a:pt x="343872" y="21606"/>
                    <a:pt x="335333" y="30145"/>
                  </a:cubicBezTo>
                  <a:cubicBezTo>
                    <a:pt x="326794" y="38684"/>
                    <a:pt x="312919" y="40964"/>
                    <a:pt x="305188" y="50242"/>
                  </a:cubicBezTo>
                  <a:cubicBezTo>
                    <a:pt x="295598" y="61750"/>
                    <a:pt x="293798" y="78247"/>
                    <a:pt x="285091" y="90436"/>
                  </a:cubicBezTo>
                  <a:cubicBezTo>
                    <a:pt x="262459" y="122120"/>
                    <a:pt x="248572" y="123768"/>
                    <a:pt x="214753" y="140677"/>
                  </a:cubicBezTo>
                  <a:cubicBezTo>
                    <a:pt x="208054" y="150725"/>
                    <a:pt x="203195" y="162283"/>
                    <a:pt x="194656" y="170822"/>
                  </a:cubicBezTo>
                  <a:cubicBezTo>
                    <a:pt x="170921" y="194557"/>
                    <a:pt x="151903" y="191312"/>
                    <a:pt x="124317" y="211016"/>
                  </a:cubicBezTo>
                  <a:cubicBezTo>
                    <a:pt x="29260" y="278913"/>
                    <a:pt x="164140" y="206176"/>
                    <a:pt x="53979" y="261258"/>
                  </a:cubicBezTo>
                  <a:cubicBezTo>
                    <a:pt x="67377" y="264607"/>
                    <a:pt x="80362" y="271306"/>
                    <a:pt x="94172" y="271306"/>
                  </a:cubicBezTo>
                  <a:cubicBezTo>
                    <a:pt x="284115" y="271306"/>
                    <a:pt x="243145" y="281940"/>
                    <a:pt x="335333" y="251209"/>
                  </a:cubicBezTo>
                  <a:cubicBezTo>
                    <a:pt x="267619" y="341496"/>
                    <a:pt x="349695" y="242590"/>
                    <a:pt x="254946" y="321548"/>
                  </a:cubicBezTo>
                  <a:cubicBezTo>
                    <a:pt x="229474" y="342775"/>
                    <a:pt x="213041" y="374827"/>
                    <a:pt x="184608" y="391886"/>
                  </a:cubicBezTo>
                  <a:cubicBezTo>
                    <a:pt x="134491" y="421956"/>
                    <a:pt x="132292" y="417751"/>
                    <a:pt x="94172" y="462225"/>
                  </a:cubicBezTo>
                  <a:cubicBezTo>
                    <a:pt x="20485" y="548194"/>
                    <a:pt x="131017" y="439895"/>
                    <a:pt x="43931" y="512466"/>
                  </a:cubicBezTo>
                  <a:cubicBezTo>
                    <a:pt x="33014" y="521563"/>
                    <a:pt x="0" y="539164"/>
                    <a:pt x="13786" y="542611"/>
                  </a:cubicBezTo>
                  <a:cubicBezTo>
                    <a:pt x="49677" y="551584"/>
                    <a:pt x="87473" y="535912"/>
                    <a:pt x="124317" y="532563"/>
                  </a:cubicBezTo>
                  <a:cubicBezTo>
                    <a:pt x="137715" y="529214"/>
                    <a:pt x="150861" y="524615"/>
                    <a:pt x="164511" y="522515"/>
                  </a:cubicBezTo>
                  <a:cubicBezTo>
                    <a:pt x="314963" y="499368"/>
                    <a:pt x="204444" y="525091"/>
                    <a:pt x="295139" y="502418"/>
                  </a:cubicBezTo>
                  <a:cubicBezTo>
                    <a:pt x="277508" y="572943"/>
                    <a:pt x="300409" y="517244"/>
                    <a:pt x="244898" y="572756"/>
                  </a:cubicBezTo>
                  <a:cubicBezTo>
                    <a:pt x="211659" y="605995"/>
                    <a:pt x="213312" y="624921"/>
                    <a:pt x="184608" y="663192"/>
                  </a:cubicBezTo>
                  <a:cubicBezTo>
                    <a:pt x="176081" y="674561"/>
                    <a:pt x="163560" y="682420"/>
                    <a:pt x="154462" y="693337"/>
                  </a:cubicBezTo>
                  <a:cubicBezTo>
                    <a:pt x="144303" y="705528"/>
                    <a:pt x="124317" y="735502"/>
                    <a:pt x="124317" y="753627"/>
                  </a:cubicBezTo>
                  <a:cubicBezTo>
                    <a:pt x="124317" y="756977"/>
                    <a:pt x="131016" y="753627"/>
                    <a:pt x="134366" y="753627"/>
                  </a:cubicBezTo>
                </a:path>
              </a:pathLst>
            </a:custGeom>
            <a:noFill/>
            <a:ln w="101600" cap="flat" cmpd="sng">
              <a:solidFill>
                <a:srgbClr val="FF6600">
                  <a:alpha val="64705"/>
                </a:srgbClr>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55729" tIns="27857" rIns="55729" bIns="27857" anchor="ctr" anchorCtr="0">
              <a:noAutofit/>
            </a:bodyPr>
            <a:lstStyle/>
            <a:p>
              <a:pPr algn="ctr"/>
              <a:endParaRPr sz="1219">
                <a:solidFill>
                  <a:schemeClr val="dk1"/>
                </a:solidFill>
                <a:latin typeface="Trebuchet MS"/>
                <a:ea typeface="Trebuchet MS"/>
                <a:cs typeface="Trebuchet MS"/>
                <a:sym typeface="Trebuchet MS"/>
              </a:endParaRPr>
            </a:p>
          </p:txBody>
        </p:sp>
      </p:grpSp>
      <p:sp>
        <p:nvSpPr>
          <p:cNvPr id="480" name="Google Shape;480;p34"/>
          <p:cNvSpPr txBox="1"/>
          <p:nvPr/>
        </p:nvSpPr>
        <p:spPr>
          <a:xfrm>
            <a:off x="1316397" y="2526293"/>
            <a:ext cx="2340529" cy="471756"/>
          </a:xfrm>
          <a:prstGeom prst="rect">
            <a:avLst/>
          </a:prstGeom>
          <a:noFill/>
          <a:ln>
            <a:noFill/>
          </a:ln>
        </p:spPr>
        <p:txBody>
          <a:bodyPr spcFirstLastPara="1" wrap="square" lIns="55729" tIns="27857" rIns="55729" bIns="27857" anchor="t" anchorCtr="0">
            <a:spAutoFit/>
          </a:bodyPr>
          <a:lstStyle/>
          <a:p>
            <a:r>
              <a:rPr lang="es-ES" sz="900" dirty="0">
                <a:solidFill>
                  <a:srgbClr val="010101"/>
                </a:solidFill>
                <a:latin typeface="Lato" panose="020F0502020204030203" pitchFamily="34" charset="0"/>
                <a:ea typeface="Lato" panose="020F0502020204030203" pitchFamily="34" charset="0"/>
                <a:cs typeface="Lato" panose="020F0502020204030203" pitchFamily="34" charset="0"/>
                <a:sym typeface="Bookman Old Style"/>
              </a:rPr>
              <a:t>Los </a:t>
            </a:r>
            <a:r>
              <a:rPr lang="es-ES" sz="900" dirty="0">
                <a:solidFill>
                  <a:srgbClr val="FF8534"/>
                </a:solidFill>
                <a:latin typeface="Lato" panose="020F0502020204030203" pitchFamily="34" charset="0"/>
                <a:ea typeface="Lato" panose="020F0502020204030203" pitchFamily="34" charset="0"/>
                <a:cs typeface="Lato" panose="020F0502020204030203" pitchFamily="34" charset="0"/>
                <a:sym typeface="Bookman Old Style"/>
              </a:rPr>
              <a:t>recursos clave </a:t>
            </a:r>
            <a:r>
              <a:rPr lang="es-ES" sz="900" dirty="0">
                <a:solidFill>
                  <a:srgbClr val="010101"/>
                </a:solidFill>
                <a:latin typeface="Lato" panose="020F0502020204030203" pitchFamily="34" charset="0"/>
                <a:ea typeface="Lato" panose="020F0502020204030203" pitchFamily="34" charset="0"/>
                <a:cs typeface="Lato" panose="020F0502020204030203" pitchFamily="34" charset="0"/>
                <a:sym typeface="Bookman Old Style"/>
              </a:rPr>
              <a:t>describen los elementos más importantes que se requieren para que el modelo de negocios funcione</a:t>
            </a:r>
            <a:endParaRPr sz="900" dirty="0">
              <a:solidFill>
                <a:srgbClr val="010101"/>
              </a:solidFill>
              <a:latin typeface="Lato" panose="020F0502020204030203" pitchFamily="34" charset="0"/>
              <a:ea typeface="Lato" panose="020F0502020204030203" pitchFamily="34" charset="0"/>
              <a:cs typeface="Lato" panose="020F0502020204030203" pitchFamily="34" charset="0"/>
            </a:endParaRPr>
          </a:p>
        </p:txBody>
      </p:sp>
      <p:sp>
        <p:nvSpPr>
          <p:cNvPr id="481" name="Google Shape;481;p34"/>
          <p:cNvSpPr/>
          <p:nvPr/>
        </p:nvSpPr>
        <p:spPr>
          <a:xfrm>
            <a:off x="1316397" y="3240318"/>
            <a:ext cx="3225808" cy="471756"/>
          </a:xfrm>
          <a:prstGeom prst="rect">
            <a:avLst/>
          </a:prstGeom>
          <a:noFill/>
          <a:ln>
            <a:noFill/>
          </a:ln>
        </p:spPr>
        <p:txBody>
          <a:bodyPr spcFirstLastPara="1" wrap="square" lIns="55729" tIns="27857" rIns="55729" bIns="27857" anchor="t" anchorCtr="0">
            <a:spAutoFit/>
          </a:bodyPr>
          <a:lstStyle/>
          <a:p>
            <a:r>
              <a:rPr lang="es-ES" sz="900" dirty="0">
                <a:solidFill>
                  <a:srgbClr val="010101"/>
                </a:solidFill>
                <a:latin typeface="Lato" panose="020F0502020204030203" pitchFamily="34" charset="0"/>
                <a:ea typeface="Lato" panose="020F0502020204030203" pitchFamily="34" charset="0"/>
                <a:cs typeface="Lato" panose="020F0502020204030203" pitchFamily="34" charset="0"/>
                <a:sym typeface="Bookman Old Style"/>
              </a:rPr>
              <a:t>¿Que recursos necesitamos para generar la propuesta de valor, hacerla llegar al cliente, relacionarnos con el cliente y generar ingresos?</a:t>
            </a:r>
            <a:endParaRPr sz="900" dirty="0">
              <a:solidFill>
                <a:srgbClr val="010101"/>
              </a:solidFill>
              <a:latin typeface="Lato" panose="020F0502020204030203" pitchFamily="34" charset="0"/>
              <a:ea typeface="Lato" panose="020F0502020204030203" pitchFamily="34" charset="0"/>
              <a:cs typeface="Lato" panose="020F0502020204030203" pitchFamily="34" charset="0"/>
            </a:endParaRPr>
          </a:p>
        </p:txBody>
      </p:sp>
      <p:sp>
        <p:nvSpPr>
          <p:cNvPr id="482" name="Google Shape;482;p34"/>
          <p:cNvSpPr txBox="1"/>
          <p:nvPr/>
        </p:nvSpPr>
        <p:spPr>
          <a:xfrm>
            <a:off x="1645434" y="4055878"/>
            <a:ext cx="5354997" cy="610256"/>
          </a:xfrm>
          <a:prstGeom prst="rect">
            <a:avLst/>
          </a:prstGeom>
          <a:noFill/>
          <a:ln>
            <a:noFill/>
          </a:ln>
        </p:spPr>
        <p:txBody>
          <a:bodyPr spcFirstLastPara="1" wrap="square" lIns="55729" tIns="27857" rIns="55729" bIns="27857" anchor="t" anchorCtr="0">
            <a:spAutoFit/>
          </a:bodyPr>
          <a:lstStyle/>
          <a:p>
            <a:pPr algn="just"/>
            <a:r>
              <a:rPr lang="es-ES" sz="900" b="1" dirty="0">
                <a:solidFill>
                  <a:srgbClr val="006CB5"/>
                </a:solidFill>
                <a:latin typeface="Lato" panose="020F0502020204030203" pitchFamily="34" charset="0"/>
                <a:ea typeface="Lato" panose="020F0502020204030203" pitchFamily="34" charset="0"/>
                <a:cs typeface="Lato" panose="020F0502020204030203" pitchFamily="34" charset="0"/>
                <a:sym typeface="Century Gothic"/>
              </a:rPr>
              <a:t>• Pueden ser físicos</a:t>
            </a:r>
            <a:r>
              <a:rPr lang="es-ES" sz="900" b="1"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 instalaciones, vehículos, maquinaria, puntos de venta, red de distribuidores</a:t>
            </a:r>
            <a:endParaRPr sz="900" dirty="0">
              <a:latin typeface="Lato" panose="020F0502020204030203" pitchFamily="34" charset="0"/>
              <a:ea typeface="Lato" panose="020F0502020204030203" pitchFamily="34" charset="0"/>
              <a:cs typeface="Lato" panose="020F0502020204030203" pitchFamily="34" charset="0"/>
            </a:endParaRPr>
          </a:p>
          <a:p>
            <a:pPr algn="just"/>
            <a:r>
              <a:rPr lang="es-ES" sz="900" b="1" dirty="0">
                <a:solidFill>
                  <a:srgbClr val="006CB5"/>
                </a:solidFill>
                <a:latin typeface="Lato" panose="020F0502020204030203" pitchFamily="34" charset="0"/>
                <a:ea typeface="Lato" panose="020F0502020204030203" pitchFamily="34" charset="0"/>
                <a:cs typeface="Lato" panose="020F0502020204030203" pitchFamily="34" charset="0"/>
                <a:sym typeface="Century Gothic"/>
              </a:rPr>
              <a:t>•</a:t>
            </a:r>
            <a:r>
              <a:rPr lang="es-ES" sz="900" b="1"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 </a:t>
            </a:r>
            <a:r>
              <a:rPr lang="es-ES" sz="900" b="1" dirty="0">
                <a:solidFill>
                  <a:srgbClr val="006CB5"/>
                </a:solidFill>
                <a:latin typeface="Lato" panose="020F0502020204030203" pitchFamily="34" charset="0"/>
                <a:ea typeface="Lato" panose="020F0502020204030203" pitchFamily="34" charset="0"/>
                <a:cs typeface="Lato" panose="020F0502020204030203" pitchFamily="34" charset="0"/>
                <a:sym typeface="Century Gothic"/>
              </a:rPr>
              <a:t>Pueden ser intelectuales</a:t>
            </a:r>
            <a:r>
              <a:rPr lang="es-ES" sz="900" b="1"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  marcas, información, derechos, bases de datos.</a:t>
            </a:r>
            <a:endParaRPr sz="900" dirty="0">
              <a:latin typeface="Lato" panose="020F0502020204030203" pitchFamily="34" charset="0"/>
              <a:ea typeface="Lato" panose="020F0502020204030203" pitchFamily="34" charset="0"/>
              <a:cs typeface="Lato" panose="020F0502020204030203" pitchFamily="34" charset="0"/>
            </a:endParaRPr>
          </a:p>
          <a:p>
            <a:pPr algn="just"/>
            <a:r>
              <a:rPr lang="es-ES" sz="900" b="1" dirty="0">
                <a:solidFill>
                  <a:srgbClr val="006CB5"/>
                </a:solidFill>
                <a:latin typeface="Lato" panose="020F0502020204030203" pitchFamily="34" charset="0"/>
                <a:ea typeface="Lato" panose="020F0502020204030203" pitchFamily="34" charset="0"/>
                <a:cs typeface="Lato" panose="020F0502020204030203" pitchFamily="34" charset="0"/>
                <a:sym typeface="Century Gothic"/>
              </a:rPr>
              <a:t>• Pueden ser humanos</a:t>
            </a:r>
            <a:r>
              <a:rPr lang="es-ES" sz="900" b="1"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 Capital Humano</a:t>
            </a:r>
            <a:endParaRPr sz="900" dirty="0">
              <a:latin typeface="Lato" panose="020F0502020204030203" pitchFamily="34" charset="0"/>
              <a:ea typeface="Lato" panose="020F0502020204030203" pitchFamily="34" charset="0"/>
              <a:cs typeface="Lato" panose="020F0502020204030203" pitchFamily="34" charset="0"/>
            </a:endParaRPr>
          </a:p>
          <a:p>
            <a:pPr algn="just"/>
            <a:r>
              <a:rPr lang="es-ES" sz="900" b="1" dirty="0">
                <a:solidFill>
                  <a:srgbClr val="006CB5"/>
                </a:solidFill>
                <a:latin typeface="Lato" panose="020F0502020204030203" pitchFamily="34" charset="0"/>
                <a:ea typeface="Lato" panose="020F0502020204030203" pitchFamily="34" charset="0"/>
                <a:cs typeface="Lato" panose="020F0502020204030203" pitchFamily="34" charset="0"/>
                <a:sym typeface="Century Gothic"/>
              </a:rPr>
              <a:t>•</a:t>
            </a:r>
            <a:r>
              <a:rPr lang="es-ES" sz="900" b="1"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 </a:t>
            </a:r>
            <a:r>
              <a:rPr lang="es-ES" sz="900" b="1" dirty="0">
                <a:solidFill>
                  <a:srgbClr val="006CB5"/>
                </a:solidFill>
                <a:latin typeface="Lato" panose="020F0502020204030203" pitchFamily="34" charset="0"/>
                <a:ea typeface="Lato" panose="020F0502020204030203" pitchFamily="34" charset="0"/>
                <a:cs typeface="Lato" panose="020F0502020204030203" pitchFamily="34" charset="0"/>
                <a:sym typeface="Century Gothic"/>
              </a:rPr>
              <a:t>Pueden ser financieros</a:t>
            </a:r>
            <a:r>
              <a:rPr lang="es-ES" sz="900" b="1"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 Dinero, capacidad de Crédito, etc..</a:t>
            </a:r>
            <a:endParaRPr sz="900" b="1"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endParaRPr>
          </a:p>
        </p:txBody>
      </p:sp>
      <p:cxnSp>
        <p:nvCxnSpPr>
          <p:cNvPr id="10" name="Straight Connector 12">
            <a:extLst>
              <a:ext uri="{FF2B5EF4-FFF2-40B4-BE49-F238E27FC236}">
                <a16:creationId xmlns:a16="http://schemas.microsoft.com/office/drawing/2014/main" id="{C4B17B8E-7250-4B65-AF90-5513B9B555B8}"/>
              </a:ext>
            </a:extLst>
          </p:cNvPr>
          <p:cNvCxnSpPr>
            <a:cxnSpLocks/>
          </p:cNvCxnSpPr>
          <p:nvPr/>
        </p:nvCxnSpPr>
        <p:spPr>
          <a:xfrm>
            <a:off x="0" y="1316593"/>
            <a:ext cx="9144000" cy="0"/>
          </a:xfrm>
          <a:prstGeom prst="line">
            <a:avLst/>
          </a:prstGeom>
          <a:ln w="25400">
            <a:solidFill>
              <a:srgbClr val="006CB5"/>
            </a:solidFill>
          </a:ln>
          <a:effectLst/>
        </p:spPr>
        <p:style>
          <a:lnRef idx="2">
            <a:schemeClr val="accent1"/>
          </a:lnRef>
          <a:fillRef idx="0">
            <a:schemeClr val="accent1"/>
          </a:fillRef>
          <a:effectRef idx="1">
            <a:schemeClr val="accent1"/>
          </a:effectRef>
          <a:fontRef idx="minor">
            <a:schemeClr val="tx1"/>
          </a:fontRef>
        </p:style>
      </p:cxnSp>
      <p:sp>
        <p:nvSpPr>
          <p:cNvPr id="11" name="CuadroTexto 10">
            <a:extLst>
              <a:ext uri="{FF2B5EF4-FFF2-40B4-BE49-F238E27FC236}">
                <a16:creationId xmlns:a16="http://schemas.microsoft.com/office/drawing/2014/main" id="{504F3341-E879-4C7A-AFD5-03B58D4A929F}"/>
              </a:ext>
            </a:extLst>
          </p:cNvPr>
          <p:cNvSpPr txBox="1"/>
          <p:nvPr/>
        </p:nvSpPr>
        <p:spPr>
          <a:xfrm>
            <a:off x="122944" y="741686"/>
            <a:ext cx="8352545" cy="584775"/>
          </a:xfrm>
          <a:prstGeom prst="rect">
            <a:avLst/>
          </a:prstGeom>
          <a:noFill/>
        </p:spPr>
        <p:txBody>
          <a:bodyPr wrap="square" rtlCol="0">
            <a:spAutoFit/>
          </a:bodyPr>
          <a:lstStyle/>
          <a:p>
            <a:pPr>
              <a:buClr>
                <a:schemeClr val="lt1"/>
              </a:buClr>
              <a:buSzPts val="3600"/>
            </a:pPr>
            <a:r>
              <a:rPr lang="es-ES" sz="3200" dirty="0">
                <a:solidFill>
                  <a:srgbClr val="006CB5"/>
                </a:solidFill>
                <a:latin typeface="Futura LT Pro Book" panose="020B0802020204020204" pitchFamily="34" charset="0"/>
                <a:ea typeface="Trebuchet MS"/>
                <a:cs typeface="Trebuchet MS"/>
                <a:sym typeface="Trebuchet MS"/>
              </a:rPr>
              <a:t>MODELO CANVAS: RECURSOS CLAVES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grpSp>
        <p:nvGrpSpPr>
          <p:cNvPr id="489" name="Google Shape;489;p35"/>
          <p:cNvGrpSpPr/>
          <p:nvPr/>
        </p:nvGrpSpPr>
        <p:grpSpPr>
          <a:xfrm>
            <a:off x="3869705" y="1829937"/>
            <a:ext cx="3489217" cy="2278057"/>
            <a:chOff x="3419872" y="1196752"/>
            <a:chExt cx="5724128" cy="3737196"/>
          </a:xfrm>
        </p:grpSpPr>
        <p:pic>
          <p:nvPicPr>
            <p:cNvPr id="490" name="Google Shape;490;p35"/>
            <p:cNvPicPr preferRelativeResize="0"/>
            <p:nvPr/>
          </p:nvPicPr>
          <p:blipFill rotWithShape="1">
            <a:blip r:embed="rId3">
              <a:alphaModFix/>
            </a:blip>
            <a:srcRect l="22156" t="1784"/>
            <a:stretch/>
          </p:blipFill>
          <p:spPr>
            <a:xfrm>
              <a:off x="3419872" y="1556792"/>
              <a:ext cx="5724128" cy="3377156"/>
            </a:xfrm>
            <a:prstGeom prst="rect">
              <a:avLst/>
            </a:prstGeom>
            <a:noFill/>
            <a:ln>
              <a:noFill/>
            </a:ln>
          </p:spPr>
        </p:pic>
        <p:sp>
          <p:nvSpPr>
            <p:cNvPr id="491" name="Google Shape;491;p35"/>
            <p:cNvSpPr/>
            <p:nvPr/>
          </p:nvSpPr>
          <p:spPr>
            <a:xfrm>
              <a:off x="4291030" y="1196752"/>
              <a:ext cx="428628" cy="500066"/>
            </a:xfrm>
            <a:prstGeom prst="downArrow">
              <a:avLst>
                <a:gd name="adj1" fmla="val 50000"/>
                <a:gd name="adj2" fmla="val 50000"/>
              </a:avLst>
            </a:prstGeom>
            <a:gradFill>
              <a:gsLst>
                <a:gs pos="0">
                  <a:srgbClr val="9C4200"/>
                </a:gs>
                <a:gs pos="80000">
                  <a:srgbClr val="CC5900"/>
                </a:gs>
                <a:gs pos="100000">
                  <a:srgbClr val="D25800"/>
                </a:gs>
              </a:gsLst>
              <a:lin ang="16200000" scaled="0"/>
            </a:gradFill>
            <a:ln>
              <a:noFill/>
            </a:ln>
            <a:effectLst>
              <a:outerShdw blurRad="40000" dist="23000" dir="5400000" rotWithShape="0">
                <a:srgbClr val="000000">
                  <a:alpha val="34901"/>
                </a:srgbClr>
              </a:outerShdw>
            </a:effectLst>
          </p:spPr>
          <p:txBody>
            <a:bodyPr spcFirstLastPara="1" wrap="square" lIns="55729" tIns="27857" rIns="55729" bIns="27857" anchor="ctr" anchorCtr="0">
              <a:noAutofit/>
            </a:bodyPr>
            <a:lstStyle/>
            <a:p>
              <a:pPr algn="ctr"/>
              <a:endParaRPr sz="1219">
                <a:solidFill>
                  <a:schemeClr val="lt1"/>
                </a:solidFill>
                <a:latin typeface="Trebuchet MS"/>
                <a:ea typeface="Trebuchet MS"/>
                <a:cs typeface="Trebuchet MS"/>
                <a:sym typeface="Trebuchet MS"/>
              </a:endParaRPr>
            </a:p>
          </p:txBody>
        </p:sp>
        <p:sp>
          <p:nvSpPr>
            <p:cNvPr id="492" name="Google Shape;492;p35"/>
            <p:cNvSpPr/>
            <p:nvPr/>
          </p:nvSpPr>
          <p:spPr>
            <a:xfrm>
              <a:off x="4291030" y="1924051"/>
              <a:ext cx="357190" cy="642942"/>
            </a:xfrm>
            <a:custGeom>
              <a:avLst/>
              <a:gdLst/>
              <a:ahLst/>
              <a:cxnLst/>
              <a:rect l="l" t="t" r="r" b="b"/>
              <a:pathLst>
                <a:path w="355430" h="756977" extrusionOk="0">
                  <a:moveTo>
                    <a:pt x="33882" y="90436"/>
                  </a:moveTo>
                  <a:lnTo>
                    <a:pt x="134366" y="70339"/>
                  </a:lnTo>
                  <a:cubicBezTo>
                    <a:pt x="147869" y="67445"/>
                    <a:pt x="161628" y="65139"/>
                    <a:pt x="174559" y="60290"/>
                  </a:cubicBezTo>
                  <a:cubicBezTo>
                    <a:pt x="232059" y="38728"/>
                    <a:pt x="195004" y="42619"/>
                    <a:pt x="244898" y="30145"/>
                  </a:cubicBezTo>
                  <a:cubicBezTo>
                    <a:pt x="261467" y="26003"/>
                    <a:pt x="278662" y="24591"/>
                    <a:pt x="295139" y="20097"/>
                  </a:cubicBezTo>
                  <a:cubicBezTo>
                    <a:pt x="315577" y="14523"/>
                    <a:pt x="355430" y="0"/>
                    <a:pt x="355430" y="0"/>
                  </a:cubicBezTo>
                  <a:cubicBezTo>
                    <a:pt x="348731" y="10048"/>
                    <a:pt x="343872" y="21606"/>
                    <a:pt x="335333" y="30145"/>
                  </a:cubicBezTo>
                  <a:cubicBezTo>
                    <a:pt x="326794" y="38684"/>
                    <a:pt x="312919" y="40964"/>
                    <a:pt x="305188" y="50242"/>
                  </a:cubicBezTo>
                  <a:cubicBezTo>
                    <a:pt x="295598" y="61750"/>
                    <a:pt x="293798" y="78247"/>
                    <a:pt x="285091" y="90436"/>
                  </a:cubicBezTo>
                  <a:cubicBezTo>
                    <a:pt x="262459" y="122120"/>
                    <a:pt x="248572" y="123768"/>
                    <a:pt x="214753" y="140677"/>
                  </a:cubicBezTo>
                  <a:cubicBezTo>
                    <a:pt x="208054" y="150725"/>
                    <a:pt x="203195" y="162283"/>
                    <a:pt x="194656" y="170822"/>
                  </a:cubicBezTo>
                  <a:cubicBezTo>
                    <a:pt x="170921" y="194557"/>
                    <a:pt x="151903" y="191312"/>
                    <a:pt x="124317" y="211016"/>
                  </a:cubicBezTo>
                  <a:cubicBezTo>
                    <a:pt x="29260" y="278913"/>
                    <a:pt x="164140" y="206176"/>
                    <a:pt x="53979" y="261258"/>
                  </a:cubicBezTo>
                  <a:cubicBezTo>
                    <a:pt x="67377" y="264607"/>
                    <a:pt x="80362" y="271306"/>
                    <a:pt x="94172" y="271306"/>
                  </a:cubicBezTo>
                  <a:cubicBezTo>
                    <a:pt x="284115" y="271306"/>
                    <a:pt x="243145" y="281940"/>
                    <a:pt x="335333" y="251209"/>
                  </a:cubicBezTo>
                  <a:cubicBezTo>
                    <a:pt x="267619" y="341496"/>
                    <a:pt x="349695" y="242590"/>
                    <a:pt x="254946" y="321548"/>
                  </a:cubicBezTo>
                  <a:cubicBezTo>
                    <a:pt x="229474" y="342775"/>
                    <a:pt x="213041" y="374827"/>
                    <a:pt x="184608" y="391886"/>
                  </a:cubicBezTo>
                  <a:cubicBezTo>
                    <a:pt x="134491" y="421956"/>
                    <a:pt x="132292" y="417751"/>
                    <a:pt x="94172" y="462225"/>
                  </a:cubicBezTo>
                  <a:cubicBezTo>
                    <a:pt x="20485" y="548194"/>
                    <a:pt x="131017" y="439895"/>
                    <a:pt x="43931" y="512466"/>
                  </a:cubicBezTo>
                  <a:cubicBezTo>
                    <a:pt x="33014" y="521563"/>
                    <a:pt x="0" y="539164"/>
                    <a:pt x="13786" y="542611"/>
                  </a:cubicBezTo>
                  <a:cubicBezTo>
                    <a:pt x="49677" y="551584"/>
                    <a:pt x="87473" y="535912"/>
                    <a:pt x="124317" y="532563"/>
                  </a:cubicBezTo>
                  <a:cubicBezTo>
                    <a:pt x="137715" y="529214"/>
                    <a:pt x="150861" y="524615"/>
                    <a:pt x="164511" y="522515"/>
                  </a:cubicBezTo>
                  <a:cubicBezTo>
                    <a:pt x="314963" y="499368"/>
                    <a:pt x="204444" y="525091"/>
                    <a:pt x="295139" y="502418"/>
                  </a:cubicBezTo>
                  <a:cubicBezTo>
                    <a:pt x="277508" y="572943"/>
                    <a:pt x="300409" y="517244"/>
                    <a:pt x="244898" y="572756"/>
                  </a:cubicBezTo>
                  <a:cubicBezTo>
                    <a:pt x="211659" y="605995"/>
                    <a:pt x="213312" y="624921"/>
                    <a:pt x="184608" y="663192"/>
                  </a:cubicBezTo>
                  <a:cubicBezTo>
                    <a:pt x="176081" y="674561"/>
                    <a:pt x="163560" y="682420"/>
                    <a:pt x="154462" y="693337"/>
                  </a:cubicBezTo>
                  <a:cubicBezTo>
                    <a:pt x="144303" y="705528"/>
                    <a:pt x="124317" y="735502"/>
                    <a:pt x="124317" y="753627"/>
                  </a:cubicBezTo>
                  <a:cubicBezTo>
                    <a:pt x="124317" y="756977"/>
                    <a:pt x="131016" y="753627"/>
                    <a:pt x="134366" y="753627"/>
                  </a:cubicBezTo>
                </a:path>
              </a:pathLst>
            </a:custGeom>
            <a:noFill/>
            <a:ln w="101600" cap="flat" cmpd="sng">
              <a:solidFill>
                <a:srgbClr val="FF6600">
                  <a:alpha val="64705"/>
                </a:srgbClr>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55729" tIns="27857" rIns="55729" bIns="27857" anchor="ctr" anchorCtr="0">
              <a:noAutofit/>
            </a:bodyPr>
            <a:lstStyle/>
            <a:p>
              <a:pPr algn="ctr"/>
              <a:endParaRPr sz="1219">
                <a:solidFill>
                  <a:schemeClr val="dk1"/>
                </a:solidFill>
                <a:latin typeface="Trebuchet MS"/>
                <a:ea typeface="Trebuchet MS"/>
                <a:cs typeface="Trebuchet MS"/>
                <a:sym typeface="Trebuchet MS"/>
              </a:endParaRPr>
            </a:p>
          </p:txBody>
        </p:sp>
      </p:grpSp>
      <p:sp>
        <p:nvSpPr>
          <p:cNvPr id="493" name="Google Shape;493;p35"/>
          <p:cNvSpPr txBox="1"/>
          <p:nvPr/>
        </p:nvSpPr>
        <p:spPr>
          <a:xfrm>
            <a:off x="1785078" y="2271979"/>
            <a:ext cx="2340529" cy="806720"/>
          </a:xfrm>
          <a:prstGeom prst="rect">
            <a:avLst/>
          </a:prstGeom>
          <a:noFill/>
          <a:ln>
            <a:noFill/>
          </a:ln>
        </p:spPr>
        <p:txBody>
          <a:bodyPr spcFirstLastPara="1" wrap="square" lIns="55729" tIns="27857" rIns="55729" bIns="27857" anchor="t" anchorCtr="0">
            <a:spAutoFit/>
          </a:bodyPr>
          <a:lstStyle/>
          <a:p>
            <a:r>
              <a:rPr lang="es-ES" sz="1219" b="1" dirty="0">
                <a:solidFill>
                  <a:srgbClr val="010101"/>
                </a:solidFill>
                <a:latin typeface="Lato" panose="020F0502020204030203" pitchFamily="34" charset="0"/>
                <a:ea typeface="Lato" panose="020F0502020204030203" pitchFamily="34" charset="0"/>
                <a:cs typeface="Lato" panose="020F0502020204030203" pitchFamily="34" charset="0"/>
                <a:sym typeface="Bookman Old Style"/>
              </a:rPr>
              <a:t>Las </a:t>
            </a:r>
            <a:r>
              <a:rPr lang="es-ES" sz="1219" b="1" dirty="0">
                <a:solidFill>
                  <a:srgbClr val="FF8534"/>
                </a:solidFill>
                <a:latin typeface="Lato" panose="020F0502020204030203" pitchFamily="34" charset="0"/>
                <a:ea typeface="Lato" panose="020F0502020204030203" pitchFamily="34" charset="0"/>
                <a:cs typeface="Lato" panose="020F0502020204030203" pitchFamily="34" charset="0"/>
                <a:sym typeface="Bookman Old Style"/>
              </a:rPr>
              <a:t>actividades clave </a:t>
            </a:r>
            <a:r>
              <a:rPr lang="es-ES" sz="1219" b="1" dirty="0">
                <a:solidFill>
                  <a:srgbClr val="010101"/>
                </a:solidFill>
                <a:latin typeface="Lato" panose="020F0502020204030203" pitchFamily="34" charset="0"/>
                <a:ea typeface="Lato" panose="020F0502020204030203" pitchFamily="34" charset="0"/>
                <a:cs typeface="Lato" panose="020F0502020204030203" pitchFamily="34" charset="0"/>
                <a:sym typeface="Bookman Old Style"/>
              </a:rPr>
              <a:t>describen las acciones más importantes que se requieren para que el modelo de negocios funcione</a:t>
            </a:r>
            <a:endParaRPr sz="854" dirty="0">
              <a:solidFill>
                <a:srgbClr val="010101"/>
              </a:solidFill>
              <a:latin typeface="Lato" panose="020F0502020204030203" pitchFamily="34" charset="0"/>
              <a:ea typeface="Lato" panose="020F0502020204030203" pitchFamily="34" charset="0"/>
              <a:cs typeface="Lato" panose="020F0502020204030203" pitchFamily="34" charset="0"/>
            </a:endParaRPr>
          </a:p>
        </p:txBody>
      </p:sp>
      <p:sp>
        <p:nvSpPr>
          <p:cNvPr id="494" name="Google Shape;494;p35"/>
          <p:cNvSpPr/>
          <p:nvPr/>
        </p:nvSpPr>
        <p:spPr>
          <a:xfrm>
            <a:off x="1722936" y="3318591"/>
            <a:ext cx="2604728" cy="619104"/>
          </a:xfrm>
          <a:prstGeom prst="rect">
            <a:avLst/>
          </a:prstGeom>
          <a:noFill/>
          <a:ln>
            <a:noFill/>
          </a:ln>
        </p:spPr>
        <p:txBody>
          <a:bodyPr spcFirstLastPara="1" wrap="square" lIns="55729" tIns="27857" rIns="55729" bIns="27857" anchor="t" anchorCtr="0">
            <a:spAutoFit/>
          </a:bodyPr>
          <a:lstStyle/>
          <a:p>
            <a:r>
              <a:rPr lang="es-ES" sz="1219" b="1" dirty="0">
                <a:solidFill>
                  <a:srgbClr val="010101"/>
                </a:solidFill>
                <a:latin typeface="Lato" panose="020F0502020204030203" pitchFamily="34" charset="0"/>
                <a:ea typeface="Lato" panose="020F0502020204030203" pitchFamily="34" charset="0"/>
                <a:cs typeface="Lato" panose="020F0502020204030203" pitchFamily="34" charset="0"/>
                <a:sym typeface="Bookman Old Style"/>
              </a:rPr>
              <a:t>¿Que acciones críticas debemos realizar para operar de manera exitosa?</a:t>
            </a:r>
            <a:endParaRPr sz="854" dirty="0">
              <a:solidFill>
                <a:srgbClr val="010101"/>
              </a:solidFill>
              <a:latin typeface="Lato" panose="020F0502020204030203" pitchFamily="34" charset="0"/>
              <a:ea typeface="Lato" panose="020F0502020204030203" pitchFamily="34" charset="0"/>
              <a:cs typeface="Lato" panose="020F0502020204030203" pitchFamily="34" charset="0"/>
            </a:endParaRPr>
          </a:p>
        </p:txBody>
      </p:sp>
      <p:sp>
        <p:nvSpPr>
          <p:cNvPr id="495" name="Google Shape;495;p35"/>
          <p:cNvSpPr/>
          <p:nvPr/>
        </p:nvSpPr>
        <p:spPr>
          <a:xfrm>
            <a:off x="1734250" y="4127679"/>
            <a:ext cx="5340727" cy="506381"/>
          </a:xfrm>
          <a:prstGeom prst="rect">
            <a:avLst/>
          </a:prstGeom>
          <a:noFill/>
          <a:ln>
            <a:noFill/>
          </a:ln>
        </p:spPr>
        <p:txBody>
          <a:bodyPr spcFirstLastPara="1" wrap="square" lIns="55729" tIns="27857" rIns="55729" bIns="27857" anchor="t" anchorCtr="0">
            <a:spAutoFit/>
          </a:bodyPr>
          <a:lstStyle/>
          <a:p>
            <a:r>
              <a:rPr lang="es-ES" sz="975" b="1" dirty="0">
                <a:solidFill>
                  <a:srgbClr val="010101"/>
                </a:solidFill>
                <a:latin typeface="Lato" panose="020F0502020204030203" pitchFamily="34" charset="0"/>
                <a:ea typeface="Lato" panose="020F0502020204030203" pitchFamily="34" charset="0"/>
                <a:cs typeface="Lato" panose="020F0502020204030203" pitchFamily="34" charset="0"/>
                <a:sym typeface="Century Gothic"/>
              </a:rPr>
              <a:t>- De producción </a:t>
            </a:r>
            <a:r>
              <a:rPr lang="es-ES" sz="975" b="1"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(diseño + fabricación + entrega)</a:t>
            </a:r>
            <a:endParaRPr sz="854" dirty="0">
              <a:latin typeface="Lato" panose="020F0502020204030203" pitchFamily="34" charset="0"/>
              <a:ea typeface="Lato" panose="020F0502020204030203" pitchFamily="34" charset="0"/>
              <a:cs typeface="Lato" panose="020F0502020204030203" pitchFamily="34" charset="0"/>
            </a:endParaRPr>
          </a:p>
          <a:p>
            <a:r>
              <a:rPr lang="es-ES" sz="975" b="1" dirty="0">
                <a:solidFill>
                  <a:srgbClr val="010101"/>
                </a:solidFill>
                <a:latin typeface="Lato" panose="020F0502020204030203" pitchFamily="34" charset="0"/>
                <a:ea typeface="Lato" panose="020F0502020204030203" pitchFamily="34" charset="0"/>
                <a:cs typeface="Lato" panose="020F0502020204030203" pitchFamily="34" charset="0"/>
                <a:sym typeface="Century Gothic"/>
              </a:rPr>
              <a:t>- De resolución de problemas </a:t>
            </a:r>
            <a:r>
              <a:rPr lang="es-ES" sz="975" b="1"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(buscando nuevas soluciones a problemas del cliente)</a:t>
            </a:r>
            <a:endParaRPr sz="854" dirty="0">
              <a:latin typeface="Lato" panose="020F0502020204030203" pitchFamily="34" charset="0"/>
              <a:ea typeface="Lato" panose="020F0502020204030203" pitchFamily="34" charset="0"/>
              <a:cs typeface="Lato" panose="020F0502020204030203" pitchFamily="34" charset="0"/>
            </a:endParaRPr>
          </a:p>
          <a:p>
            <a:r>
              <a:rPr lang="es-ES" sz="975" b="1" dirty="0">
                <a:solidFill>
                  <a:srgbClr val="010101"/>
                </a:solidFill>
                <a:latin typeface="Lato" panose="020F0502020204030203" pitchFamily="34" charset="0"/>
                <a:ea typeface="Lato" panose="020F0502020204030203" pitchFamily="34" charset="0"/>
                <a:cs typeface="Lato" panose="020F0502020204030203" pitchFamily="34" charset="0"/>
                <a:sym typeface="Century Gothic"/>
              </a:rPr>
              <a:t>- De gestión de la información </a:t>
            </a:r>
            <a:r>
              <a:rPr lang="es-ES" sz="975" b="1"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(bases de datos  plataformas)</a:t>
            </a:r>
            <a:endParaRPr sz="854" dirty="0">
              <a:latin typeface="Lato" panose="020F0502020204030203" pitchFamily="34" charset="0"/>
              <a:ea typeface="Lato" panose="020F0502020204030203" pitchFamily="34" charset="0"/>
              <a:cs typeface="Lato" panose="020F0502020204030203" pitchFamily="34" charset="0"/>
            </a:endParaRPr>
          </a:p>
        </p:txBody>
      </p:sp>
      <p:cxnSp>
        <p:nvCxnSpPr>
          <p:cNvPr id="10" name="Straight Connector 12">
            <a:extLst>
              <a:ext uri="{FF2B5EF4-FFF2-40B4-BE49-F238E27FC236}">
                <a16:creationId xmlns:a16="http://schemas.microsoft.com/office/drawing/2014/main" id="{712A47F7-22C9-4918-BAC4-F281511D5620}"/>
              </a:ext>
            </a:extLst>
          </p:cNvPr>
          <p:cNvCxnSpPr>
            <a:cxnSpLocks/>
          </p:cNvCxnSpPr>
          <p:nvPr/>
        </p:nvCxnSpPr>
        <p:spPr>
          <a:xfrm>
            <a:off x="0" y="1447221"/>
            <a:ext cx="9144000" cy="0"/>
          </a:xfrm>
          <a:prstGeom prst="line">
            <a:avLst/>
          </a:prstGeom>
          <a:ln w="25400">
            <a:solidFill>
              <a:srgbClr val="53AD32"/>
            </a:solidFill>
          </a:ln>
          <a:effectLst/>
        </p:spPr>
        <p:style>
          <a:lnRef idx="2">
            <a:schemeClr val="accent1"/>
          </a:lnRef>
          <a:fillRef idx="0">
            <a:schemeClr val="accent1"/>
          </a:fillRef>
          <a:effectRef idx="1">
            <a:schemeClr val="accent1"/>
          </a:effectRef>
          <a:fontRef idx="minor">
            <a:schemeClr val="tx1"/>
          </a:fontRef>
        </p:style>
      </p:cxnSp>
      <p:sp>
        <p:nvSpPr>
          <p:cNvPr id="11" name="CuadroTexto 10">
            <a:extLst>
              <a:ext uri="{FF2B5EF4-FFF2-40B4-BE49-F238E27FC236}">
                <a16:creationId xmlns:a16="http://schemas.microsoft.com/office/drawing/2014/main" id="{2E11A350-0A45-4729-92FD-FBCE3AFF8C20}"/>
              </a:ext>
            </a:extLst>
          </p:cNvPr>
          <p:cNvSpPr txBox="1"/>
          <p:nvPr/>
        </p:nvSpPr>
        <p:spPr>
          <a:xfrm>
            <a:off x="150195" y="744706"/>
            <a:ext cx="8936532" cy="584775"/>
          </a:xfrm>
          <a:prstGeom prst="rect">
            <a:avLst/>
          </a:prstGeom>
          <a:noFill/>
        </p:spPr>
        <p:txBody>
          <a:bodyPr wrap="square" rtlCol="0">
            <a:spAutoFit/>
          </a:bodyPr>
          <a:lstStyle/>
          <a:p>
            <a:pPr>
              <a:buClr>
                <a:schemeClr val="lt1"/>
              </a:buClr>
              <a:buSzPts val="3600"/>
            </a:pPr>
            <a:r>
              <a:rPr lang="es-ES" sz="3200" dirty="0">
                <a:solidFill>
                  <a:srgbClr val="53AD32"/>
                </a:solidFill>
                <a:latin typeface="Futura LT Pro Book" panose="020B0802020204020204" pitchFamily="34" charset="0"/>
                <a:ea typeface="Trebuchet MS"/>
                <a:cs typeface="Trebuchet MS"/>
                <a:sym typeface="Trebuchet MS"/>
              </a:rPr>
              <a:t>MODELO CANVAS : ACTIVIDADES CLAVES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grpSp>
        <p:nvGrpSpPr>
          <p:cNvPr id="502" name="Google Shape;502;p36"/>
          <p:cNvGrpSpPr/>
          <p:nvPr/>
        </p:nvGrpSpPr>
        <p:grpSpPr>
          <a:xfrm>
            <a:off x="3533931" y="1582723"/>
            <a:ext cx="3803354" cy="2077543"/>
            <a:chOff x="2869028" y="821932"/>
            <a:chExt cx="6239476" cy="3408248"/>
          </a:xfrm>
        </p:grpSpPr>
        <p:pic>
          <p:nvPicPr>
            <p:cNvPr id="503" name="Google Shape;503;p36"/>
            <p:cNvPicPr preferRelativeResize="0"/>
            <p:nvPr/>
          </p:nvPicPr>
          <p:blipFill rotWithShape="1">
            <a:blip r:embed="rId3">
              <a:alphaModFix/>
            </a:blip>
            <a:srcRect l="5703" t="2756"/>
            <a:stretch/>
          </p:blipFill>
          <p:spPr>
            <a:xfrm>
              <a:off x="2869028" y="1263018"/>
              <a:ext cx="6239476" cy="2967162"/>
            </a:xfrm>
            <a:prstGeom prst="rect">
              <a:avLst/>
            </a:prstGeom>
            <a:noFill/>
            <a:ln>
              <a:noFill/>
            </a:ln>
          </p:spPr>
        </p:pic>
        <p:sp>
          <p:nvSpPr>
            <p:cNvPr id="504" name="Google Shape;504;p36"/>
            <p:cNvSpPr/>
            <p:nvPr/>
          </p:nvSpPr>
          <p:spPr>
            <a:xfrm>
              <a:off x="3810035" y="821932"/>
              <a:ext cx="438405" cy="500066"/>
            </a:xfrm>
            <a:prstGeom prst="downArrow">
              <a:avLst>
                <a:gd name="adj1" fmla="val 50000"/>
                <a:gd name="adj2" fmla="val 50000"/>
              </a:avLst>
            </a:prstGeom>
            <a:gradFill>
              <a:gsLst>
                <a:gs pos="0">
                  <a:srgbClr val="9C4200"/>
                </a:gs>
                <a:gs pos="80000">
                  <a:srgbClr val="CC5900"/>
                </a:gs>
                <a:gs pos="100000">
                  <a:srgbClr val="D25800"/>
                </a:gs>
              </a:gsLst>
              <a:lin ang="16200000" scaled="0"/>
            </a:gradFill>
            <a:ln>
              <a:noFill/>
            </a:ln>
            <a:effectLst>
              <a:outerShdw blurRad="40000" dist="23000" dir="5400000" rotWithShape="0">
                <a:srgbClr val="000000">
                  <a:alpha val="34901"/>
                </a:srgbClr>
              </a:outerShdw>
            </a:effectLst>
          </p:spPr>
          <p:txBody>
            <a:bodyPr spcFirstLastPara="1" wrap="square" lIns="55729" tIns="27857" rIns="55729" bIns="27857" anchor="ctr" anchorCtr="0">
              <a:noAutofit/>
            </a:bodyPr>
            <a:lstStyle/>
            <a:p>
              <a:pPr algn="ctr"/>
              <a:endParaRPr sz="1219">
                <a:solidFill>
                  <a:schemeClr val="lt1"/>
                </a:solidFill>
                <a:latin typeface="Trebuchet MS"/>
                <a:ea typeface="Trebuchet MS"/>
                <a:cs typeface="Trebuchet MS"/>
                <a:sym typeface="Trebuchet MS"/>
              </a:endParaRPr>
            </a:p>
          </p:txBody>
        </p:sp>
        <p:sp>
          <p:nvSpPr>
            <p:cNvPr id="505" name="Google Shape;505;p36"/>
            <p:cNvSpPr/>
            <p:nvPr/>
          </p:nvSpPr>
          <p:spPr>
            <a:xfrm>
              <a:off x="3347864" y="1959134"/>
              <a:ext cx="876810" cy="428628"/>
            </a:xfrm>
            <a:custGeom>
              <a:avLst/>
              <a:gdLst/>
              <a:ahLst/>
              <a:cxnLst/>
              <a:rect l="l" t="t" r="r" b="b"/>
              <a:pathLst>
                <a:path w="355430" h="756977" extrusionOk="0">
                  <a:moveTo>
                    <a:pt x="33882" y="90436"/>
                  </a:moveTo>
                  <a:lnTo>
                    <a:pt x="134366" y="70339"/>
                  </a:lnTo>
                  <a:cubicBezTo>
                    <a:pt x="147869" y="67445"/>
                    <a:pt x="161628" y="65139"/>
                    <a:pt x="174559" y="60290"/>
                  </a:cubicBezTo>
                  <a:cubicBezTo>
                    <a:pt x="232059" y="38728"/>
                    <a:pt x="195004" y="42619"/>
                    <a:pt x="244898" y="30145"/>
                  </a:cubicBezTo>
                  <a:cubicBezTo>
                    <a:pt x="261467" y="26003"/>
                    <a:pt x="278662" y="24591"/>
                    <a:pt x="295139" y="20097"/>
                  </a:cubicBezTo>
                  <a:cubicBezTo>
                    <a:pt x="315577" y="14523"/>
                    <a:pt x="355430" y="0"/>
                    <a:pt x="355430" y="0"/>
                  </a:cubicBezTo>
                  <a:cubicBezTo>
                    <a:pt x="348731" y="10048"/>
                    <a:pt x="343872" y="21606"/>
                    <a:pt x="335333" y="30145"/>
                  </a:cubicBezTo>
                  <a:cubicBezTo>
                    <a:pt x="326794" y="38684"/>
                    <a:pt x="312919" y="40964"/>
                    <a:pt x="305188" y="50242"/>
                  </a:cubicBezTo>
                  <a:cubicBezTo>
                    <a:pt x="295598" y="61750"/>
                    <a:pt x="293798" y="78247"/>
                    <a:pt x="285091" y="90436"/>
                  </a:cubicBezTo>
                  <a:cubicBezTo>
                    <a:pt x="262459" y="122120"/>
                    <a:pt x="248572" y="123768"/>
                    <a:pt x="214753" y="140677"/>
                  </a:cubicBezTo>
                  <a:cubicBezTo>
                    <a:pt x="208054" y="150725"/>
                    <a:pt x="203195" y="162283"/>
                    <a:pt x="194656" y="170822"/>
                  </a:cubicBezTo>
                  <a:cubicBezTo>
                    <a:pt x="170921" y="194557"/>
                    <a:pt x="151903" y="191312"/>
                    <a:pt x="124317" y="211016"/>
                  </a:cubicBezTo>
                  <a:cubicBezTo>
                    <a:pt x="29260" y="278913"/>
                    <a:pt x="164140" y="206176"/>
                    <a:pt x="53979" y="261258"/>
                  </a:cubicBezTo>
                  <a:cubicBezTo>
                    <a:pt x="67377" y="264607"/>
                    <a:pt x="80362" y="271306"/>
                    <a:pt x="94172" y="271306"/>
                  </a:cubicBezTo>
                  <a:cubicBezTo>
                    <a:pt x="284115" y="271306"/>
                    <a:pt x="243145" y="281940"/>
                    <a:pt x="335333" y="251209"/>
                  </a:cubicBezTo>
                  <a:cubicBezTo>
                    <a:pt x="267619" y="341496"/>
                    <a:pt x="349695" y="242590"/>
                    <a:pt x="254946" y="321548"/>
                  </a:cubicBezTo>
                  <a:cubicBezTo>
                    <a:pt x="229474" y="342775"/>
                    <a:pt x="213041" y="374827"/>
                    <a:pt x="184608" y="391886"/>
                  </a:cubicBezTo>
                  <a:cubicBezTo>
                    <a:pt x="134491" y="421956"/>
                    <a:pt x="132292" y="417751"/>
                    <a:pt x="94172" y="462225"/>
                  </a:cubicBezTo>
                  <a:cubicBezTo>
                    <a:pt x="20485" y="548194"/>
                    <a:pt x="131017" y="439895"/>
                    <a:pt x="43931" y="512466"/>
                  </a:cubicBezTo>
                  <a:cubicBezTo>
                    <a:pt x="33014" y="521563"/>
                    <a:pt x="0" y="539164"/>
                    <a:pt x="13786" y="542611"/>
                  </a:cubicBezTo>
                  <a:cubicBezTo>
                    <a:pt x="49677" y="551584"/>
                    <a:pt x="87473" y="535912"/>
                    <a:pt x="124317" y="532563"/>
                  </a:cubicBezTo>
                  <a:cubicBezTo>
                    <a:pt x="137715" y="529214"/>
                    <a:pt x="150861" y="524615"/>
                    <a:pt x="164511" y="522515"/>
                  </a:cubicBezTo>
                  <a:cubicBezTo>
                    <a:pt x="314963" y="499368"/>
                    <a:pt x="204444" y="525091"/>
                    <a:pt x="295139" y="502418"/>
                  </a:cubicBezTo>
                  <a:cubicBezTo>
                    <a:pt x="277508" y="572943"/>
                    <a:pt x="300409" y="517244"/>
                    <a:pt x="244898" y="572756"/>
                  </a:cubicBezTo>
                  <a:cubicBezTo>
                    <a:pt x="211659" y="605995"/>
                    <a:pt x="213312" y="624921"/>
                    <a:pt x="184608" y="663192"/>
                  </a:cubicBezTo>
                  <a:cubicBezTo>
                    <a:pt x="176081" y="674561"/>
                    <a:pt x="163560" y="682420"/>
                    <a:pt x="154462" y="693337"/>
                  </a:cubicBezTo>
                  <a:cubicBezTo>
                    <a:pt x="144303" y="705528"/>
                    <a:pt x="124317" y="735502"/>
                    <a:pt x="124317" y="753627"/>
                  </a:cubicBezTo>
                  <a:cubicBezTo>
                    <a:pt x="124317" y="756977"/>
                    <a:pt x="131016" y="753627"/>
                    <a:pt x="134366" y="753627"/>
                  </a:cubicBezTo>
                </a:path>
              </a:pathLst>
            </a:custGeom>
            <a:noFill/>
            <a:ln w="101600" cap="flat" cmpd="sng">
              <a:solidFill>
                <a:srgbClr val="FF6600">
                  <a:alpha val="64705"/>
                </a:srgbClr>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55729" tIns="27857" rIns="55729" bIns="27857" anchor="ctr" anchorCtr="0">
              <a:noAutofit/>
            </a:bodyPr>
            <a:lstStyle/>
            <a:p>
              <a:pPr algn="ctr"/>
              <a:endParaRPr sz="1219">
                <a:solidFill>
                  <a:schemeClr val="dk1"/>
                </a:solidFill>
                <a:latin typeface="Trebuchet MS"/>
                <a:ea typeface="Trebuchet MS"/>
                <a:cs typeface="Trebuchet MS"/>
                <a:sym typeface="Trebuchet MS"/>
              </a:endParaRPr>
            </a:p>
          </p:txBody>
        </p:sp>
      </p:grpSp>
      <p:sp>
        <p:nvSpPr>
          <p:cNvPr id="506" name="Google Shape;506;p36"/>
          <p:cNvSpPr txBox="1"/>
          <p:nvPr/>
        </p:nvSpPr>
        <p:spPr>
          <a:xfrm>
            <a:off x="1853263" y="1891499"/>
            <a:ext cx="2062991" cy="979588"/>
          </a:xfrm>
          <a:prstGeom prst="rect">
            <a:avLst/>
          </a:prstGeom>
          <a:noFill/>
          <a:ln>
            <a:noFill/>
          </a:ln>
        </p:spPr>
        <p:txBody>
          <a:bodyPr spcFirstLastPara="1" wrap="square" lIns="55729" tIns="27857" rIns="55729" bIns="27857" anchor="t" anchorCtr="0">
            <a:spAutoFit/>
          </a:bodyPr>
          <a:lstStyle/>
          <a:p>
            <a:r>
              <a:rPr lang="es-ES" sz="1000" dirty="0">
                <a:solidFill>
                  <a:srgbClr val="010101"/>
                </a:solidFill>
                <a:latin typeface="Lato" panose="020F0502020204030203" pitchFamily="34" charset="0"/>
                <a:ea typeface="Lato" panose="020F0502020204030203" pitchFamily="34" charset="0"/>
                <a:cs typeface="Lato" panose="020F0502020204030203" pitchFamily="34" charset="0"/>
                <a:sym typeface="Bookman Old Style"/>
              </a:rPr>
              <a:t>Describen las </a:t>
            </a:r>
            <a:r>
              <a:rPr lang="es-ES" sz="1000" dirty="0">
                <a:solidFill>
                  <a:srgbClr val="FF8534"/>
                </a:solidFill>
                <a:latin typeface="Lato" panose="020F0502020204030203" pitchFamily="34" charset="0"/>
                <a:ea typeface="Lato" panose="020F0502020204030203" pitchFamily="34" charset="0"/>
                <a:cs typeface="Lato" panose="020F0502020204030203" pitchFamily="34" charset="0"/>
                <a:sym typeface="Bookman Old Style"/>
              </a:rPr>
              <a:t>alianzas</a:t>
            </a:r>
            <a:r>
              <a:rPr lang="es-ES" sz="1000" dirty="0">
                <a:solidFill>
                  <a:srgbClr val="010101"/>
                </a:solidFill>
                <a:latin typeface="Lato" panose="020F0502020204030203" pitchFamily="34" charset="0"/>
                <a:ea typeface="Lato" panose="020F0502020204030203" pitchFamily="34" charset="0"/>
                <a:cs typeface="Lato" panose="020F0502020204030203" pitchFamily="34" charset="0"/>
                <a:sym typeface="Bookman Old Style"/>
              </a:rPr>
              <a:t> más importantes que se requieren para que el modelo de negocio funcione</a:t>
            </a:r>
            <a:endParaRPr sz="1000" dirty="0">
              <a:solidFill>
                <a:srgbClr val="010101"/>
              </a:solidFill>
              <a:latin typeface="Lato" panose="020F0502020204030203" pitchFamily="34" charset="0"/>
              <a:ea typeface="Lato" panose="020F0502020204030203" pitchFamily="34" charset="0"/>
              <a:cs typeface="Lato" panose="020F0502020204030203" pitchFamily="34" charset="0"/>
            </a:endParaRPr>
          </a:p>
          <a:p>
            <a:pPr>
              <a:spcBef>
                <a:spcPts val="610"/>
              </a:spcBef>
            </a:pPr>
            <a:r>
              <a:rPr lang="es-ES" sz="1000" dirty="0">
                <a:solidFill>
                  <a:srgbClr val="010101"/>
                </a:solidFill>
                <a:latin typeface="Lato" panose="020F0502020204030203" pitchFamily="34" charset="0"/>
                <a:ea typeface="Lato" panose="020F0502020204030203" pitchFamily="34" charset="0"/>
                <a:cs typeface="Lato" panose="020F0502020204030203" pitchFamily="34" charset="0"/>
                <a:sym typeface="Bookman Old Style"/>
              </a:rPr>
              <a:t>PARTNERS</a:t>
            </a:r>
            <a:endParaRPr sz="1000" dirty="0">
              <a:solidFill>
                <a:srgbClr val="010101"/>
              </a:solidFill>
              <a:latin typeface="Lato" panose="020F0502020204030203" pitchFamily="34" charset="0"/>
              <a:ea typeface="Lato" panose="020F0502020204030203" pitchFamily="34" charset="0"/>
              <a:cs typeface="Lato" panose="020F0502020204030203" pitchFamily="34" charset="0"/>
            </a:endParaRPr>
          </a:p>
          <a:p>
            <a:pPr>
              <a:spcBef>
                <a:spcPts val="610"/>
              </a:spcBef>
            </a:pPr>
            <a:r>
              <a:rPr lang="es-ES" sz="1000" dirty="0">
                <a:solidFill>
                  <a:srgbClr val="010101"/>
                </a:solidFill>
                <a:latin typeface="Lato" panose="020F0502020204030203" pitchFamily="34" charset="0"/>
                <a:ea typeface="Lato" panose="020F0502020204030203" pitchFamily="34" charset="0"/>
                <a:cs typeface="Lato" panose="020F0502020204030203" pitchFamily="34" charset="0"/>
                <a:sym typeface="Bookman Old Style"/>
              </a:rPr>
              <a:t>PROVEEDORES</a:t>
            </a:r>
            <a:endParaRPr sz="1000" dirty="0">
              <a:solidFill>
                <a:srgbClr val="010101"/>
              </a:solidFill>
              <a:latin typeface="Lato" panose="020F0502020204030203" pitchFamily="34" charset="0"/>
              <a:ea typeface="Lato" panose="020F0502020204030203" pitchFamily="34" charset="0"/>
              <a:cs typeface="Lato" panose="020F0502020204030203" pitchFamily="34" charset="0"/>
            </a:endParaRPr>
          </a:p>
        </p:txBody>
      </p:sp>
      <p:sp>
        <p:nvSpPr>
          <p:cNvPr id="507" name="Google Shape;507;p36"/>
          <p:cNvSpPr/>
          <p:nvPr/>
        </p:nvSpPr>
        <p:spPr>
          <a:xfrm>
            <a:off x="1853263" y="3350714"/>
            <a:ext cx="3047683" cy="364035"/>
          </a:xfrm>
          <a:prstGeom prst="rect">
            <a:avLst/>
          </a:prstGeom>
          <a:noFill/>
          <a:ln>
            <a:noFill/>
          </a:ln>
        </p:spPr>
        <p:txBody>
          <a:bodyPr spcFirstLastPara="1" wrap="square" lIns="55729" tIns="27857" rIns="55729" bIns="27857" anchor="t" anchorCtr="0">
            <a:spAutoFit/>
          </a:bodyPr>
          <a:lstStyle/>
          <a:p>
            <a:r>
              <a:rPr lang="es-ES" sz="1000" dirty="0">
                <a:solidFill>
                  <a:srgbClr val="006CB5"/>
                </a:solidFill>
                <a:latin typeface="Lato" panose="020F0502020204030203" pitchFamily="34" charset="0"/>
                <a:ea typeface="Lato" panose="020F0502020204030203" pitchFamily="34" charset="0"/>
                <a:cs typeface="Lato" panose="020F0502020204030203" pitchFamily="34" charset="0"/>
                <a:sym typeface="Bookman Old Style"/>
              </a:rPr>
              <a:t>¿Que alianzas críticas debemos concretar para que el modelo sea exitoso?</a:t>
            </a:r>
            <a:endParaRPr sz="1000" dirty="0">
              <a:solidFill>
                <a:srgbClr val="006CB5"/>
              </a:solidFill>
              <a:latin typeface="Lato" panose="020F0502020204030203" pitchFamily="34" charset="0"/>
              <a:ea typeface="Lato" panose="020F0502020204030203" pitchFamily="34" charset="0"/>
              <a:cs typeface="Lato" panose="020F0502020204030203" pitchFamily="34" charset="0"/>
              <a:sym typeface="Bookman Old Style"/>
            </a:endParaRPr>
          </a:p>
        </p:txBody>
      </p:sp>
      <p:sp>
        <p:nvSpPr>
          <p:cNvPr id="508" name="Google Shape;508;p36"/>
          <p:cNvSpPr/>
          <p:nvPr/>
        </p:nvSpPr>
        <p:spPr>
          <a:xfrm>
            <a:off x="1853263" y="4090266"/>
            <a:ext cx="5484023" cy="517923"/>
          </a:xfrm>
          <a:prstGeom prst="rect">
            <a:avLst/>
          </a:prstGeom>
          <a:noFill/>
          <a:ln>
            <a:noFill/>
          </a:ln>
        </p:spPr>
        <p:txBody>
          <a:bodyPr spcFirstLastPara="1" wrap="square" lIns="55729" tIns="27857" rIns="55729" bIns="27857" anchor="t" anchorCtr="0">
            <a:spAutoFit/>
          </a:bodyPr>
          <a:lstStyle/>
          <a:p>
            <a:r>
              <a:rPr lang="es-ES" sz="1000"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Optimizar el uso de tu capacidad productiva y alcanzar economías de escala  reduces costes</a:t>
            </a:r>
            <a:endParaRPr sz="1000" dirty="0">
              <a:latin typeface="Lato" panose="020F0502020204030203" pitchFamily="34" charset="0"/>
              <a:ea typeface="Lato" panose="020F0502020204030203" pitchFamily="34" charset="0"/>
              <a:cs typeface="Lato" panose="020F0502020204030203" pitchFamily="34" charset="0"/>
            </a:endParaRPr>
          </a:p>
          <a:p>
            <a:r>
              <a:rPr lang="es-ES" sz="1000"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 reduces el riesgo y la incertidumbre  por ejemplo, internacionalización</a:t>
            </a:r>
            <a:endParaRPr sz="1000" dirty="0">
              <a:latin typeface="Lato" panose="020F0502020204030203" pitchFamily="34" charset="0"/>
              <a:ea typeface="Lato" panose="020F0502020204030203" pitchFamily="34" charset="0"/>
              <a:cs typeface="Lato" panose="020F0502020204030203" pitchFamily="34" charset="0"/>
            </a:endParaRPr>
          </a:p>
          <a:p>
            <a:r>
              <a:rPr lang="es-ES" sz="1000" dirty="0">
                <a:solidFill>
                  <a:srgbClr val="FF6600"/>
                </a:solidFill>
                <a:latin typeface="Lato" panose="020F0502020204030203" pitchFamily="34" charset="0"/>
                <a:ea typeface="Lato" panose="020F0502020204030203" pitchFamily="34" charset="0"/>
                <a:cs typeface="Lato" panose="020F0502020204030203" pitchFamily="34" charset="0"/>
                <a:sym typeface="Century Gothic"/>
              </a:rPr>
              <a:t>• alcanzar determinados recursos y capacidades que necesites para tu modelo de negocio</a:t>
            </a:r>
            <a:endParaRPr sz="1000" dirty="0">
              <a:latin typeface="Lato" panose="020F0502020204030203" pitchFamily="34" charset="0"/>
              <a:ea typeface="Lato" panose="020F0502020204030203" pitchFamily="34" charset="0"/>
              <a:cs typeface="Lato" panose="020F0502020204030203" pitchFamily="34" charset="0"/>
            </a:endParaRPr>
          </a:p>
        </p:txBody>
      </p:sp>
      <p:cxnSp>
        <p:nvCxnSpPr>
          <p:cNvPr id="10" name="Straight Connector 12">
            <a:extLst>
              <a:ext uri="{FF2B5EF4-FFF2-40B4-BE49-F238E27FC236}">
                <a16:creationId xmlns:a16="http://schemas.microsoft.com/office/drawing/2014/main" id="{97EBC5DA-7970-405A-9F9D-29176279F2BB}"/>
              </a:ext>
            </a:extLst>
          </p:cNvPr>
          <p:cNvCxnSpPr>
            <a:cxnSpLocks/>
          </p:cNvCxnSpPr>
          <p:nvPr/>
        </p:nvCxnSpPr>
        <p:spPr>
          <a:xfrm>
            <a:off x="0" y="1316593"/>
            <a:ext cx="9144000" cy="0"/>
          </a:xfrm>
          <a:prstGeom prst="line">
            <a:avLst/>
          </a:prstGeom>
          <a:ln w="25400">
            <a:solidFill>
              <a:srgbClr val="006CB5"/>
            </a:solidFill>
          </a:ln>
          <a:effectLst/>
        </p:spPr>
        <p:style>
          <a:lnRef idx="2">
            <a:schemeClr val="accent1"/>
          </a:lnRef>
          <a:fillRef idx="0">
            <a:schemeClr val="accent1"/>
          </a:fillRef>
          <a:effectRef idx="1">
            <a:schemeClr val="accent1"/>
          </a:effectRef>
          <a:fontRef idx="minor">
            <a:schemeClr val="tx1"/>
          </a:fontRef>
        </p:style>
      </p:cxnSp>
      <p:sp>
        <p:nvSpPr>
          <p:cNvPr id="11" name="CuadroTexto 10">
            <a:extLst>
              <a:ext uri="{FF2B5EF4-FFF2-40B4-BE49-F238E27FC236}">
                <a16:creationId xmlns:a16="http://schemas.microsoft.com/office/drawing/2014/main" id="{58D673D6-2043-4977-8850-244A7D8F9D5E}"/>
              </a:ext>
            </a:extLst>
          </p:cNvPr>
          <p:cNvSpPr txBox="1"/>
          <p:nvPr/>
        </p:nvSpPr>
        <p:spPr>
          <a:xfrm>
            <a:off x="46104" y="741686"/>
            <a:ext cx="9021056" cy="584775"/>
          </a:xfrm>
          <a:prstGeom prst="rect">
            <a:avLst/>
          </a:prstGeom>
          <a:noFill/>
        </p:spPr>
        <p:txBody>
          <a:bodyPr wrap="square" rtlCol="0">
            <a:spAutoFit/>
          </a:bodyPr>
          <a:lstStyle/>
          <a:p>
            <a:pPr>
              <a:buClr>
                <a:schemeClr val="lt1"/>
              </a:buClr>
              <a:buSzPts val="3600"/>
            </a:pPr>
            <a:r>
              <a:rPr lang="es-ES" sz="3200" dirty="0">
                <a:solidFill>
                  <a:srgbClr val="006CB5"/>
                </a:solidFill>
                <a:latin typeface="Futura LT Pro Book" panose="020B0802020204020204" pitchFamily="34" charset="0"/>
                <a:ea typeface="Trebuchet MS"/>
                <a:cs typeface="Trebuchet MS"/>
                <a:sym typeface="Trebuchet MS"/>
              </a:rPr>
              <a:t>MODELO CANVAS: ASOCIACIONES CLAVE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grpSp>
        <p:nvGrpSpPr>
          <p:cNvPr id="515" name="Google Shape;515;p37"/>
          <p:cNvGrpSpPr/>
          <p:nvPr/>
        </p:nvGrpSpPr>
        <p:grpSpPr>
          <a:xfrm>
            <a:off x="3188294" y="2663942"/>
            <a:ext cx="4180852" cy="2011079"/>
            <a:chOff x="1889695" y="2981334"/>
            <a:chExt cx="7362825" cy="3467100"/>
          </a:xfrm>
        </p:grpSpPr>
        <p:pic>
          <p:nvPicPr>
            <p:cNvPr id="516" name="Google Shape;516;p37"/>
            <p:cNvPicPr preferRelativeResize="0"/>
            <p:nvPr/>
          </p:nvPicPr>
          <p:blipFill rotWithShape="1">
            <a:blip r:embed="rId3">
              <a:alphaModFix/>
            </a:blip>
            <a:srcRect/>
            <a:stretch/>
          </p:blipFill>
          <p:spPr>
            <a:xfrm>
              <a:off x="1889695" y="2981334"/>
              <a:ext cx="7362825" cy="3467100"/>
            </a:xfrm>
            <a:prstGeom prst="rect">
              <a:avLst/>
            </a:prstGeom>
            <a:noFill/>
            <a:ln>
              <a:noFill/>
            </a:ln>
          </p:spPr>
        </p:pic>
        <p:sp>
          <p:nvSpPr>
            <p:cNvPr id="517" name="Google Shape;517;p37"/>
            <p:cNvSpPr/>
            <p:nvPr/>
          </p:nvSpPr>
          <p:spPr>
            <a:xfrm rot="-5247229">
              <a:off x="2577630" y="5456841"/>
              <a:ext cx="428628" cy="500066"/>
            </a:xfrm>
            <a:prstGeom prst="downArrow">
              <a:avLst>
                <a:gd name="adj1" fmla="val 50000"/>
                <a:gd name="adj2" fmla="val 50000"/>
              </a:avLst>
            </a:prstGeom>
            <a:solidFill>
              <a:srgbClr val="FF6600"/>
            </a:solidFill>
            <a:ln>
              <a:noFill/>
            </a:ln>
            <a:effectLst>
              <a:outerShdw blurRad="40000" dist="23000" dir="5400000" rotWithShape="0">
                <a:srgbClr val="000000">
                  <a:alpha val="34901"/>
                </a:srgbClr>
              </a:outerShdw>
            </a:effectLst>
          </p:spPr>
          <p:txBody>
            <a:bodyPr spcFirstLastPara="1" wrap="square" lIns="55729" tIns="27857" rIns="55729" bIns="27857" anchor="ctr" anchorCtr="0">
              <a:noAutofit/>
            </a:bodyPr>
            <a:lstStyle/>
            <a:p>
              <a:pPr algn="ctr"/>
              <a:endParaRPr sz="1219">
                <a:solidFill>
                  <a:schemeClr val="lt1"/>
                </a:solidFill>
                <a:latin typeface="Trebuchet MS"/>
                <a:ea typeface="Trebuchet MS"/>
                <a:cs typeface="Trebuchet MS"/>
                <a:sym typeface="Trebuchet MS"/>
              </a:endParaRPr>
            </a:p>
          </p:txBody>
        </p:sp>
        <p:sp>
          <p:nvSpPr>
            <p:cNvPr id="518" name="Google Shape;518;p37"/>
            <p:cNvSpPr/>
            <p:nvPr/>
          </p:nvSpPr>
          <p:spPr>
            <a:xfrm>
              <a:off x="3604207" y="5195912"/>
              <a:ext cx="642942" cy="642942"/>
            </a:xfrm>
            <a:custGeom>
              <a:avLst/>
              <a:gdLst/>
              <a:ahLst/>
              <a:cxnLst/>
              <a:rect l="l" t="t" r="r" b="b"/>
              <a:pathLst>
                <a:path w="355430" h="756977" extrusionOk="0">
                  <a:moveTo>
                    <a:pt x="33882" y="90436"/>
                  </a:moveTo>
                  <a:lnTo>
                    <a:pt x="134366" y="70339"/>
                  </a:lnTo>
                  <a:cubicBezTo>
                    <a:pt x="147869" y="67445"/>
                    <a:pt x="161628" y="65139"/>
                    <a:pt x="174559" y="60290"/>
                  </a:cubicBezTo>
                  <a:cubicBezTo>
                    <a:pt x="232059" y="38728"/>
                    <a:pt x="195004" y="42619"/>
                    <a:pt x="244898" y="30145"/>
                  </a:cubicBezTo>
                  <a:cubicBezTo>
                    <a:pt x="261467" y="26003"/>
                    <a:pt x="278662" y="24591"/>
                    <a:pt x="295139" y="20097"/>
                  </a:cubicBezTo>
                  <a:cubicBezTo>
                    <a:pt x="315577" y="14523"/>
                    <a:pt x="355430" y="0"/>
                    <a:pt x="355430" y="0"/>
                  </a:cubicBezTo>
                  <a:cubicBezTo>
                    <a:pt x="348731" y="10048"/>
                    <a:pt x="343872" y="21606"/>
                    <a:pt x="335333" y="30145"/>
                  </a:cubicBezTo>
                  <a:cubicBezTo>
                    <a:pt x="326794" y="38684"/>
                    <a:pt x="312919" y="40964"/>
                    <a:pt x="305188" y="50242"/>
                  </a:cubicBezTo>
                  <a:cubicBezTo>
                    <a:pt x="295598" y="61750"/>
                    <a:pt x="293798" y="78247"/>
                    <a:pt x="285091" y="90436"/>
                  </a:cubicBezTo>
                  <a:cubicBezTo>
                    <a:pt x="262459" y="122120"/>
                    <a:pt x="248572" y="123768"/>
                    <a:pt x="214753" y="140677"/>
                  </a:cubicBezTo>
                  <a:cubicBezTo>
                    <a:pt x="208054" y="150725"/>
                    <a:pt x="203195" y="162283"/>
                    <a:pt x="194656" y="170822"/>
                  </a:cubicBezTo>
                  <a:cubicBezTo>
                    <a:pt x="170921" y="194557"/>
                    <a:pt x="151903" y="191312"/>
                    <a:pt x="124317" y="211016"/>
                  </a:cubicBezTo>
                  <a:cubicBezTo>
                    <a:pt x="29260" y="278913"/>
                    <a:pt x="164140" y="206176"/>
                    <a:pt x="53979" y="261258"/>
                  </a:cubicBezTo>
                  <a:cubicBezTo>
                    <a:pt x="67377" y="264607"/>
                    <a:pt x="80362" y="271306"/>
                    <a:pt x="94172" y="271306"/>
                  </a:cubicBezTo>
                  <a:cubicBezTo>
                    <a:pt x="284115" y="271306"/>
                    <a:pt x="243145" y="281940"/>
                    <a:pt x="335333" y="251209"/>
                  </a:cubicBezTo>
                  <a:cubicBezTo>
                    <a:pt x="267619" y="341496"/>
                    <a:pt x="349695" y="242590"/>
                    <a:pt x="254946" y="321548"/>
                  </a:cubicBezTo>
                  <a:cubicBezTo>
                    <a:pt x="229474" y="342775"/>
                    <a:pt x="213041" y="374827"/>
                    <a:pt x="184608" y="391886"/>
                  </a:cubicBezTo>
                  <a:cubicBezTo>
                    <a:pt x="134491" y="421956"/>
                    <a:pt x="132292" y="417751"/>
                    <a:pt x="94172" y="462225"/>
                  </a:cubicBezTo>
                  <a:cubicBezTo>
                    <a:pt x="20485" y="548194"/>
                    <a:pt x="131017" y="439895"/>
                    <a:pt x="43931" y="512466"/>
                  </a:cubicBezTo>
                  <a:cubicBezTo>
                    <a:pt x="33014" y="521563"/>
                    <a:pt x="0" y="539164"/>
                    <a:pt x="13786" y="542611"/>
                  </a:cubicBezTo>
                  <a:cubicBezTo>
                    <a:pt x="49677" y="551584"/>
                    <a:pt x="87473" y="535912"/>
                    <a:pt x="124317" y="532563"/>
                  </a:cubicBezTo>
                  <a:cubicBezTo>
                    <a:pt x="137715" y="529214"/>
                    <a:pt x="150861" y="524615"/>
                    <a:pt x="164511" y="522515"/>
                  </a:cubicBezTo>
                  <a:cubicBezTo>
                    <a:pt x="314963" y="499368"/>
                    <a:pt x="204444" y="525091"/>
                    <a:pt x="295139" y="502418"/>
                  </a:cubicBezTo>
                  <a:cubicBezTo>
                    <a:pt x="277508" y="572943"/>
                    <a:pt x="300409" y="517244"/>
                    <a:pt x="244898" y="572756"/>
                  </a:cubicBezTo>
                  <a:cubicBezTo>
                    <a:pt x="211659" y="605995"/>
                    <a:pt x="213312" y="624921"/>
                    <a:pt x="184608" y="663192"/>
                  </a:cubicBezTo>
                  <a:cubicBezTo>
                    <a:pt x="176081" y="674561"/>
                    <a:pt x="163560" y="682420"/>
                    <a:pt x="154462" y="693337"/>
                  </a:cubicBezTo>
                  <a:cubicBezTo>
                    <a:pt x="144303" y="705528"/>
                    <a:pt x="124317" y="735502"/>
                    <a:pt x="124317" y="753627"/>
                  </a:cubicBezTo>
                  <a:cubicBezTo>
                    <a:pt x="124317" y="756977"/>
                    <a:pt x="131016" y="753627"/>
                    <a:pt x="134366" y="753627"/>
                  </a:cubicBezTo>
                </a:path>
              </a:pathLst>
            </a:custGeom>
            <a:noFill/>
            <a:ln w="101600" cap="flat" cmpd="sng">
              <a:solidFill>
                <a:srgbClr val="FF6600">
                  <a:alpha val="64705"/>
                </a:srgbClr>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55729" tIns="27857" rIns="55729" bIns="27857" anchor="ctr" anchorCtr="0">
              <a:noAutofit/>
            </a:bodyPr>
            <a:lstStyle/>
            <a:p>
              <a:pPr algn="ctr"/>
              <a:endParaRPr sz="1219">
                <a:solidFill>
                  <a:schemeClr val="dk1"/>
                </a:solidFill>
                <a:latin typeface="Trebuchet MS"/>
                <a:ea typeface="Trebuchet MS"/>
                <a:cs typeface="Trebuchet MS"/>
                <a:sym typeface="Trebuchet MS"/>
              </a:endParaRPr>
            </a:p>
          </p:txBody>
        </p:sp>
      </p:grpSp>
      <p:sp>
        <p:nvSpPr>
          <p:cNvPr id="519" name="Google Shape;519;p37"/>
          <p:cNvSpPr txBox="1"/>
          <p:nvPr/>
        </p:nvSpPr>
        <p:spPr>
          <a:xfrm>
            <a:off x="1850609" y="1812206"/>
            <a:ext cx="5223317" cy="364035"/>
          </a:xfrm>
          <a:prstGeom prst="rect">
            <a:avLst/>
          </a:prstGeom>
          <a:noFill/>
          <a:ln>
            <a:noFill/>
          </a:ln>
        </p:spPr>
        <p:txBody>
          <a:bodyPr spcFirstLastPara="1" wrap="square" lIns="55729" tIns="27857" rIns="55729" bIns="27857" anchor="t" anchorCtr="0">
            <a:spAutoFit/>
          </a:bodyPr>
          <a:lstStyle/>
          <a:p>
            <a:r>
              <a:rPr lang="es-ES" sz="1000" b="1" dirty="0">
                <a:solidFill>
                  <a:srgbClr val="010101"/>
                </a:solidFill>
                <a:latin typeface="Lato" panose="020F0502020204030203" pitchFamily="34" charset="0"/>
                <a:ea typeface="Lato" panose="020F0502020204030203" pitchFamily="34" charset="0"/>
                <a:cs typeface="Lato" panose="020F0502020204030203" pitchFamily="34" charset="0"/>
                <a:sym typeface="Bookman Old Style"/>
              </a:rPr>
              <a:t>La </a:t>
            </a:r>
            <a:r>
              <a:rPr lang="es-ES" sz="1000" b="1" dirty="0">
                <a:solidFill>
                  <a:srgbClr val="FF8534"/>
                </a:solidFill>
                <a:latin typeface="Lato" panose="020F0502020204030203" pitchFamily="34" charset="0"/>
                <a:ea typeface="Lato" panose="020F0502020204030203" pitchFamily="34" charset="0"/>
                <a:cs typeface="Lato" panose="020F0502020204030203" pitchFamily="34" charset="0"/>
                <a:sym typeface="Bookman Old Style"/>
              </a:rPr>
              <a:t>estructura de costos </a:t>
            </a:r>
            <a:r>
              <a:rPr lang="es-ES" sz="1000" b="1" dirty="0">
                <a:solidFill>
                  <a:srgbClr val="010101"/>
                </a:solidFill>
                <a:latin typeface="Lato" panose="020F0502020204030203" pitchFamily="34" charset="0"/>
                <a:ea typeface="Lato" panose="020F0502020204030203" pitchFamily="34" charset="0"/>
                <a:cs typeface="Lato" panose="020F0502020204030203" pitchFamily="34" charset="0"/>
                <a:sym typeface="Bookman Old Style"/>
              </a:rPr>
              <a:t>describen los costos que debemos incurrir para operar con el modelo de negocios</a:t>
            </a:r>
            <a:endParaRPr sz="1000" dirty="0">
              <a:solidFill>
                <a:srgbClr val="010101"/>
              </a:solidFill>
              <a:latin typeface="Lato" panose="020F0502020204030203" pitchFamily="34" charset="0"/>
              <a:ea typeface="Lato" panose="020F0502020204030203" pitchFamily="34" charset="0"/>
              <a:cs typeface="Lato" panose="020F0502020204030203" pitchFamily="34" charset="0"/>
            </a:endParaRPr>
          </a:p>
        </p:txBody>
      </p:sp>
      <p:sp>
        <p:nvSpPr>
          <p:cNvPr id="520" name="Google Shape;520;p37"/>
          <p:cNvSpPr/>
          <p:nvPr/>
        </p:nvSpPr>
        <p:spPr>
          <a:xfrm>
            <a:off x="3188294" y="2401160"/>
            <a:ext cx="3129117" cy="210146"/>
          </a:xfrm>
          <a:prstGeom prst="rect">
            <a:avLst/>
          </a:prstGeom>
          <a:noFill/>
          <a:ln>
            <a:noFill/>
          </a:ln>
        </p:spPr>
        <p:txBody>
          <a:bodyPr spcFirstLastPara="1" wrap="square" lIns="55729" tIns="27857" rIns="55729" bIns="27857" anchor="t" anchorCtr="0">
            <a:spAutoFit/>
          </a:bodyPr>
          <a:lstStyle/>
          <a:p>
            <a:r>
              <a:rPr lang="es-ES" sz="1000" b="1" dirty="0">
                <a:solidFill>
                  <a:srgbClr val="006CB5"/>
                </a:solidFill>
                <a:latin typeface="Lato" panose="020F0502020204030203" pitchFamily="34" charset="0"/>
                <a:ea typeface="Lato" panose="020F0502020204030203" pitchFamily="34" charset="0"/>
                <a:cs typeface="Lato" panose="020F0502020204030203" pitchFamily="34" charset="0"/>
                <a:sym typeface="Bookman Old Style"/>
              </a:rPr>
              <a:t>¿Cuáles son los costos más relevantes del modelo?</a:t>
            </a:r>
            <a:endParaRPr sz="1000" dirty="0">
              <a:solidFill>
                <a:srgbClr val="006CB5"/>
              </a:solidFill>
              <a:latin typeface="Lato" panose="020F0502020204030203" pitchFamily="34" charset="0"/>
              <a:ea typeface="Lato" panose="020F0502020204030203" pitchFamily="34" charset="0"/>
              <a:cs typeface="Lato" panose="020F0502020204030203" pitchFamily="34" charset="0"/>
            </a:endParaRPr>
          </a:p>
        </p:txBody>
      </p:sp>
      <p:sp>
        <p:nvSpPr>
          <p:cNvPr id="521" name="Google Shape;521;p37"/>
          <p:cNvSpPr txBox="1"/>
          <p:nvPr/>
        </p:nvSpPr>
        <p:spPr>
          <a:xfrm>
            <a:off x="1785078" y="2754745"/>
            <a:ext cx="2054652" cy="975420"/>
          </a:xfrm>
          <a:prstGeom prst="rect">
            <a:avLst/>
          </a:prstGeom>
          <a:noFill/>
          <a:ln>
            <a:noFill/>
          </a:ln>
        </p:spPr>
        <p:txBody>
          <a:bodyPr spcFirstLastPara="1" wrap="square" lIns="55729" tIns="27857" rIns="55729" bIns="27857" anchor="t" anchorCtr="0">
            <a:spAutoFit/>
          </a:bodyPr>
          <a:lstStyle/>
          <a:p>
            <a:r>
              <a:rPr lang="es-ES" sz="1000" b="1" dirty="0">
                <a:solidFill>
                  <a:srgbClr val="FF8534"/>
                </a:solidFill>
                <a:latin typeface="Lato" panose="020F0502020204030203" pitchFamily="34" charset="0"/>
                <a:ea typeface="Lato" panose="020F0502020204030203" pitchFamily="34" charset="0"/>
                <a:cs typeface="Lato" panose="020F0502020204030203" pitchFamily="34" charset="0"/>
                <a:sym typeface="Century Gothic"/>
              </a:rPr>
              <a:t>Costos fijos</a:t>
            </a:r>
            <a:endParaRPr sz="1000" dirty="0">
              <a:solidFill>
                <a:srgbClr val="FF8534"/>
              </a:solidFill>
              <a:latin typeface="Lato" panose="020F0502020204030203" pitchFamily="34" charset="0"/>
              <a:ea typeface="Lato" panose="020F0502020204030203" pitchFamily="34" charset="0"/>
              <a:cs typeface="Lato" panose="020F0502020204030203" pitchFamily="34" charset="0"/>
            </a:endParaRPr>
          </a:p>
          <a:p>
            <a:r>
              <a:rPr lang="es-ES" sz="1000" dirty="0">
                <a:solidFill>
                  <a:srgbClr val="FF8534"/>
                </a:solidFill>
                <a:latin typeface="Lato" panose="020F0502020204030203" pitchFamily="34" charset="0"/>
                <a:ea typeface="Lato" panose="020F0502020204030203" pitchFamily="34" charset="0"/>
                <a:cs typeface="Lato" panose="020F0502020204030203" pitchFamily="34" charset="0"/>
                <a:sym typeface="Century Gothic"/>
              </a:rPr>
              <a:t>Costos de RRHH</a:t>
            </a:r>
            <a:endParaRPr sz="1000" dirty="0">
              <a:solidFill>
                <a:srgbClr val="FF8534"/>
              </a:solidFill>
              <a:latin typeface="Lato" panose="020F0502020204030203" pitchFamily="34" charset="0"/>
              <a:ea typeface="Lato" panose="020F0502020204030203" pitchFamily="34" charset="0"/>
              <a:cs typeface="Lato" panose="020F0502020204030203" pitchFamily="34" charset="0"/>
            </a:endParaRPr>
          </a:p>
          <a:p>
            <a:r>
              <a:rPr lang="es-ES" sz="1000" dirty="0">
                <a:solidFill>
                  <a:srgbClr val="FF8534"/>
                </a:solidFill>
                <a:latin typeface="Lato" panose="020F0502020204030203" pitchFamily="34" charset="0"/>
                <a:ea typeface="Lato" panose="020F0502020204030203" pitchFamily="34" charset="0"/>
                <a:cs typeface="Lato" panose="020F0502020204030203" pitchFamily="34" charset="0"/>
                <a:sym typeface="Century Gothic"/>
              </a:rPr>
              <a:t>Alquileres</a:t>
            </a:r>
            <a:endParaRPr sz="1000" dirty="0">
              <a:solidFill>
                <a:srgbClr val="FF8534"/>
              </a:solidFill>
              <a:latin typeface="Lato" panose="020F0502020204030203" pitchFamily="34" charset="0"/>
              <a:ea typeface="Lato" panose="020F0502020204030203" pitchFamily="34" charset="0"/>
              <a:cs typeface="Lato" panose="020F0502020204030203" pitchFamily="34" charset="0"/>
            </a:endParaRPr>
          </a:p>
          <a:p>
            <a:r>
              <a:rPr lang="es-ES" sz="1000" dirty="0">
                <a:solidFill>
                  <a:srgbClr val="FF8534"/>
                </a:solidFill>
                <a:latin typeface="Lato" panose="020F0502020204030203" pitchFamily="34" charset="0"/>
                <a:ea typeface="Lato" panose="020F0502020204030203" pitchFamily="34" charset="0"/>
                <a:cs typeface="Lato" panose="020F0502020204030203" pitchFamily="34" charset="0"/>
                <a:sym typeface="Century Gothic"/>
              </a:rPr>
              <a:t>Contratos de suministros y servicios</a:t>
            </a:r>
            <a:endParaRPr sz="1000" dirty="0">
              <a:solidFill>
                <a:srgbClr val="FF8534"/>
              </a:solidFill>
              <a:latin typeface="Lato" panose="020F0502020204030203" pitchFamily="34" charset="0"/>
              <a:ea typeface="Lato" panose="020F0502020204030203" pitchFamily="34" charset="0"/>
              <a:cs typeface="Lato" panose="020F0502020204030203" pitchFamily="34" charset="0"/>
            </a:endParaRPr>
          </a:p>
          <a:p>
            <a:r>
              <a:rPr lang="es-ES" sz="1000" dirty="0">
                <a:solidFill>
                  <a:srgbClr val="FF8534"/>
                </a:solidFill>
                <a:latin typeface="Lato" panose="020F0502020204030203" pitchFamily="34" charset="0"/>
                <a:ea typeface="Lato" panose="020F0502020204030203" pitchFamily="34" charset="0"/>
                <a:cs typeface="Lato" panose="020F0502020204030203" pitchFamily="34" charset="0"/>
                <a:sym typeface="Century Gothic"/>
              </a:rPr>
              <a:t>Licencias</a:t>
            </a:r>
            <a:endParaRPr sz="1000" dirty="0">
              <a:solidFill>
                <a:srgbClr val="FF8534"/>
              </a:solidFill>
              <a:latin typeface="Lato" panose="020F0502020204030203" pitchFamily="34" charset="0"/>
              <a:ea typeface="Lato" panose="020F0502020204030203" pitchFamily="34" charset="0"/>
              <a:cs typeface="Lato" panose="020F0502020204030203" pitchFamily="34" charset="0"/>
            </a:endParaRPr>
          </a:p>
        </p:txBody>
      </p:sp>
      <p:sp>
        <p:nvSpPr>
          <p:cNvPr id="522" name="Google Shape;522;p37"/>
          <p:cNvSpPr txBox="1"/>
          <p:nvPr/>
        </p:nvSpPr>
        <p:spPr>
          <a:xfrm>
            <a:off x="1785078" y="3849543"/>
            <a:ext cx="1567655" cy="825379"/>
          </a:xfrm>
          <a:prstGeom prst="rect">
            <a:avLst/>
          </a:prstGeom>
          <a:noFill/>
          <a:ln>
            <a:noFill/>
          </a:ln>
        </p:spPr>
        <p:txBody>
          <a:bodyPr spcFirstLastPara="1" wrap="square" lIns="55729" tIns="27857" rIns="55729" bIns="27857" anchor="t" anchorCtr="0">
            <a:spAutoFit/>
          </a:bodyPr>
          <a:lstStyle/>
          <a:p>
            <a:r>
              <a:rPr lang="es-ES" sz="1000" b="1">
                <a:solidFill>
                  <a:srgbClr val="FF8534"/>
                </a:solidFill>
                <a:latin typeface="Lato" panose="020F0502020204030203" pitchFamily="34" charset="0"/>
                <a:ea typeface="Lato" panose="020F0502020204030203" pitchFamily="34" charset="0"/>
                <a:cs typeface="Lato" panose="020F0502020204030203" pitchFamily="34" charset="0"/>
                <a:sym typeface="Century Gothic"/>
              </a:rPr>
              <a:t>Costos variables</a:t>
            </a:r>
            <a:endParaRPr sz="1000">
              <a:solidFill>
                <a:srgbClr val="FF8534"/>
              </a:solidFill>
              <a:latin typeface="Lato" panose="020F0502020204030203" pitchFamily="34" charset="0"/>
              <a:ea typeface="Lato" panose="020F0502020204030203" pitchFamily="34" charset="0"/>
              <a:cs typeface="Lato" panose="020F0502020204030203" pitchFamily="34" charset="0"/>
            </a:endParaRPr>
          </a:p>
          <a:p>
            <a:r>
              <a:rPr lang="es-ES" sz="1000">
                <a:solidFill>
                  <a:srgbClr val="FF8534"/>
                </a:solidFill>
                <a:latin typeface="Lato" panose="020F0502020204030203" pitchFamily="34" charset="0"/>
                <a:ea typeface="Lato" panose="020F0502020204030203" pitchFamily="34" charset="0"/>
                <a:cs typeface="Lato" panose="020F0502020204030203" pitchFamily="34" charset="0"/>
                <a:sym typeface="Century Gothic"/>
              </a:rPr>
              <a:t>Economías de escala</a:t>
            </a:r>
            <a:endParaRPr sz="1000">
              <a:solidFill>
                <a:srgbClr val="FF8534"/>
              </a:solidFill>
              <a:latin typeface="Lato" panose="020F0502020204030203" pitchFamily="34" charset="0"/>
              <a:ea typeface="Lato" panose="020F0502020204030203" pitchFamily="34" charset="0"/>
              <a:cs typeface="Lato" panose="020F0502020204030203" pitchFamily="34" charset="0"/>
            </a:endParaRPr>
          </a:p>
          <a:p>
            <a:r>
              <a:rPr lang="es-ES" sz="1000">
                <a:solidFill>
                  <a:srgbClr val="FF8534"/>
                </a:solidFill>
                <a:latin typeface="Lato" panose="020F0502020204030203" pitchFamily="34" charset="0"/>
                <a:ea typeface="Lato" panose="020F0502020204030203" pitchFamily="34" charset="0"/>
                <a:cs typeface="Lato" panose="020F0502020204030203" pitchFamily="34" charset="0"/>
                <a:sym typeface="Century Gothic"/>
              </a:rPr>
              <a:t>Costo materias primas</a:t>
            </a:r>
            <a:endParaRPr sz="1000">
              <a:solidFill>
                <a:srgbClr val="FF8534"/>
              </a:solidFill>
              <a:latin typeface="Lato" panose="020F0502020204030203" pitchFamily="34" charset="0"/>
              <a:ea typeface="Lato" panose="020F0502020204030203" pitchFamily="34" charset="0"/>
              <a:cs typeface="Lato" panose="020F0502020204030203" pitchFamily="34" charset="0"/>
            </a:endParaRPr>
          </a:p>
          <a:p>
            <a:endParaRPr sz="1000">
              <a:solidFill>
                <a:srgbClr val="FF8534"/>
              </a:solidFill>
              <a:latin typeface="Lato" panose="020F0502020204030203" pitchFamily="34" charset="0"/>
              <a:ea typeface="Lato" panose="020F0502020204030203" pitchFamily="34" charset="0"/>
              <a:cs typeface="Lato" panose="020F0502020204030203" pitchFamily="34" charset="0"/>
              <a:sym typeface="Century Gothic"/>
            </a:endParaRPr>
          </a:p>
          <a:p>
            <a:r>
              <a:rPr lang="es-ES" sz="1000">
                <a:solidFill>
                  <a:srgbClr val="FF8534"/>
                </a:solidFill>
                <a:latin typeface="Lato" panose="020F0502020204030203" pitchFamily="34" charset="0"/>
                <a:ea typeface="Lato" panose="020F0502020204030203" pitchFamily="34" charset="0"/>
                <a:cs typeface="Lato" panose="020F0502020204030203" pitchFamily="34" charset="0"/>
                <a:sym typeface="Century Gothic"/>
              </a:rPr>
              <a:t> </a:t>
            </a:r>
            <a:endParaRPr sz="1000">
              <a:solidFill>
                <a:srgbClr val="FF8534"/>
              </a:solidFill>
              <a:latin typeface="Lato" panose="020F0502020204030203" pitchFamily="34" charset="0"/>
              <a:ea typeface="Lato" panose="020F0502020204030203" pitchFamily="34" charset="0"/>
              <a:cs typeface="Lato" panose="020F0502020204030203" pitchFamily="34" charset="0"/>
            </a:endParaRPr>
          </a:p>
        </p:txBody>
      </p:sp>
      <p:cxnSp>
        <p:nvCxnSpPr>
          <p:cNvPr id="11" name="Straight Connector 12">
            <a:extLst>
              <a:ext uri="{FF2B5EF4-FFF2-40B4-BE49-F238E27FC236}">
                <a16:creationId xmlns:a16="http://schemas.microsoft.com/office/drawing/2014/main" id="{FB3D5AF1-11B0-4A54-AE84-C13D3E4087CE}"/>
              </a:ext>
            </a:extLst>
          </p:cNvPr>
          <p:cNvCxnSpPr>
            <a:cxnSpLocks/>
          </p:cNvCxnSpPr>
          <p:nvPr/>
        </p:nvCxnSpPr>
        <p:spPr>
          <a:xfrm>
            <a:off x="0" y="1447221"/>
            <a:ext cx="9144000" cy="0"/>
          </a:xfrm>
          <a:prstGeom prst="line">
            <a:avLst/>
          </a:prstGeom>
          <a:ln w="25400">
            <a:solidFill>
              <a:srgbClr val="53AD32"/>
            </a:solidFill>
          </a:ln>
          <a:effectLst/>
        </p:spPr>
        <p:style>
          <a:lnRef idx="2">
            <a:schemeClr val="accent1"/>
          </a:lnRef>
          <a:fillRef idx="0">
            <a:schemeClr val="accent1"/>
          </a:fillRef>
          <a:effectRef idx="1">
            <a:schemeClr val="accent1"/>
          </a:effectRef>
          <a:fontRef idx="minor">
            <a:schemeClr val="tx1"/>
          </a:fontRef>
        </p:style>
      </p:cxnSp>
      <p:sp>
        <p:nvSpPr>
          <p:cNvPr id="12" name="CuadroTexto 11">
            <a:extLst>
              <a:ext uri="{FF2B5EF4-FFF2-40B4-BE49-F238E27FC236}">
                <a16:creationId xmlns:a16="http://schemas.microsoft.com/office/drawing/2014/main" id="{D1E43F83-A80C-4063-9EDF-25534C8F905B}"/>
              </a:ext>
            </a:extLst>
          </p:cNvPr>
          <p:cNvSpPr txBox="1"/>
          <p:nvPr/>
        </p:nvSpPr>
        <p:spPr>
          <a:xfrm>
            <a:off x="150195" y="336719"/>
            <a:ext cx="8936532" cy="1077218"/>
          </a:xfrm>
          <a:prstGeom prst="rect">
            <a:avLst/>
          </a:prstGeom>
          <a:noFill/>
        </p:spPr>
        <p:txBody>
          <a:bodyPr wrap="square" rtlCol="0">
            <a:spAutoFit/>
          </a:bodyPr>
          <a:lstStyle/>
          <a:p>
            <a:pPr>
              <a:buClr>
                <a:schemeClr val="lt1"/>
              </a:buClr>
              <a:buSzPts val="3600"/>
            </a:pPr>
            <a:r>
              <a:rPr lang="es-ES" sz="3200" dirty="0">
                <a:solidFill>
                  <a:srgbClr val="53AD32"/>
                </a:solidFill>
                <a:latin typeface="Futura LT Pro Book" panose="020B0802020204020204" pitchFamily="34" charset="0"/>
                <a:ea typeface="Trebuchet MS"/>
                <a:cs typeface="Trebuchet MS"/>
                <a:sym typeface="Trebuchet MS"/>
              </a:rPr>
              <a:t>MODELO CANVAS : ESTRUCTURA DE COSTES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pic>
        <p:nvPicPr>
          <p:cNvPr id="530" name="Google Shape;530;p38"/>
          <p:cNvPicPr preferRelativeResize="0"/>
          <p:nvPr/>
        </p:nvPicPr>
        <p:blipFill rotWithShape="1">
          <a:blip r:embed="rId3">
            <a:alphaModFix/>
          </a:blip>
          <a:srcRect/>
          <a:stretch/>
        </p:blipFill>
        <p:spPr>
          <a:xfrm>
            <a:off x="1894502" y="1547841"/>
            <a:ext cx="2808867" cy="1322675"/>
          </a:xfrm>
          <a:prstGeom prst="rect">
            <a:avLst/>
          </a:prstGeom>
          <a:noFill/>
          <a:ln>
            <a:noFill/>
          </a:ln>
        </p:spPr>
      </p:pic>
      <p:pic>
        <p:nvPicPr>
          <p:cNvPr id="531" name="Google Shape;531;p38"/>
          <p:cNvPicPr preferRelativeResize="0"/>
          <p:nvPr/>
        </p:nvPicPr>
        <p:blipFill rotWithShape="1">
          <a:blip r:embed="rId4">
            <a:alphaModFix/>
          </a:blip>
          <a:srcRect/>
          <a:stretch/>
        </p:blipFill>
        <p:spPr>
          <a:xfrm>
            <a:off x="4032223" y="3053539"/>
            <a:ext cx="3120778" cy="1830202"/>
          </a:xfrm>
          <a:prstGeom prst="rect">
            <a:avLst/>
          </a:prstGeom>
          <a:noFill/>
          <a:ln>
            <a:noFill/>
          </a:ln>
        </p:spPr>
      </p:pic>
      <p:sp>
        <p:nvSpPr>
          <p:cNvPr id="532" name="Google Shape;532;p38"/>
          <p:cNvSpPr/>
          <p:nvPr/>
        </p:nvSpPr>
        <p:spPr>
          <a:xfrm rot="3885393">
            <a:off x="4773149" y="2069303"/>
            <a:ext cx="1097336" cy="850103"/>
          </a:xfrm>
          <a:prstGeom prst="bentArrow">
            <a:avLst>
              <a:gd name="adj1" fmla="val 28306"/>
              <a:gd name="adj2" fmla="val 25000"/>
              <a:gd name="adj3" fmla="val 25000"/>
              <a:gd name="adj4" fmla="val 43750"/>
            </a:avLst>
          </a:prstGeom>
          <a:solidFill>
            <a:srgbClr val="0070C0"/>
          </a:solidFill>
          <a:ln w="25400" cap="flat" cmpd="sng">
            <a:solidFill>
              <a:schemeClr val="accent2"/>
            </a:solidFill>
            <a:prstDash val="solid"/>
            <a:round/>
            <a:headEnd type="none" w="sm" len="sm"/>
            <a:tailEnd type="none" w="sm" len="sm"/>
          </a:ln>
        </p:spPr>
        <p:txBody>
          <a:bodyPr spcFirstLastPara="1" wrap="square" lIns="55729" tIns="27857" rIns="55729" bIns="27857" anchor="t" anchorCtr="0">
            <a:noAutofit/>
          </a:bodyPr>
          <a:lstStyle/>
          <a:p>
            <a:pPr marL="789595" indent="-154823">
              <a:lnSpc>
                <a:spcPct val="180000"/>
              </a:lnSpc>
              <a:buClr>
                <a:srgbClr val="99CC00"/>
              </a:buClr>
              <a:buSzPts val="2000"/>
            </a:pPr>
            <a:endParaRPr sz="1219">
              <a:solidFill>
                <a:schemeClr val="dk1"/>
              </a:solidFill>
              <a:latin typeface="Trebuchet MS"/>
              <a:ea typeface="Trebuchet MS"/>
              <a:cs typeface="Trebuchet MS"/>
              <a:sym typeface="Trebuchet MS"/>
            </a:endParaRPr>
          </a:p>
        </p:txBody>
      </p:sp>
      <p:cxnSp>
        <p:nvCxnSpPr>
          <p:cNvPr id="7" name="Straight Connector 12">
            <a:extLst>
              <a:ext uri="{FF2B5EF4-FFF2-40B4-BE49-F238E27FC236}">
                <a16:creationId xmlns:a16="http://schemas.microsoft.com/office/drawing/2014/main" id="{0B2465C1-7573-4C2B-91F3-C1F265375716}"/>
              </a:ext>
            </a:extLst>
          </p:cNvPr>
          <p:cNvCxnSpPr>
            <a:cxnSpLocks/>
          </p:cNvCxnSpPr>
          <p:nvPr/>
        </p:nvCxnSpPr>
        <p:spPr>
          <a:xfrm>
            <a:off x="0" y="1316593"/>
            <a:ext cx="9144000" cy="0"/>
          </a:xfrm>
          <a:prstGeom prst="line">
            <a:avLst/>
          </a:prstGeom>
          <a:ln w="25400">
            <a:solidFill>
              <a:srgbClr val="006CB5"/>
            </a:solidFill>
          </a:ln>
          <a:effectLst/>
        </p:spPr>
        <p:style>
          <a:lnRef idx="2">
            <a:schemeClr val="accent1"/>
          </a:lnRef>
          <a:fillRef idx="0">
            <a:schemeClr val="accent1"/>
          </a:fillRef>
          <a:effectRef idx="1">
            <a:schemeClr val="accent1"/>
          </a:effectRef>
          <a:fontRef idx="minor">
            <a:schemeClr val="tx1"/>
          </a:fontRef>
        </p:style>
      </p:cxnSp>
      <p:sp>
        <p:nvSpPr>
          <p:cNvPr id="8" name="CuadroTexto 7">
            <a:extLst>
              <a:ext uri="{FF2B5EF4-FFF2-40B4-BE49-F238E27FC236}">
                <a16:creationId xmlns:a16="http://schemas.microsoft.com/office/drawing/2014/main" id="{0F7B6B94-C7ED-4278-A82F-CDBE85432CF4}"/>
              </a:ext>
            </a:extLst>
          </p:cNvPr>
          <p:cNvSpPr txBox="1"/>
          <p:nvPr/>
        </p:nvSpPr>
        <p:spPr>
          <a:xfrm>
            <a:off x="284308" y="741686"/>
            <a:ext cx="5970494" cy="584775"/>
          </a:xfrm>
          <a:prstGeom prst="rect">
            <a:avLst/>
          </a:prstGeom>
          <a:noFill/>
        </p:spPr>
        <p:txBody>
          <a:bodyPr wrap="square" rtlCol="0">
            <a:spAutoFit/>
          </a:bodyPr>
          <a:lstStyle/>
          <a:p>
            <a:pPr>
              <a:buClr>
                <a:schemeClr val="lt1"/>
              </a:buClr>
              <a:buSzPts val="3200"/>
            </a:pPr>
            <a:r>
              <a:rPr lang="es-ES" sz="3200" dirty="0">
                <a:solidFill>
                  <a:srgbClr val="006CB5"/>
                </a:solidFill>
                <a:latin typeface="Futura LT Pro Book" panose="020B0802020204020204" pitchFamily="34" charset="0"/>
                <a:ea typeface="Trebuchet MS"/>
                <a:cs typeface="Trebuchet MS"/>
                <a:sym typeface="Trebuchet MS"/>
              </a:rPr>
              <a:t>DEL MODELO AL LIENZO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3"/>
          <p:cNvSpPr txBox="1">
            <a:spLocks noGrp="1"/>
          </p:cNvSpPr>
          <p:nvPr>
            <p:ph type="sldNum" idx="4294967295"/>
          </p:nvPr>
        </p:nvSpPr>
        <p:spPr>
          <a:xfrm>
            <a:off x="6987336" y="4523390"/>
            <a:ext cx="358042" cy="167409"/>
          </a:xfrm>
          <a:prstGeom prst="rect">
            <a:avLst/>
          </a:prstGeom>
          <a:noFill/>
          <a:ln>
            <a:noFill/>
          </a:ln>
        </p:spPr>
        <p:txBody>
          <a:bodyPr spcFirstLastPara="1" wrap="square" lIns="55729" tIns="27857" rIns="55729" bIns="27857" anchor="t" anchorCtr="0">
            <a:noAutofit/>
          </a:bodyPr>
          <a:lstStyle/>
          <a:p>
            <a:fld id="{00000000-1234-1234-1234-123412341234}" type="slidenum">
              <a:rPr lang="es-ES"/>
              <a:pPr/>
              <a:t>4</a:t>
            </a:fld>
            <a:endParaRPr/>
          </a:p>
        </p:txBody>
      </p:sp>
      <p:sp>
        <p:nvSpPr>
          <p:cNvPr id="106" name="Google Shape;106;p3"/>
          <p:cNvSpPr txBox="1"/>
          <p:nvPr/>
        </p:nvSpPr>
        <p:spPr>
          <a:xfrm>
            <a:off x="959155" y="1825771"/>
            <a:ext cx="4829471" cy="1779807"/>
          </a:xfrm>
          <a:prstGeom prst="rect">
            <a:avLst/>
          </a:prstGeom>
          <a:noFill/>
          <a:ln>
            <a:noFill/>
          </a:ln>
        </p:spPr>
        <p:txBody>
          <a:bodyPr spcFirstLastPara="1" wrap="square" lIns="55729" tIns="27857" rIns="55729" bIns="27857" anchor="t" anchorCtr="0">
            <a:spAutoFit/>
          </a:bodyPr>
          <a:lstStyle/>
          <a:p>
            <a:pPr marL="278681" marR="174175" indent="-278681">
              <a:buClr>
                <a:srgbClr val="C00000"/>
              </a:buClr>
              <a:buSzPts val="2600"/>
              <a:buFont typeface="Arial"/>
              <a:buChar char="•"/>
            </a:pPr>
            <a:r>
              <a:rPr lang="es-ES" sz="1400" dirty="0">
                <a:solidFill>
                  <a:srgbClr val="006CB5"/>
                </a:solidFill>
                <a:latin typeface="Lato" panose="020F0502020204030203" pitchFamily="34" charset="0"/>
                <a:ea typeface="Lato" panose="020F0502020204030203" pitchFamily="34" charset="0"/>
                <a:cs typeface="Lato" panose="020F0502020204030203" pitchFamily="34" charset="0"/>
                <a:sym typeface="Bookman Old Style"/>
              </a:rPr>
              <a:t>Netflix: </a:t>
            </a:r>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Bookman Old Style"/>
              </a:rPr>
              <a:t>Servicio de </a:t>
            </a:r>
            <a:r>
              <a:rPr lang="es-ES" sz="1400" dirty="0" err="1">
                <a:solidFill>
                  <a:srgbClr val="010101"/>
                </a:solidFill>
                <a:latin typeface="Lato" panose="020F0502020204030203" pitchFamily="34" charset="0"/>
                <a:ea typeface="Lato" panose="020F0502020204030203" pitchFamily="34" charset="0"/>
                <a:cs typeface="Lato" panose="020F0502020204030203" pitchFamily="34" charset="0"/>
                <a:sym typeface="Bookman Old Style"/>
              </a:rPr>
              <a:t>Stream</a:t>
            </a:r>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Bookman Old Style"/>
              </a:rPr>
              <a:t> (1997)</a:t>
            </a:r>
            <a:endParaRPr sz="1400" dirty="0">
              <a:solidFill>
                <a:srgbClr val="010101"/>
              </a:solidFill>
              <a:latin typeface="Lato" panose="020F0502020204030203" pitchFamily="34" charset="0"/>
              <a:ea typeface="Lato" panose="020F0502020204030203" pitchFamily="34" charset="0"/>
              <a:cs typeface="Lato" panose="020F0502020204030203" pitchFamily="34" charset="0"/>
            </a:endParaRPr>
          </a:p>
          <a:p>
            <a:pPr marL="278681" marR="174175" indent="-178046">
              <a:buClr>
                <a:schemeClr val="dk1"/>
              </a:buClr>
              <a:buSzPts val="2600"/>
            </a:pPr>
            <a:endParaRPr sz="1400" dirty="0">
              <a:solidFill>
                <a:srgbClr val="010101"/>
              </a:solidFill>
              <a:latin typeface="Lato" panose="020F0502020204030203" pitchFamily="34" charset="0"/>
              <a:ea typeface="Lato" panose="020F0502020204030203" pitchFamily="34" charset="0"/>
              <a:cs typeface="Lato" panose="020F0502020204030203" pitchFamily="34" charset="0"/>
              <a:sym typeface="Bookman Old Style"/>
            </a:endParaRPr>
          </a:p>
          <a:p>
            <a:pPr marL="278681" marR="174175" indent="-278681">
              <a:buClr>
                <a:srgbClr val="C00000"/>
              </a:buClr>
              <a:buSzPts val="2600"/>
              <a:buFont typeface="Arial"/>
              <a:buChar char="•"/>
            </a:pPr>
            <a:r>
              <a:rPr lang="es-ES" sz="1400" dirty="0">
                <a:solidFill>
                  <a:srgbClr val="006CB5"/>
                </a:solidFill>
                <a:latin typeface="Lato" panose="020F0502020204030203" pitchFamily="34" charset="0"/>
                <a:ea typeface="Lato" panose="020F0502020204030203" pitchFamily="34" charset="0"/>
                <a:cs typeface="Lato" panose="020F0502020204030203" pitchFamily="34" charset="0"/>
                <a:sym typeface="Bookman Old Style"/>
              </a:rPr>
              <a:t>Amazon: </a:t>
            </a:r>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Bookman Old Style"/>
              </a:rPr>
              <a:t>Comercio electrónico(1994)</a:t>
            </a:r>
            <a:endParaRPr sz="1400" dirty="0">
              <a:solidFill>
                <a:srgbClr val="010101"/>
              </a:solidFill>
              <a:latin typeface="Lato" panose="020F0502020204030203" pitchFamily="34" charset="0"/>
              <a:ea typeface="Lato" panose="020F0502020204030203" pitchFamily="34" charset="0"/>
              <a:cs typeface="Lato" panose="020F0502020204030203" pitchFamily="34" charset="0"/>
            </a:endParaRPr>
          </a:p>
          <a:p>
            <a:pPr marL="278681" marR="174175" indent="-178046">
              <a:buClr>
                <a:schemeClr val="dk1"/>
              </a:buClr>
              <a:buSzPts val="2600"/>
            </a:pPr>
            <a:endParaRPr sz="1400" dirty="0">
              <a:solidFill>
                <a:srgbClr val="010101"/>
              </a:solidFill>
              <a:latin typeface="Lato" panose="020F0502020204030203" pitchFamily="34" charset="0"/>
              <a:ea typeface="Lato" panose="020F0502020204030203" pitchFamily="34" charset="0"/>
              <a:cs typeface="Lato" panose="020F0502020204030203" pitchFamily="34" charset="0"/>
              <a:sym typeface="Bookman Old Style"/>
            </a:endParaRPr>
          </a:p>
          <a:p>
            <a:pPr marR="174175"/>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Bookman Old Style"/>
              </a:rPr>
              <a:t>Más recientes….</a:t>
            </a:r>
            <a:endParaRPr sz="1400" dirty="0">
              <a:solidFill>
                <a:srgbClr val="010101"/>
              </a:solidFill>
              <a:latin typeface="Lato" panose="020F0502020204030203" pitchFamily="34" charset="0"/>
              <a:ea typeface="Lato" panose="020F0502020204030203" pitchFamily="34" charset="0"/>
              <a:cs typeface="Lato" panose="020F0502020204030203" pitchFamily="34" charset="0"/>
            </a:endParaRPr>
          </a:p>
          <a:p>
            <a:pPr marR="174175"/>
            <a:endParaRPr sz="1400" dirty="0">
              <a:solidFill>
                <a:srgbClr val="010101"/>
              </a:solidFill>
              <a:latin typeface="Lato" panose="020F0502020204030203" pitchFamily="34" charset="0"/>
              <a:ea typeface="Lato" panose="020F0502020204030203" pitchFamily="34" charset="0"/>
              <a:cs typeface="Lato" panose="020F0502020204030203" pitchFamily="34" charset="0"/>
              <a:sym typeface="Bookman Old Style"/>
            </a:endParaRPr>
          </a:p>
          <a:p>
            <a:pPr marL="278681" marR="174175" indent="-278681">
              <a:buClr>
                <a:srgbClr val="C00000"/>
              </a:buClr>
              <a:buSzPts val="2600"/>
              <a:buFont typeface="Arial"/>
              <a:buChar char="•"/>
            </a:pPr>
            <a:r>
              <a:rPr lang="es-ES" sz="1400" dirty="0">
                <a:solidFill>
                  <a:srgbClr val="006CB5"/>
                </a:solidFill>
                <a:latin typeface="Lato" panose="020F0502020204030203" pitchFamily="34" charset="0"/>
                <a:ea typeface="Lato" panose="020F0502020204030203" pitchFamily="34" charset="0"/>
                <a:cs typeface="Lato" panose="020F0502020204030203" pitchFamily="34" charset="0"/>
                <a:sym typeface="Bookman Old Style"/>
              </a:rPr>
              <a:t>Uber:  </a:t>
            </a:r>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Bookman Old Style"/>
              </a:rPr>
              <a:t>App de pedido de taxis</a:t>
            </a:r>
            <a:endParaRPr sz="1400" dirty="0">
              <a:solidFill>
                <a:srgbClr val="010101"/>
              </a:solidFill>
              <a:latin typeface="Lato" panose="020F0502020204030203" pitchFamily="34" charset="0"/>
              <a:ea typeface="Lato" panose="020F0502020204030203" pitchFamily="34" charset="0"/>
              <a:cs typeface="Lato" panose="020F0502020204030203" pitchFamily="34" charset="0"/>
            </a:endParaRPr>
          </a:p>
          <a:p>
            <a:pPr marL="278681" marR="174175" indent="-278681">
              <a:buClr>
                <a:srgbClr val="C00000"/>
              </a:buClr>
              <a:buSzPts val="2600"/>
              <a:buFont typeface="Arial"/>
              <a:buChar char="•"/>
            </a:pPr>
            <a:r>
              <a:rPr lang="es-ES" sz="1400" dirty="0" err="1">
                <a:solidFill>
                  <a:srgbClr val="006CB5"/>
                </a:solidFill>
                <a:latin typeface="Lato" panose="020F0502020204030203" pitchFamily="34" charset="0"/>
                <a:ea typeface="Lato" panose="020F0502020204030203" pitchFamily="34" charset="0"/>
                <a:cs typeface="Lato" panose="020F0502020204030203" pitchFamily="34" charset="0"/>
                <a:sym typeface="Bookman Old Style"/>
              </a:rPr>
              <a:t>Rappi</a:t>
            </a:r>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Bookman Old Style"/>
              </a:rPr>
              <a:t>: Entrega y compra de productos.(2015)</a:t>
            </a:r>
            <a:endParaRPr sz="1400" dirty="0">
              <a:solidFill>
                <a:srgbClr val="010101"/>
              </a:solidFill>
              <a:latin typeface="Lato" panose="020F0502020204030203" pitchFamily="34" charset="0"/>
              <a:ea typeface="Lato" panose="020F0502020204030203" pitchFamily="34" charset="0"/>
              <a:cs typeface="Lato" panose="020F0502020204030203" pitchFamily="34" charset="0"/>
              <a:sym typeface="Bookman Old Style"/>
            </a:endParaRPr>
          </a:p>
        </p:txBody>
      </p:sp>
      <p:pic>
        <p:nvPicPr>
          <p:cNvPr id="107" name="Google Shape;107;p3"/>
          <p:cNvPicPr preferRelativeResize="0"/>
          <p:nvPr/>
        </p:nvPicPr>
        <p:blipFill rotWithShape="1">
          <a:blip r:embed="rId3">
            <a:alphaModFix/>
          </a:blip>
          <a:srcRect/>
          <a:stretch/>
        </p:blipFill>
        <p:spPr>
          <a:xfrm>
            <a:off x="5695198" y="1496701"/>
            <a:ext cx="1273166" cy="848093"/>
          </a:xfrm>
          <a:prstGeom prst="rect">
            <a:avLst/>
          </a:prstGeom>
          <a:noFill/>
          <a:ln>
            <a:noFill/>
          </a:ln>
        </p:spPr>
      </p:pic>
      <p:pic>
        <p:nvPicPr>
          <p:cNvPr id="108" name="Google Shape;108;p3" descr="Resultado de imagen para amazon"/>
          <p:cNvPicPr preferRelativeResize="0"/>
          <p:nvPr/>
        </p:nvPicPr>
        <p:blipFill rotWithShape="1">
          <a:blip r:embed="rId4">
            <a:alphaModFix/>
          </a:blip>
          <a:srcRect/>
          <a:stretch/>
        </p:blipFill>
        <p:spPr>
          <a:xfrm>
            <a:off x="5529184" y="2417959"/>
            <a:ext cx="1605195" cy="593196"/>
          </a:xfrm>
          <a:prstGeom prst="rect">
            <a:avLst/>
          </a:prstGeom>
          <a:noFill/>
          <a:ln>
            <a:noFill/>
          </a:ln>
        </p:spPr>
      </p:pic>
      <p:pic>
        <p:nvPicPr>
          <p:cNvPr id="109" name="Google Shape;109;p3"/>
          <p:cNvPicPr preferRelativeResize="0"/>
          <p:nvPr/>
        </p:nvPicPr>
        <p:blipFill rotWithShape="1">
          <a:blip r:embed="rId5">
            <a:alphaModFix/>
          </a:blip>
          <a:srcRect/>
          <a:stretch/>
        </p:blipFill>
        <p:spPr>
          <a:xfrm>
            <a:off x="5318188" y="3319317"/>
            <a:ext cx="2027188" cy="1021987"/>
          </a:xfrm>
          <a:prstGeom prst="rect">
            <a:avLst/>
          </a:prstGeom>
          <a:noFill/>
          <a:ln>
            <a:noFill/>
          </a:ln>
        </p:spPr>
      </p:pic>
      <p:cxnSp>
        <p:nvCxnSpPr>
          <p:cNvPr id="7" name="Straight Connector 12">
            <a:extLst>
              <a:ext uri="{FF2B5EF4-FFF2-40B4-BE49-F238E27FC236}">
                <a16:creationId xmlns:a16="http://schemas.microsoft.com/office/drawing/2014/main" id="{93EEEDB8-5280-455C-B35B-2BB6794303DE}"/>
              </a:ext>
            </a:extLst>
          </p:cNvPr>
          <p:cNvCxnSpPr>
            <a:cxnSpLocks/>
          </p:cNvCxnSpPr>
          <p:nvPr/>
        </p:nvCxnSpPr>
        <p:spPr>
          <a:xfrm>
            <a:off x="0" y="1447221"/>
            <a:ext cx="9144000" cy="0"/>
          </a:xfrm>
          <a:prstGeom prst="line">
            <a:avLst/>
          </a:prstGeom>
          <a:ln w="25400">
            <a:solidFill>
              <a:srgbClr val="52AE32"/>
            </a:solidFill>
          </a:ln>
          <a:effectLst/>
        </p:spPr>
        <p:style>
          <a:lnRef idx="2">
            <a:schemeClr val="accent1"/>
          </a:lnRef>
          <a:fillRef idx="0">
            <a:schemeClr val="accent1"/>
          </a:fillRef>
          <a:effectRef idx="1">
            <a:schemeClr val="accent1"/>
          </a:effectRef>
          <a:fontRef idx="minor">
            <a:schemeClr val="tx1"/>
          </a:fontRef>
        </p:style>
      </p:cxnSp>
      <p:sp>
        <p:nvSpPr>
          <p:cNvPr id="8" name="CuadroTexto 7">
            <a:extLst>
              <a:ext uri="{FF2B5EF4-FFF2-40B4-BE49-F238E27FC236}">
                <a16:creationId xmlns:a16="http://schemas.microsoft.com/office/drawing/2014/main" id="{41C5DD8A-3A48-42D9-BD31-416F736B7BB7}"/>
              </a:ext>
            </a:extLst>
          </p:cNvPr>
          <p:cNvSpPr txBox="1"/>
          <p:nvPr/>
        </p:nvSpPr>
        <p:spPr>
          <a:xfrm>
            <a:off x="184416" y="789124"/>
            <a:ext cx="5363095" cy="584775"/>
          </a:xfrm>
          <a:prstGeom prst="rect">
            <a:avLst/>
          </a:prstGeom>
          <a:noFill/>
        </p:spPr>
        <p:txBody>
          <a:bodyPr wrap="square" rtlCol="0">
            <a:spAutoFit/>
          </a:bodyPr>
          <a:lstStyle/>
          <a:p>
            <a:r>
              <a:rPr lang="es-PE" sz="3200" dirty="0">
                <a:solidFill>
                  <a:srgbClr val="53AD32"/>
                </a:solidFill>
                <a:latin typeface="Futura LT Pro Book" panose="020B0802020204020204" pitchFamily="34" charset="0"/>
              </a:rPr>
              <a:t>NO ES ALGO NUEVO…</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pic>
        <p:nvPicPr>
          <p:cNvPr id="540" name="Google Shape;540;p39"/>
          <p:cNvPicPr preferRelativeResize="0"/>
          <p:nvPr/>
        </p:nvPicPr>
        <p:blipFill rotWithShape="1">
          <a:blip r:embed="rId3">
            <a:alphaModFix/>
          </a:blip>
          <a:srcRect/>
          <a:stretch/>
        </p:blipFill>
        <p:spPr>
          <a:xfrm>
            <a:off x="4572002" y="3430573"/>
            <a:ext cx="2581000" cy="1513645"/>
          </a:xfrm>
          <a:prstGeom prst="rect">
            <a:avLst/>
          </a:prstGeom>
          <a:noFill/>
          <a:ln>
            <a:noFill/>
          </a:ln>
        </p:spPr>
      </p:pic>
      <p:sp>
        <p:nvSpPr>
          <p:cNvPr id="541" name="Google Shape;541;p39"/>
          <p:cNvSpPr txBox="1"/>
          <p:nvPr/>
        </p:nvSpPr>
        <p:spPr>
          <a:xfrm>
            <a:off x="1990998" y="1612042"/>
            <a:ext cx="5159528" cy="2857025"/>
          </a:xfrm>
          <a:prstGeom prst="rect">
            <a:avLst/>
          </a:prstGeom>
          <a:noFill/>
          <a:ln>
            <a:noFill/>
          </a:ln>
        </p:spPr>
        <p:txBody>
          <a:bodyPr spcFirstLastPara="1" wrap="square" lIns="55729" tIns="27857" rIns="55729" bIns="27857" anchor="t" anchorCtr="0">
            <a:spAutoFit/>
          </a:bodyPr>
          <a:lstStyle/>
          <a:p>
            <a:pPr marL="209010" indent="-209010">
              <a:buClr>
                <a:schemeClr val="dk1"/>
              </a:buClr>
              <a:buSzPts val="2000"/>
              <a:buFont typeface="Arial"/>
              <a:buChar char="•"/>
            </a:pPr>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Juntos por Tipo de Negocio:</a:t>
            </a:r>
            <a:endParaRPr sz="1400" dirty="0">
              <a:solidFill>
                <a:srgbClr val="010101"/>
              </a:solidFill>
              <a:latin typeface="Lato" panose="020F0502020204030203" pitchFamily="34" charset="0"/>
              <a:ea typeface="Lato" panose="020F0502020204030203" pitchFamily="34" charset="0"/>
              <a:cs typeface="Lato" panose="020F0502020204030203" pitchFamily="34" charset="0"/>
            </a:endParaRPr>
          </a:p>
          <a:p>
            <a:pPr marL="487691" lvl="1" indent="-209010">
              <a:buClr>
                <a:schemeClr val="dk1"/>
              </a:buClr>
              <a:buSzPts val="2000"/>
              <a:buFont typeface="Arial"/>
              <a:buChar char="•"/>
            </a:pPr>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Un grupo que vende Servicios</a:t>
            </a:r>
            <a:endParaRPr sz="1400" dirty="0">
              <a:solidFill>
                <a:srgbClr val="010101"/>
              </a:solidFill>
              <a:latin typeface="Lato" panose="020F0502020204030203" pitchFamily="34" charset="0"/>
              <a:ea typeface="Lato" panose="020F0502020204030203" pitchFamily="34" charset="0"/>
              <a:cs typeface="Lato" panose="020F0502020204030203" pitchFamily="34" charset="0"/>
            </a:endParaRPr>
          </a:p>
          <a:p>
            <a:pPr marL="487691" lvl="1" indent="-209010">
              <a:buClr>
                <a:schemeClr val="dk1"/>
              </a:buClr>
              <a:buSzPts val="2000"/>
              <a:buFont typeface="Arial"/>
              <a:buChar char="•"/>
            </a:pPr>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Un grupo que vende Productos</a:t>
            </a:r>
            <a:endParaRPr sz="1400" dirty="0">
              <a:solidFill>
                <a:srgbClr val="010101"/>
              </a:solidFill>
              <a:latin typeface="Lato" panose="020F0502020204030203" pitchFamily="34" charset="0"/>
              <a:ea typeface="Lato" panose="020F0502020204030203" pitchFamily="34" charset="0"/>
              <a:cs typeface="Lato" panose="020F0502020204030203" pitchFamily="34" charset="0"/>
            </a:endParaRPr>
          </a:p>
          <a:p>
            <a:pPr marL="209010" indent="-131599">
              <a:buClr>
                <a:schemeClr val="dk1"/>
              </a:buClr>
              <a:buSzPts val="2000"/>
            </a:pPr>
            <a:endParaRPr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endParaRPr>
          </a:p>
          <a:p>
            <a:pPr marL="209010" indent="-209010">
              <a:buClr>
                <a:schemeClr val="dk1"/>
              </a:buClr>
              <a:buSzPts val="2000"/>
              <a:buFont typeface="Arial"/>
              <a:buChar char="•"/>
            </a:pPr>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Dispones de 30’ para elaborar un plan general de tu idea de negocio.</a:t>
            </a:r>
            <a:endParaRPr sz="1400" dirty="0">
              <a:solidFill>
                <a:srgbClr val="010101"/>
              </a:solidFill>
              <a:latin typeface="Lato" panose="020F0502020204030203" pitchFamily="34" charset="0"/>
              <a:ea typeface="Lato" panose="020F0502020204030203" pitchFamily="34" charset="0"/>
              <a:cs typeface="Lato" panose="020F0502020204030203" pitchFamily="34" charset="0"/>
            </a:endParaRPr>
          </a:p>
          <a:p>
            <a:pPr marL="209010" indent="-131599">
              <a:buClr>
                <a:schemeClr val="dk1"/>
              </a:buClr>
              <a:buSzPts val="2000"/>
            </a:pPr>
            <a:endParaRPr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endParaRPr>
          </a:p>
          <a:p>
            <a:pPr marL="209010" indent="-209010">
              <a:buClr>
                <a:schemeClr val="dk1"/>
              </a:buClr>
              <a:buSzPts val="2000"/>
              <a:buFont typeface="Arial"/>
              <a:buChar char="•"/>
            </a:pPr>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Utiliza los </a:t>
            </a:r>
            <a:r>
              <a:rPr lang="es-ES" sz="1400" dirty="0" err="1">
                <a:solidFill>
                  <a:srgbClr val="010101"/>
                </a:solidFill>
                <a:latin typeface="Lato" panose="020F0502020204030203" pitchFamily="34" charset="0"/>
                <a:ea typeface="Lato" panose="020F0502020204030203" pitchFamily="34" charset="0"/>
                <a:cs typeface="Lato" panose="020F0502020204030203" pitchFamily="34" charset="0"/>
                <a:sym typeface="Trebuchet MS"/>
              </a:rPr>
              <a:t>post-it</a:t>
            </a:r>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 y los rotuladores (</a:t>
            </a:r>
            <a:r>
              <a:rPr lang="es-ES" sz="1400" dirty="0">
                <a:solidFill>
                  <a:srgbClr val="FF0000"/>
                </a:solidFill>
                <a:latin typeface="Lato" panose="020F0502020204030203" pitchFamily="34" charset="0"/>
                <a:ea typeface="Lato" panose="020F0502020204030203" pitchFamily="34" charset="0"/>
                <a:cs typeface="Lato" panose="020F0502020204030203" pitchFamily="34" charset="0"/>
                <a:sym typeface="Trebuchet MS"/>
              </a:rPr>
              <a:t>Servicios Rojo </a:t>
            </a:r>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 </a:t>
            </a:r>
            <a:r>
              <a:rPr lang="es-ES" sz="1400" dirty="0">
                <a:solidFill>
                  <a:srgbClr val="006CB5"/>
                </a:solidFill>
                <a:latin typeface="Lato" panose="020F0502020204030203" pitchFamily="34" charset="0"/>
                <a:ea typeface="Lato" panose="020F0502020204030203" pitchFamily="34" charset="0"/>
                <a:cs typeface="Lato" panose="020F0502020204030203" pitchFamily="34" charset="0"/>
                <a:sym typeface="Trebuchet MS"/>
              </a:rPr>
              <a:t>Productos Azul</a:t>
            </a:r>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a:t>
            </a:r>
            <a:endParaRPr sz="1400" dirty="0">
              <a:solidFill>
                <a:srgbClr val="006CB5"/>
              </a:solidFill>
              <a:latin typeface="Lato" panose="020F0502020204030203" pitchFamily="34" charset="0"/>
              <a:ea typeface="Lato" panose="020F0502020204030203" pitchFamily="34" charset="0"/>
              <a:cs typeface="Lato" panose="020F0502020204030203" pitchFamily="34" charset="0"/>
            </a:endParaRPr>
          </a:p>
          <a:p>
            <a:pPr marL="209010" indent="-131599">
              <a:buClr>
                <a:schemeClr val="dk1"/>
              </a:buClr>
              <a:buSzPts val="2000"/>
            </a:pPr>
            <a:endParaRPr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endParaRPr>
          </a:p>
          <a:p>
            <a:pPr marL="209010" indent="-209010">
              <a:buClr>
                <a:schemeClr val="dk1"/>
              </a:buClr>
              <a:buSzPts val="2000"/>
              <a:buFont typeface="Arial"/>
              <a:buChar char="•"/>
            </a:pPr>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Pégalos en la pizarra</a:t>
            </a:r>
            <a:endParaRPr sz="1400" dirty="0">
              <a:solidFill>
                <a:srgbClr val="010101"/>
              </a:solidFill>
              <a:latin typeface="Lato" panose="020F0502020204030203" pitchFamily="34" charset="0"/>
              <a:ea typeface="Lato" panose="020F0502020204030203" pitchFamily="34" charset="0"/>
              <a:cs typeface="Lato" panose="020F0502020204030203" pitchFamily="34" charset="0"/>
            </a:endParaRPr>
          </a:p>
          <a:p>
            <a:pPr marL="209010" indent="-131599">
              <a:buClr>
                <a:schemeClr val="dk1"/>
              </a:buClr>
              <a:buSzPts val="2000"/>
            </a:pPr>
            <a:endParaRPr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endParaRPr>
          </a:p>
          <a:p>
            <a:pPr marL="209010" indent="-209010">
              <a:buClr>
                <a:schemeClr val="dk1"/>
              </a:buClr>
              <a:buSzPts val="2000"/>
              <a:buFont typeface="Arial"/>
              <a:buChar char="•"/>
            </a:pPr>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Exposición de cada grupo.</a:t>
            </a:r>
            <a:endParaRPr sz="1400" dirty="0">
              <a:solidFill>
                <a:srgbClr val="010101"/>
              </a:solidFill>
              <a:latin typeface="Lato" panose="020F0502020204030203" pitchFamily="34" charset="0"/>
              <a:ea typeface="Lato" panose="020F0502020204030203" pitchFamily="34" charset="0"/>
              <a:cs typeface="Lato" panose="020F0502020204030203" pitchFamily="34" charset="0"/>
            </a:endParaRPr>
          </a:p>
        </p:txBody>
      </p:sp>
      <p:cxnSp>
        <p:nvCxnSpPr>
          <p:cNvPr id="6" name="Straight Connector 12">
            <a:extLst>
              <a:ext uri="{FF2B5EF4-FFF2-40B4-BE49-F238E27FC236}">
                <a16:creationId xmlns:a16="http://schemas.microsoft.com/office/drawing/2014/main" id="{9E2A8ED8-C9AB-442E-8F18-4EDA04BF0212}"/>
              </a:ext>
            </a:extLst>
          </p:cNvPr>
          <p:cNvCxnSpPr>
            <a:cxnSpLocks/>
          </p:cNvCxnSpPr>
          <p:nvPr/>
        </p:nvCxnSpPr>
        <p:spPr>
          <a:xfrm>
            <a:off x="0" y="1447221"/>
            <a:ext cx="9144000" cy="0"/>
          </a:xfrm>
          <a:prstGeom prst="line">
            <a:avLst/>
          </a:prstGeom>
          <a:ln w="25400">
            <a:solidFill>
              <a:srgbClr val="53AD32"/>
            </a:solidFill>
          </a:ln>
          <a:effectLst/>
        </p:spPr>
        <p:style>
          <a:lnRef idx="2">
            <a:schemeClr val="accent1"/>
          </a:lnRef>
          <a:fillRef idx="0">
            <a:schemeClr val="accent1"/>
          </a:fillRef>
          <a:effectRef idx="1">
            <a:schemeClr val="accent1"/>
          </a:effectRef>
          <a:fontRef idx="minor">
            <a:schemeClr val="tx1"/>
          </a:fontRef>
        </p:style>
      </p:cxnSp>
      <p:sp>
        <p:nvSpPr>
          <p:cNvPr id="7" name="CuadroTexto 6">
            <a:extLst>
              <a:ext uri="{FF2B5EF4-FFF2-40B4-BE49-F238E27FC236}">
                <a16:creationId xmlns:a16="http://schemas.microsoft.com/office/drawing/2014/main" id="{B49E7546-562F-49E8-B50B-57D13687EB0B}"/>
              </a:ext>
            </a:extLst>
          </p:cNvPr>
          <p:cNvSpPr txBox="1"/>
          <p:nvPr/>
        </p:nvSpPr>
        <p:spPr>
          <a:xfrm>
            <a:off x="357663" y="744706"/>
            <a:ext cx="4890531" cy="584775"/>
          </a:xfrm>
          <a:prstGeom prst="rect">
            <a:avLst/>
          </a:prstGeom>
          <a:noFill/>
        </p:spPr>
        <p:txBody>
          <a:bodyPr wrap="square" rtlCol="0">
            <a:spAutoFit/>
          </a:bodyPr>
          <a:lstStyle/>
          <a:p>
            <a:pPr>
              <a:buClr>
                <a:schemeClr val="lt1"/>
              </a:buClr>
              <a:buSzPts val="3600"/>
            </a:pPr>
            <a:r>
              <a:rPr lang="es-ES" sz="3200" dirty="0">
                <a:solidFill>
                  <a:srgbClr val="53AD32"/>
                </a:solidFill>
                <a:latin typeface="Futura LT Pro Book" panose="020B0802020204020204" pitchFamily="34" charset="0"/>
                <a:ea typeface="Trebuchet MS"/>
                <a:cs typeface="Trebuchet MS"/>
                <a:sym typeface="Trebuchet MS"/>
              </a:rPr>
              <a:t>MANOS A LA OBRA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9" name="Google Shape;549;p40"/>
          <p:cNvSpPr txBox="1"/>
          <p:nvPr/>
        </p:nvSpPr>
        <p:spPr>
          <a:xfrm>
            <a:off x="2384775" y="1638246"/>
            <a:ext cx="5137059" cy="506510"/>
          </a:xfrm>
          <a:prstGeom prst="rect">
            <a:avLst/>
          </a:prstGeom>
          <a:noFill/>
          <a:ln>
            <a:noFill/>
          </a:ln>
        </p:spPr>
        <p:txBody>
          <a:bodyPr spcFirstLastPara="1" wrap="square" lIns="55729" tIns="27857" rIns="55729" bIns="27857" anchor="t" anchorCtr="0">
            <a:spAutoFit/>
          </a:bodyPr>
          <a:lstStyle/>
          <a:p>
            <a:pPr marL="209010" indent="-209010">
              <a:buClr>
                <a:schemeClr val="dk1"/>
              </a:buClr>
              <a:buSzPts val="2400"/>
              <a:buFont typeface="Arial"/>
              <a:buChar char="•"/>
            </a:pPr>
            <a:r>
              <a:rPr lang="es-ES" sz="140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En el Lienzo A4 analiza tu modelo de negocio. </a:t>
            </a:r>
            <a:endParaRPr sz="1400">
              <a:solidFill>
                <a:srgbClr val="010101"/>
              </a:solidFill>
              <a:latin typeface="Lato" panose="020F0502020204030203" pitchFamily="34" charset="0"/>
              <a:ea typeface="Lato" panose="020F0502020204030203" pitchFamily="34" charset="0"/>
              <a:cs typeface="Lato" panose="020F0502020204030203" pitchFamily="34" charset="0"/>
            </a:endParaRPr>
          </a:p>
          <a:p>
            <a:pPr marL="209010" indent="-209010">
              <a:buClr>
                <a:schemeClr val="dk1"/>
              </a:buClr>
              <a:buSzPts val="2400"/>
              <a:buFont typeface="Arial"/>
              <a:buChar char="•"/>
            </a:pPr>
            <a:r>
              <a:rPr lang="es-ES" sz="1400">
                <a:solidFill>
                  <a:srgbClr val="010101"/>
                </a:solidFill>
                <a:latin typeface="Lato" panose="020F0502020204030203" pitchFamily="34" charset="0"/>
                <a:ea typeface="Lato" panose="020F0502020204030203" pitchFamily="34" charset="0"/>
                <a:cs typeface="Lato" panose="020F0502020204030203" pitchFamily="34" charset="0"/>
                <a:sym typeface="Trebuchet MS"/>
              </a:rPr>
              <a:t>Tienes 30 minutos</a:t>
            </a:r>
            <a:endParaRPr sz="1400">
              <a:solidFill>
                <a:srgbClr val="010101"/>
              </a:solidFill>
              <a:latin typeface="Lato" panose="020F0502020204030203" pitchFamily="34" charset="0"/>
              <a:ea typeface="Lato" panose="020F0502020204030203" pitchFamily="34" charset="0"/>
              <a:cs typeface="Lato" panose="020F0502020204030203" pitchFamily="34" charset="0"/>
            </a:endParaRPr>
          </a:p>
        </p:txBody>
      </p:sp>
      <p:pic>
        <p:nvPicPr>
          <p:cNvPr id="550" name="Google Shape;550;p40"/>
          <p:cNvPicPr preferRelativeResize="0"/>
          <p:nvPr/>
        </p:nvPicPr>
        <p:blipFill rotWithShape="1">
          <a:blip r:embed="rId3">
            <a:alphaModFix/>
          </a:blip>
          <a:srcRect t="4916" b="3729"/>
          <a:stretch/>
        </p:blipFill>
        <p:spPr>
          <a:xfrm>
            <a:off x="2459644" y="2171407"/>
            <a:ext cx="4360959" cy="2644340"/>
          </a:xfrm>
          <a:prstGeom prst="rect">
            <a:avLst/>
          </a:prstGeom>
          <a:noFill/>
          <a:ln>
            <a:noFill/>
          </a:ln>
        </p:spPr>
      </p:pic>
      <p:cxnSp>
        <p:nvCxnSpPr>
          <p:cNvPr id="6" name="Straight Connector 12">
            <a:extLst>
              <a:ext uri="{FF2B5EF4-FFF2-40B4-BE49-F238E27FC236}">
                <a16:creationId xmlns:a16="http://schemas.microsoft.com/office/drawing/2014/main" id="{3FDEA174-CAB1-4E98-B730-2BA9172EDFE1}"/>
              </a:ext>
            </a:extLst>
          </p:cNvPr>
          <p:cNvCxnSpPr>
            <a:cxnSpLocks/>
          </p:cNvCxnSpPr>
          <p:nvPr/>
        </p:nvCxnSpPr>
        <p:spPr>
          <a:xfrm>
            <a:off x="0" y="1316593"/>
            <a:ext cx="9144000" cy="0"/>
          </a:xfrm>
          <a:prstGeom prst="line">
            <a:avLst/>
          </a:prstGeom>
          <a:ln w="25400">
            <a:solidFill>
              <a:srgbClr val="006CB5"/>
            </a:solidFill>
          </a:ln>
          <a:effectLst/>
        </p:spPr>
        <p:style>
          <a:lnRef idx="2">
            <a:schemeClr val="accent1"/>
          </a:lnRef>
          <a:fillRef idx="0">
            <a:schemeClr val="accent1"/>
          </a:fillRef>
          <a:effectRef idx="1">
            <a:schemeClr val="accent1"/>
          </a:effectRef>
          <a:fontRef idx="minor">
            <a:schemeClr val="tx1"/>
          </a:fontRef>
        </p:style>
      </p:cxnSp>
      <p:sp>
        <p:nvSpPr>
          <p:cNvPr id="7" name="CuadroTexto 6">
            <a:extLst>
              <a:ext uri="{FF2B5EF4-FFF2-40B4-BE49-F238E27FC236}">
                <a16:creationId xmlns:a16="http://schemas.microsoft.com/office/drawing/2014/main" id="{168A99EB-59C4-44B7-A19F-290816221200}"/>
              </a:ext>
            </a:extLst>
          </p:cNvPr>
          <p:cNvSpPr txBox="1"/>
          <p:nvPr/>
        </p:nvSpPr>
        <p:spPr>
          <a:xfrm>
            <a:off x="284307" y="741686"/>
            <a:ext cx="8275705" cy="584775"/>
          </a:xfrm>
          <a:prstGeom prst="rect">
            <a:avLst/>
          </a:prstGeom>
          <a:noFill/>
        </p:spPr>
        <p:txBody>
          <a:bodyPr wrap="square" rtlCol="0">
            <a:spAutoFit/>
          </a:bodyPr>
          <a:lstStyle/>
          <a:p>
            <a:pPr>
              <a:buClr>
                <a:schemeClr val="lt1"/>
              </a:buClr>
              <a:buSzPts val="3200"/>
            </a:pPr>
            <a:r>
              <a:rPr lang="es-ES" sz="3200" dirty="0">
                <a:solidFill>
                  <a:srgbClr val="006CB5"/>
                </a:solidFill>
                <a:latin typeface="Futura LT Pro Book" panose="020B0802020204020204" pitchFamily="34" charset="0"/>
                <a:ea typeface="Trebuchet MS"/>
                <a:cs typeface="Trebuchet MS"/>
                <a:sym typeface="Trebuchet MS"/>
              </a:rPr>
              <a:t>EJERCICIO FINAL… PARA ENTREGAR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408;p33">
            <a:extLst>
              <a:ext uri="{FF2B5EF4-FFF2-40B4-BE49-F238E27FC236}">
                <a16:creationId xmlns:a16="http://schemas.microsoft.com/office/drawing/2014/main" id="{B35D538B-4B2E-45BE-A759-F6AB9DF6946F}"/>
              </a:ext>
            </a:extLst>
          </p:cNvPr>
          <p:cNvSpPr txBox="1"/>
          <p:nvPr/>
        </p:nvSpPr>
        <p:spPr>
          <a:xfrm>
            <a:off x="2231685" y="1902848"/>
            <a:ext cx="5046959" cy="11079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6600" b="1" dirty="0">
                <a:solidFill>
                  <a:srgbClr val="53AD32"/>
                </a:solidFill>
                <a:latin typeface="Futura LT Pro Book" panose="020B0802020204020204" pitchFamily="34" charset="0"/>
                <a:ea typeface="Calibri"/>
                <a:cs typeface="Calibri"/>
                <a:sym typeface="Calibri"/>
              </a:rPr>
              <a:t>GRACIAS</a:t>
            </a:r>
            <a:endParaRPr sz="6600" b="1" dirty="0">
              <a:solidFill>
                <a:srgbClr val="53AD32"/>
              </a:solidFill>
              <a:latin typeface="Futura LT Pro Book" panose="020B0802020204020204" pitchFamily="34" charset="0"/>
              <a:ea typeface="Calibri"/>
              <a:cs typeface="Calibri"/>
              <a:sym typeface="Calibri"/>
            </a:endParaRPr>
          </a:p>
        </p:txBody>
      </p:sp>
      <p:pic>
        <p:nvPicPr>
          <p:cNvPr id="3" name="Google Shape;11;p34">
            <a:extLst>
              <a:ext uri="{FF2B5EF4-FFF2-40B4-BE49-F238E27FC236}">
                <a16:creationId xmlns:a16="http://schemas.microsoft.com/office/drawing/2014/main" id="{5DCAFCE5-A334-4906-9F58-A7AFCD3B62F7}"/>
              </a:ext>
            </a:extLst>
          </p:cNvPr>
          <p:cNvPicPr preferRelativeResize="0"/>
          <p:nvPr/>
        </p:nvPicPr>
        <p:blipFill rotWithShape="1">
          <a:blip r:embed="rId2">
            <a:alphaModFix/>
          </a:blip>
          <a:srcRect/>
          <a:stretch/>
        </p:blipFill>
        <p:spPr>
          <a:xfrm>
            <a:off x="390558" y="4253566"/>
            <a:ext cx="2251614" cy="756838"/>
          </a:xfrm>
          <a:prstGeom prst="rect">
            <a:avLst/>
          </a:prstGeom>
          <a:noFill/>
          <a:ln>
            <a:noFill/>
          </a:ln>
        </p:spPr>
      </p:pic>
      <p:pic>
        <p:nvPicPr>
          <p:cNvPr id="4" name="Google Shape;12;p34">
            <a:extLst>
              <a:ext uri="{FF2B5EF4-FFF2-40B4-BE49-F238E27FC236}">
                <a16:creationId xmlns:a16="http://schemas.microsoft.com/office/drawing/2014/main" id="{736A7F94-975F-4276-AD0B-3008693FB042}"/>
              </a:ext>
            </a:extLst>
          </p:cNvPr>
          <p:cNvPicPr preferRelativeResize="0"/>
          <p:nvPr/>
        </p:nvPicPr>
        <p:blipFill rotWithShape="1">
          <a:blip r:embed="rId3">
            <a:alphaModFix/>
          </a:blip>
          <a:srcRect l="29370" t="28761" r="26066" b="25143"/>
          <a:stretch/>
        </p:blipFill>
        <p:spPr>
          <a:xfrm>
            <a:off x="3488632" y="4129121"/>
            <a:ext cx="1746421" cy="1015967"/>
          </a:xfrm>
          <a:prstGeom prst="rect">
            <a:avLst/>
          </a:prstGeom>
          <a:noFill/>
          <a:ln>
            <a:noFill/>
          </a:ln>
        </p:spPr>
      </p:pic>
      <p:pic>
        <p:nvPicPr>
          <p:cNvPr id="5" name="Google Shape;13;p34">
            <a:extLst>
              <a:ext uri="{FF2B5EF4-FFF2-40B4-BE49-F238E27FC236}">
                <a16:creationId xmlns:a16="http://schemas.microsoft.com/office/drawing/2014/main" id="{61BA160A-AF80-4F39-8548-58E6C4FE5D6F}"/>
              </a:ext>
            </a:extLst>
          </p:cNvPr>
          <p:cNvPicPr preferRelativeResize="0"/>
          <p:nvPr/>
        </p:nvPicPr>
        <p:blipFill rotWithShape="1">
          <a:blip r:embed="rId4">
            <a:alphaModFix/>
          </a:blip>
          <a:srcRect l="12941" t="38600" r="17257" b="28608"/>
          <a:stretch/>
        </p:blipFill>
        <p:spPr>
          <a:xfrm>
            <a:off x="5811551" y="4149912"/>
            <a:ext cx="3292129" cy="869847"/>
          </a:xfrm>
          <a:prstGeom prst="rect">
            <a:avLst/>
          </a:prstGeom>
          <a:noFill/>
          <a:ln>
            <a:noFill/>
          </a:ln>
        </p:spPr>
      </p:pic>
      <p:sp>
        <p:nvSpPr>
          <p:cNvPr id="6" name="CuadroTexto 5">
            <a:extLst>
              <a:ext uri="{FF2B5EF4-FFF2-40B4-BE49-F238E27FC236}">
                <a16:creationId xmlns:a16="http://schemas.microsoft.com/office/drawing/2014/main" id="{EFD49227-F9B7-4FEC-B210-69EDDCAD4FB8}"/>
              </a:ext>
            </a:extLst>
          </p:cNvPr>
          <p:cNvSpPr txBox="1"/>
          <p:nvPr/>
        </p:nvSpPr>
        <p:spPr>
          <a:xfrm>
            <a:off x="610354" y="3933693"/>
            <a:ext cx="1621331" cy="307777"/>
          </a:xfrm>
          <a:prstGeom prst="rect">
            <a:avLst/>
          </a:prstGeom>
          <a:noFill/>
        </p:spPr>
        <p:txBody>
          <a:bodyPr wrap="square" rtlCol="0">
            <a:spAutoFit/>
          </a:bodyPr>
          <a:lstStyle/>
          <a:p>
            <a:r>
              <a:rPr lang="es-PE" b="1" i="1" dirty="0">
                <a:solidFill>
                  <a:schemeClr val="tx2">
                    <a:lumMod val="75000"/>
                  </a:schemeClr>
                </a:solidFill>
                <a:latin typeface="Lato Hairline" panose="020F0502020204030203" pitchFamily="34" charset="0"/>
                <a:ea typeface="Lato Hairline" panose="020F0502020204030203" pitchFamily="34" charset="0"/>
                <a:cs typeface="Lato Hairline" panose="020F0502020204030203" pitchFamily="34" charset="0"/>
              </a:rPr>
              <a:t>Organizan: </a:t>
            </a:r>
          </a:p>
        </p:txBody>
      </p:sp>
      <p:sp>
        <p:nvSpPr>
          <p:cNvPr id="7" name="CuadroTexto 6">
            <a:extLst>
              <a:ext uri="{FF2B5EF4-FFF2-40B4-BE49-F238E27FC236}">
                <a16:creationId xmlns:a16="http://schemas.microsoft.com/office/drawing/2014/main" id="{2505E2E5-BDB2-4028-81B6-4A0ACA351BA7}"/>
              </a:ext>
            </a:extLst>
          </p:cNvPr>
          <p:cNvSpPr txBox="1"/>
          <p:nvPr/>
        </p:nvSpPr>
        <p:spPr>
          <a:xfrm>
            <a:off x="6002847" y="3881425"/>
            <a:ext cx="1621331" cy="307777"/>
          </a:xfrm>
          <a:prstGeom prst="rect">
            <a:avLst/>
          </a:prstGeom>
          <a:noFill/>
        </p:spPr>
        <p:txBody>
          <a:bodyPr wrap="square" rtlCol="0">
            <a:spAutoFit/>
          </a:bodyPr>
          <a:lstStyle/>
          <a:p>
            <a:r>
              <a:rPr lang="es-PE" b="1" i="1" dirty="0">
                <a:solidFill>
                  <a:schemeClr val="tx2">
                    <a:lumMod val="75000"/>
                  </a:schemeClr>
                </a:solidFill>
                <a:latin typeface="Lato Hairline" panose="020F0502020204030203" pitchFamily="34" charset="0"/>
                <a:ea typeface="Lato Hairline" panose="020F0502020204030203" pitchFamily="34" charset="0"/>
                <a:cs typeface="Lato Hairline" panose="020F0502020204030203" pitchFamily="34" charset="0"/>
              </a:rPr>
              <a:t>Financia: </a:t>
            </a:r>
          </a:p>
        </p:txBody>
      </p:sp>
    </p:spTree>
    <p:extLst>
      <p:ext uri="{BB962C8B-B14F-4D97-AF65-F5344CB8AC3E}">
        <p14:creationId xmlns:p14="http://schemas.microsoft.com/office/powerpoint/2010/main" val="22812673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4" name="Google Shape;124;p4"/>
          <p:cNvSpPr txBox="1"/>
          <p:nvPr/>
        </p:nvSpPr>
        <p:spPr>
          <a:xfrm>
            <a:off x="4316323" y="1667671"/>
            <a:ext cx="3036736" cy="271702"/>
          </a:xfrm>
          <a:prstGeom prst="rect">
            <a:avLst/>
          </a:prstGeom>
          <a:noFill/>
          <a:ln>
            <a:noFill/>
          </a:ln>
        </p:spPr>
        <p:txBody>
          <a:bodyPr spcFirstLastPara="1" wrap="square" lIns="55729" tIns="27857" rIns="55729" bIns="27857" anchor="t" anchorCtr="0">
            <a:spAutoFit/>
          </a:bodyPr>
          <a:lstStyle/>
          <a:p>
            <a:pPr marR="174175"/>
            <a:r>
              <a:rPr lang="es-ES" sz="1400" dirty="0">
                <a:solidFill>
                  <a:srgbClr val="010101"/>
                </a:solidFill>
                <a:latin typeface="Lato" panose="020F0502020204030203" pitchFamily="34" charset="0"/>
                <a:ea typeface="Lato" panose="020F0502020204030203" pitchFamily="34" charset="0"/>
                <a:cs typeface="Lato" panose="020F0502020204030203" pitchFamily="34" charset="0"/>
                <a:sym typeface="Bookman Old Style"/>
              </a:rPr>
              <a:t>Centro de confección en Gamarra</a:t>
            </a:r>
            <a:endParaRPr sz="1400" dirty="0">
              <a:solidFill>
                <a:srgbClr val="010101"/>
              </a:solidFill>
              <a:latin typeface="Lato" panose="020F0502020204030203" pitchFamily="34" charset="0"/>
              <a:ea typeface="Lato" panose="020F0502020204030203" pitchFamily="34" charset="0"/>
              <a:cs typeface="Lato" panose="020F0502020204030203" pitchFamily="34" charset="0"/>
            </a:endParaRPr>
          </a:p>
        </p:txBody>
      </p:sp>
      <p:pic>
        <p:nvPicPr>
          <p:cNvPr id="126" name="Google Shape;126;p4"/>
          <p:cNvPicPr preferRelativeResize="0"/>
          <p:nvPr/>
        </p:nvPicPr>
        <p:blipFill rotWithShape="1">
          <a:blip r:embed="rId3">
            <a:alphaModFix/>
          </a:blip>
          <a:srcRect/>
          <a:stretch/>
        </p:blipFill>
        <p:spPr>
          <a:xfrm>
            <a:off x="3659477" y="2421719"/>
            <a:ext cx="3506878" cy="1974070"/>
          </a:xfrm>
          <a:prstGeom prst="rect">
            <a:avLst/>
          </a:prstGeom>
          <a:noFill/>
          <a:ln>
            <a:noFill/>
          </a:ln>
        </p:spPr>
      </p:pic>
      <p:pic>
        <p:nvPicPr>
          <p:cNvPr id="125" name="Google Shape;125;p4" descr="Resultado de imagen para Microempresas en peru"/>
          <p:cNvPicPr preferRelativeResize="0"/>
          <p:nvPr/>
        </p:nvPicPr>
        <p:blipFill rotWithShape="1">
          <a:blip r:embed="rId4">
            <a:alphaModFix/>
          </a:blip>
          <a:srcRect/>
          <a:stretch/>
        </p:blipFill>
        <p:spPr>
          <a:xfrm>
            <a:off x="811052" y="749299"/>
            <a:ext cx="3422850" cy="224027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5"/>
          <p:cNvSpPr txBox="1">
            <a:spLocks noGrp="1"/>
          </p:cNvSpPr>
          <p:nvPr>
            <p:ph type="body" idx="1"/>
          </p:nvPr>
        </p:nvSpPr>
        <p:spPr>
          <a:xfrm>
            <a:off x="1982968" y="1849515"/>
            <a:ext cx="5178063" cy="2414138"/>
          </a:xfrm>
          <a:prstGeom prst="rect">
            <a:avLst/>
          </a:prstGeom>
          <a:noFill/>
          <a:ln>
            <a:noFill/>
          </a:ln>
        </p:spPr>
        <p:txBody>
          <a:bodyPr spcFirstLastPara="1" wrap="square" lIns="55729" tIns="27857" rIns="55729" bIns="27857" anchor="t" anchorCtr="0">
            <a:noAutofit/>
          </a:bodyPr>
          <a:lstStyle/>
          <a:p>
            <a:pPr marL="209010">
              <a:spcBef>
                <a:spcPts val="0"/>
              </a:spcBef>
              <a:buSzPts val="3200"/>
            </a:pPr>
            <a:r>
              <a:rPr lang="es-ES" sz="1951" b="1" dirty="0">
                <a:solidFill>
                  <a:srgbClr val="006CB5"/>
                </a:solidFill>
                <a:latin typeface="Lato" panose="020F0502020204030203" pitchFamily="34" charset="0"/>
                <a:ea typeface="Lato" panose="020F0502020204030203" pitchFamily="34" charset="0"/>
                <a:cs typeface="Lato" panose="020F0502020204030203" pitchFamily="34" charset="0"/>
              </a:rPr>
              <a:t>Tradicional</a:t>
            </a:r>
            <a:endParaRPr sz="1951" b="1" dirty="0">
              <a:solidFill>
                <a:srgbClr val="006CB5"/>
              </a:solidFill>
              <a:latin typeface="Lato" panose="020F0502020204030203" pitchFamily="34" charset="0"/>
              <a:ea typeface="Lato" panose="020F0502020204030203" pitchFamily="34" charset="0"/>
              <a:cs typeface="Lato" panose="020F0502020204030203" pitchFamily="34" charset="0"/>
            </a:endParaRPr>
          </a:p>
          <a:p>
            <a:pPr marL="209010" indent="-116117">
              <a:spcBef>
                <a:spcPts val="293"/>
              </a:spcBef>
              <a:buSzPts val="2400"/>
              <a:buNone/>
            </a:pPr>
            <a:endParaRPr sz="1463" dirty="0">
              <a:latin typeface="Lato" panose="020F0502020204030203" pitchFamily="34" charset="0"/>
              <a:ea typeface="Lato" panose="020F0502020204030203" pitchFamily="34" charset="0"/>
              <a:cs typeface="Lato" panose="020F0502020204030203" pitchFamily="34" charset="0"/>
            </a:endParaRPr>
          </a:p>
          <a:p>
            <a:pPr marL="285750" indent="-285750">
              <a:spcBef>
                <a:spcPts val="293"/>
              </a:spcBef>
              <a:buSzPts val="2400"/>
            </a:pPr>
            <a:r>
              <a:rPr lang="es-ES" sz="1400" dirty="0">
                <a:latin typeface="Lato" panose="020F0502020204030203" pitchFamily="34" charset="0"/>
                <a:ea typeface="Lato" panose="020F0502020204030203" pitchFamily="34" charset="0"/>
                <a:cs typeface="Lato" panose="020F0502020204030203" pitchFamily="34" charset="0"/>
              </a:rPr>
              <a:t>Surtido amplio, No Especializado</a:t>
            </a:r>
            <a:endParaRPr sz="1400" dirty="0">
              <a:latin typeface="Lato" panose="020F0502020204030203" pitchFamily="34" charset="0"/>
              <a:ea typeface="Lato" panose="020F0502020204030203" pitchFamily="34" charset="0"/>
              <a:cs typeface="Lato" panose="020F0502020204030203" pitchFamily="34" charset="0"/>
            </a:endParaRPr>
          </a:p>
          <a:p>
            <a:pPr marL="285750" indent="-285750">
              <a:spcBef>
                <a:spcPts val="293"/>
              </a:spcBef>
              <a:buSzPts val="2400"/>
            </a:pPr>
            <a:r>
              <a:rPr lang="es-ES" sz="1400" dirty="0">
                <a:latin typeface="Lato" panose="020F0502020204030203" pitchFamily="34" charset="0"/>
                <a:ea typeface="Lato" panose="020F0502020204030203" pitchFamily="34" charset="0"/>
                <a:cs typeface="Lato" panose="020F0502020204030203" pitchFamily="34" charset="0"/>
              </a:rPr>
              <a:t>El 20% de los productos generan el 80% de la Venta</a:t>
            </a:r>
            <a:endParaRPr sz="1400" dirty="0">
              <a:latin typeface="Lato" panose="020F0502020204030203" pitchFamily="34" charset="0"/>
              <a:ea typeface="Lato" panose="020F0502020204030203" pitchFamily="34" charset="0"/>
              <a:cs typeface="Lato" panose="020F0502020204030203" pitchFamily="34" charset="0"/>
            </a:endParaRPr>
          </a:p>
          <a:p>
            <a:pPr marL="285750" indent="-285750">
              <a:spcBef>
                <a:spcPts val="293"/>
              </a:spcBef>
              <a:buSzPts val="2400"/>
            </a:pPr>
            <a:r>
              <a:rPr lang="es-ES" sz="1400" dirty="0">
                <a:latin typeface="Lato" panose="020F0502020204030203" pitchFamily="34" charset="0"/>
                <a:ea typeface="Lato" panose="020F0502020204030203" pitchFamily="34" charset="0"/>
                <a:cs typeface="Lato" panose="020F0502020204030203" pitchFamily="34" charset="0"/>
              </a:rPr>
              <a:t>Productos que cifran…</a:t>
            </a:r>
            <a:endParaRPr sz="1400" dirty="0">
              <a:latin typeface="Lato" panose="020F0502020204030203" pitchFamily="34" charset="0"/>
              <a:ea typeface="Lato" panose="020F0502020204030203" pitchFamily="34" charset="0"/>
              <a:cs typeface="Lato" panose="020F0502020204030203" pitchFamily="34" charset="0"/>
            </a:endParaRPr>
          </a:p>
          <a:p>
            <a:pPr marL="285750" indent="-285750">
              <a:spcBef>
                <a:spcPts val="293"/>
              </a:spcBef>
              <a:buSzPts val="2400"/>
            </a:pPr>
            <a:r>
              <a:rPr lang="es-ES" sz="1400" dirty="0">
                <a:latin typeface="Lato" panose="020F0502020204030203" pitchFamily="34" charset="0"/>
                <a:ea typeface="Lato" panose="020F0502020204030203" pitchFamily="34" charset="0"/>
                <a:cs typeface="Lato" panose="020F0502020204030203" pitchFamily="34" charset="0"/>
              </a:rPr>
              <a:t>El 80% de los productos general el 20% de la venta</a:t>
            </a:r>
            <a:endParaRPr sz="1400" dirty="0">
              <a:latin typeface="Lato" panose="020F0502020204030203" pitchFamily="34" charset="0"/>
              <a:ea typeface="Lato" panose="020F0502020204030203" pitchFamily="34" charset="0"/>
              <a:cs typeface="Lato" panose="020F0502020204030203" pitchFamily="34" charset="0"/>
            </a:endParaRPr>
          </a:p>
          <a:p>
            <a:pPr marL="285750" indent="-285750">
              <a:spcBef>
                <a:spcPts val="293"/>
              </a:spcBef>
              <a:buSzPts val="2400"/>
            </a:pPr>
            <a:r>
              <a:rPr lang="es-ES" sz="1400" dirty="0">
                <a:latin typeface="Lato" panose="020F0502020204030203" pitchFamily="34" charset="0"/>
                <a:ea typeface="Lato" panose="020F0502020204030203" pitchFamily="34" charset="0"/>
                <a:cs typeface="Lato" panose="020F0502020204030203" pitchFamily="34" charset="0"/>
              </a:rPr>
              <a:t>Compensación de márgenes.</a:t>
            </a:r>
            <a:endParaRPr sz="1400" dirty="0">
              <a:latin typeface="Lato" panose="020F0502020204030203" pitchFamily="34" charset="0"/>
              <a:ea typeface="Lato" panose="020F0502020204030203" pitchFamily="34" charset="0"/>
              <a:cs typeface="Lato" panose="020F0502020204030203" pitchFamily="34" charset="0"/>
            </a:endParaRPr>
          </a:p>
        </p:txBody>
      </p:sp>
      <p:cxnSp>
        <p:nvCxnSpPr>
          <p:cNvPr id="6" name="Straight Connector 12">
            <a:extLst>
              <a:ext uri="{FF2B5EF4-FFF2-40B4-BE49-F238E27FC236}">
                <a16:creationId xmlns:a16="http://schemas.microsoft.com/office/drawing/2014/main" id="{627FB4C5-DCAD-4F59-95EF-5E1B7CA3E909}"/>
              </a:ext>
            </a:extLst>
          </p:cNvPr>
          <p:cNvCxnSpPr>
            <a:cxnSpLocks/>
          </p:cNvCxnSpPr>
          <p:nvPr/>
        </p:nvCxnSpPr>
        <p:spPr>
          <a:xfrm>
            <a:off x="0" y="1447221"/>
            <a:ext cx="9144000" cy="0"/>
          </a:xfrm>
          <a:prstGeom prst="line">
            <a:avLst/>
          </a:prstGeom>
          <a:ln w="25400">
            <a:solidFill>
              <a:srgbClr val="006CB5"/>
            </a:solidFill>
          </a:ln>
          <a:effectLst/>
        </p:spPr>
        <p:style>
          <a:lnRef idx="2">
            <a:schemeClr val="accent1"/>
          </a:lnRef>
          <a:fillRef idx="0">
            <a:schemeClr val="accent1"/>
          </a:fillRef>
          <a:effectRef idx="1">
            <a:schemeClr val="accent1"/>
          </a:effectRef>
          <a:fontRef idx="minor">
            <a:schemeClr val="tx1"/>
          </a:fontRef>
        </p:style>
      </p:cxnSp>
      <p:sp>
        <p:nvSpPr>
          <p:cNvPr id="7" name="CuadroTexto 6">
            <a:extLst>
              <a:ext uri="{FF2B5EF4-FFF2-40B4-BE49-F238E27FC236}">
                <a16:creationId xmlns:a16="http://schemas.microsoft.com/office/drawing/2014/main" id="{1D758B35-B522-44B4-8CF9-E55E1341D7C2}"/>
              </a:ext>
            </a:extLst>
          </p:cNvPr>
          <p:cNvSpPr txBox="1"/>
          <p:nvPr/>
        </p:nvSpPr>
        <p:spPr>
          <a:xfrm>
            <a:off x="184416" y="789124"/>
            <a:ext cx="8122024" cy="584775"/>
          </a:xfrm>
          <a:prstGeom prst="rect">
            <a:avLst/>
          </a:prstGeom>
          <a:noFill/>
        </p:spPr>
        <p:txBody>
          <a:bodyPr wrap="square" rtlCol="0">
            <a:spAutoFit/>
          </a:bodyPr>
          <a:lstStyle/>
          <a:p>
            <a:pPr>
              <a:buClr>
                <a:schemeClr val="lt1"/>
              </a:buClr>
              <a:buSzPts val="3200"/>
            </a:pPr>
            <a:r>
              <a:rPr lang="es-ES" sz="3200" dirty="0">
                <a:solidFill>
                  <a:srgbClr val="006CB5"/>
                </a:solidFill>
                <a:latin typeface="Futura LT Pro Book" panose="020B0802020204020204" pitchFamily="34" charset="0"/>
                <a:ea typeface="Trebuchet MS"/>
                <a:cs typeface="Trebuchet MS"/>
                <a:sym typeface="Trebuchet MS"/>
              </a:rPr>
              <a:t>TIPOS DE MODELOS DE NEGOCIO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6"/>
          <p:cNvSpPr txBox="1">
            <a:spLocks noGrp="1"/>
          </p:cNvSpPr>
          <p:nvPr>
            <p:ph type="body" idx="1"/>
          </p:nvPr>
        </p:nvSpPr>
        <p:spPr>
          <a:xfrm>
            <a:off x="1982968" y="1717834"/>
            <a:ext cx="5178063" cy="2853073"/>
          </a:xfrm>
          <a:prstGeom prst="rect">
            <a:avLst/>
          </a:prstGeom>
          <a:noFill/>
          <a:ln>
            <a:noFill/>
          </a:ln>
        </p:spPr>
        <p:txBody>
          <a:bodyPr spcFirstLastPara="1" wrap="square" lIns="55729" tIns="27857" rIns="55729" bIns="27857" anchor="t" anchorCtr="0">
            <a:noAutofit/>
          </a:bodyPr>
          <a:lstStyle/>
          <a:p>
            <a:pPr marL="209010">
              <a:spcBef>
                <a:spcPts val="0"/>
              </a:spcBef>
              <a:buSzPts val="3200"/>
            </a:pPr>
            <a:r>
              <a:rPr lang="es-ES" sz="1400" b="1" dirty="0">
                <a:solidFill>
                  <a:srgbClr val="006CB5"/>
                </a:solidFill>
                <a:latin typeface="Lato" panose="020F0502020204030203" pitchFamily="34" charset="0"/>
                <a:ea typeface="Lato" panose="020F0502020204030203" pitchFamily="34" charset="0"/>
                <a:cs typeface="Lato" panose="020F0502020204030203" pitchFamily="34" charset="0"/>
              </a:rPr>
              <a:t>Suscripción</a:t>
            </a:r>
            <a:endParaRPr sz="1400" b="1" dirty="0">
              <a:solidFill>
                <a:srgbClr val="006CB5"/>
              </a:solidFill>
              <a:latin typeface="Lato" panose="020F0502020204030203" pitchFamily="34" charset="0"/>
              <a:ea typeface="Lato" panose="020F0502020204030203" pitchFamily="34" charset="0"/>
              <a:cs typeface="Lato" panose="020F0502020204030203" pitchFamily="34" charset="0"/>
            </a:endParaRPr>
          </a:p>
          <a:p>
            <a:pPr marL="0" indent="0">
              <a:spcBef>
                <a:spcPts val="293"/>
              </a:spcBef>
              <a:buSzPts val="2400"/>
              <a:buNone/>
            </a:pPr>
            <a:r>
              <a:rPr lang="es-ES" sz="1400" dirty="0">
                <a:latin typeface="Lato" panose="020F0502020204030203" pitchFamily="34" charset="0"/>
                <a:ea typeface="Lato" panose="020F0502020204030203" pitchFamily="34" charset="0"/>
                <a:cs typeface="Lato" panose="020F0502020204030203" pitchFamily="34" charset="0"/>
              </a:rPr>
              <a:t>El cliente paga por acceder a un producto o servicio con una periodicidad fijada. </a:t>
            </a:r>
            <a:endParaRPr sz="1400" dirty="0">
              <a:latin typeface="Lato" panose="020F0502020204030203" pitchFamily="34" charset="0"/>
              <a:ea typeface="Lato" panose="020F0502020204030203" pitchFamily="34" charset="0"/>
              <a:cs typeface="Lato" panose="020F0502020204030203" pitchFamily="34" charset="0"/>
            </a:endParaRPr>
          </a:p>
          <a:p>
            <a:pPr marL="209010" indent="-116117">
              <a:spcBef>
                <a:spcPts val="293"/>
              </a:spcBef>
              <a:buSzPts val="2400"/>
              <a:buNone/>
            </a:pPr>
            <a:endParaRPr sz="1400" dirty="0">
              <a:latin typeface="Lato" panose="020F0502020204030203" pitchFamily="34" charset="0"/>
              <a:ea typeface="Lato" panose="020F0502020204030203" pitchFamily="34" charset="0"/>
              <a:cs typeface="Lato" panose="020F0502020204030203" pitchFamily="34" charset="0"/>
            </a:endParaRPr>
          </a:p>
          <a:p>
            <a:pPr marL="975382" lvl="3" indent="-139341">
              <a:spcBef>
                <a:spcPts val="341"/>
              </a:spcBef>
              <a:buSzPts val="2800"/>
            </a:pPr>
            <a:r>
              <a:rPr lang="es-ES" sz="1400" dirty="0">
                <a:latin typeface="Lato" panose="020F0502020204030203" pitchFamily="34" charset="0"/>
                <a:ea typeface="Lato" panose="020F0502020204030203" pitchFamily="34" charset="0"/>
                <a:cs typeface="Lato" panose="020F0502020204030203" pitchFamily="34" charset="0"/>
              </a:rPr>
              <a:t>Gimnasios,</a:t>
            </a:r>
            <a:endParaRPr sz="1400" dirty="0">
              <a:latin typeface="Lato" panose="020F0502020204030203" pitchFamily="34" charset="0"/>
              <a:ea typeface="Lato" panose="020F0502020204030203" pitchFamily="34" charset="0"/>
              <a:cs typeface="Lato" panose="020F0502020204030203" pitchFamily="34" charset="0"/>
            </a:endParaRPr>
          </a:p>
          <a:p>
            <a:pPr marL="975382" lvl="3" indent="-139341">
              <a:spcBef>
                <a:spcPts val="341"/>
              </a:spcBef>
              <a:buSzPts val="2800"/>
            </a:pPr>
            <a:r>
              <a:rPr lang="es-ES" sz="1400" dirty="0">
                <a:latin typeface="Lato" panose="020F0502020204030203" pitchFamily="34" charset="0"/>
                <a:ea typeface="Lato" panose="020F0502020204030203" pitchFamily="34" charset="0"/>
                <a:cs typeface="Lato" panose="020F0502020204030203" pitchFamily="34" charset="0"/>
              </a:rPr>
              <a:t>Centros de Estética, </a:t>
            </a:r>
            <a:endParaRPr sz="1400" dirty="0">
              <a:latin typeface="Lato" panose="020F0502020204030203" pitchFamily="34" charset="0"/>
              <a:ea typeface="Lato" panose="020F0502020204030203" pitchFamily="34" charset="0"/>
              <a:cs typeface="Lato" panose="020F0502020204030203" pitchFamily="34" charset="0"/>
            </a:endParaRPr>
          </a:p>
          <a:p>
            <a:pPr marL="975382" lvl="3" indent="-139341">
              <a:spcBef>
                <a:spcPts val="341"/>
              </a:spcBef>
              <a:buSzPts val="2800"/>
            </a:pPr>
            <a:r>
              <a:rPr lang="es-ES" sz="1400" dirty="0">
                <a:latin typeface="Lato" panose="020F0502020204030203" pitchFamily="34" charset="0"/>
                <a:ea typeface="Lato" panose="020F0502020204030203" pitchFamily="34" charset="0"/>
                <a:cs typeface="Lato" panose="020F0502020204030203" pitchFamily="34" charset="0"/>
              </a:rPr>
              <a:t>Club de Lectores – Club de compras, </a:t>
            </a:r>
            <a:endParaRPr sz="1400" dirty="0">
              <a:latin typeface="Lato" panose="020F0502020204030203" pitchFamily="34" charset="0"/>
              <a:ea typeface="Lato" panose="020F0502020204030203" pitchFamily="34" charset="0"/>
              <a:cs typeface="Lato" panose="020F0502020204030203" pitchFamily="34" charset="0"/>
            </a:endParaRPr>
          </a:p>
          <a:p>
            <a:pPr marL="975382" lvl="3" indent="-139341">
              <a:spcBef>
                <a:spcPts val="341"/>
              </a:spcBef>
              <a:buSzPts val="2800"/>
            </a:pPr>
            <a:r>
              <a:rPr lang="es-ES" sz="1400" dirty="0">
                <a:latin typeface="Lato" panose="020F0502020204030203" pitchFamily="34" charset="0"/>
                <a:ea typeface="Lato" panose="020F0502020204030203" pitchFamily="34" charset="0"/>
                <a:cs typeface="Lato" panose="020F0502020204030203" pitchFamily="34" charset="0"/>
              </a:rPr>
              <a:t>Software – Antivirus.</a:t>
            </a:r>
            <a:endParaRPr sz="1400" dirty="0">
              <a:latin typeface="Lato" panose="020F0502020204030203" pitchFamily="34" charset="0"/>
              <a:ea typeface="Lato" panose="020F0502020204030203" pitchFamily="34" charset="0"/>
              <a:cs typeface="Lato" panose="020F0502020204030203" pitchFamily="34" charset="0"/>
            </a:endParaRPr>
          </a:p>
          <a:p>
            <a:pPr marL="975382" lvl="3" indent="-139341">
              <a:spcBef>
                <a:spcPts val="341"/>
              </a:spcBef>
              <a:buSzPts val="2800"/>
            </a:pPr>
            <a:r>
              <a:rPr lang="es-ES" sz="1400" dirty="0">
                <a:latin typeface="Lato" panose="020F0502020204030203" pitchFamily="34" charset="0"/>
                <a:ea typeface="Lato" panose="020F0502020204030203" pitchFamily="34" charset="0"/>
                <a:cs typeface="Lato" panose="020F0502020204030203" pitchFamily="34" charset="0"/>
              </a:rPr>
              <a:t>Servicios profesionales - Asesorías</a:t>
            </a:r>
            <a:endParaRPr sz="1400" dirty="0">
              <a:latin typeface="Lato" panose="020F0502020204030203" pitchFamily="34" charset="0"/>
              <a:ea typeface="Lato" panose="020F0502020204030203" pitchFamily="34" charset="0"/>
              <a:cs typeface="Lato" panose="020F0502020204030203" pitchFamily="34" charset="0"/>
            </a:endParaRPr>
          </a:p>
        </p:txBody>
      </p:sp>
      <p:cxnSp>
        <p:nvCxnSpPr>
          <p:cNvPr id="6" name="Straight Connector 12">
            <a:extLst>
              <a:ext uri="{FF2B5EF4-FFF2-40B4-BE49-F238E27FC236}">
                <a16:creationId xmlns:a16="http://schemas.microsoft.com/office/drawing/2014/main" id="{A033FEFD-BBEE-492C-947F-F5E10D092C40}"/>
              </a:ext>
            </a:extLst>
          </p:cNvPr>
          <p:cNvCxnSpPr>
            <a:cxnSpLocks/>
          </p:cNvCxnSpPr>
          <p:nvPr/>
        </p:nvCxnSpPr>
        <p:spPr>
          <a:xfrm>
            <a:off x="0" y="1447221"/>
            <a:ext cx="9144000" cy="0"/>
          </a:xfrm>
          <a:prstGeom prst="line">
            <a:avLst/>
          </a:prstGeom>
          <a:ln w="25400">
            <a:solidFill>
              <a:srgbClr val="53AD32"/>
            </a:solidFill>
          </a:ln>
          <a:effectLst/>
        </p:spPr>
        <p:style>
          <a:lnRef idx="2">
            <a:schemeClr val="accent1"/>
          </a:lnRef>
          <a:fillRef idx="0">
            <a:schemeClr val="accent1"/>
          </a:fillRef>
          <a:effectRef idx="1">
            <a:schemeClr val="accent1"/>
          </a:effectRef>
          <a:fontRef idx="minor">
            <a:schemeClr val="tx1"/>
          </a:fontRef>
        </p:style>
      </p:cxnSp>
      <p:sp>
        <p:nvSpPr>
          <p:cNvPr id="7" name="CuadroTexto 6">
            <a:extLst>
              <a:ext uri="{FF2B5EF4-FFF2-40B4-BE49-F238E27FC236}">
                <a16:creationId xmlns:a16="http://schemas.microsoft.com/office/drawing/2014/main" id="{E803AD57-81BD-45D2-B643-B5B8E51EEEA3}"/>
              </a:ext>
            </a:extLst>
          </p:cNvPr>
          <p:cNvSpPr txBox="1"/>
          <p:nvPr/>
        </p:nvSpPr>
        <p:spPr>
          <a:xfrm>
            <a:off x="184416" y="789124"/>
            <a:ext cx="8122024" cy="584775"/>
          </a:xfrm>
          <a:prstGeom prst="rect">
            <a:avLst/>
          </a:prstGeom>
          <a:noFill/>
        </p:spPr>
        <p:txBody>
          <a:bodyPr wrap="square" rtlCol="0">
            <a:spAutoFit/>
          </a:bodyPr>
          <a:lstStyle/>
          <a:p>
            <a:pPr>
              <a:buClr>
                <a:schemeClr val="lt1"/>
              </a:buClr>
              <a:buSzPts val="3200"/>
            </a:pPr>
            <a:r>
              <a:rPr lang="es-ES" sz="3200" dirty="0">
                <a:solidFill>
                  <a:srgbClr val="53AD32"/>
                </a:solidFill>
                <a:latin typeface="Futura LT Pro Book" panose="020B0802020204020204" pitchFamily="34" charset="0"/>
                <a:ea typeface="Trebuchet MS"/>
                <a:cs typeface="Trebuchet MS"/>
                <a:sym typeface="Trebuchet MS"/>
              </a:rPr>
              <a:t>TIPOS DE MODELOS DE NEGOCIO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7"/>
          <p:cNvSpPr txBox="1">
            <a:spLocks noGrp="1"/>
          </p:cNvSpPr>
          <p:nvPr>
            <p:ph type="body" idx="1"/>
          </p:nvPr>
        </p:nvSpPr>
        <p:spPr>
          <a:xfrm>
            <a:off x="1761226" y="1712867"/>
            <a:ext cx="5508314" cy="3116433"/>
          </a:xfrm>
          <a:prstGeom prst="rect">
            <a:avLst/>
          </a:prstGeom>
          <a:noFill/>
          <a:ln>
            <a:noFill/>
          </a:ln>
        </p:spPr>
        <p:txBody>
          <a:bodyPr spcFirstLastPara="1" wrap="square" lIns="55729" tIns="27857" rIns="55729" bIns="27857" anchor="t" anchorCtr="0">
            <a:noAutofit/>
          </a:bodyPr>
          <a:lstStyle/>
          <a:p>
            <a:pPr marL="209010">
              <a:spcBef>
                <a:spcPts val="0"/>
              </a:spcBef>
              <a:buSzPts val="2400"/>
            </a:pPr>
            <a:r>
              <a:rPr lang="es-ES" sz="1400" b="1" dirty="0">
                <a:solidFill>
                  <a:srgbClr val="006CB5"/>
                </a:solidFill>
                <a:latin typeface="Lato" panose="020F0502020204030203" pitchFamily="34" charset="0"/>
                <a:ea typeface="Lato" panose="020F0502020204030203" pitchFamily="34" charset="0"/>
                <a:cs typeface="Lato" panose="020F0502020204030203" pitchFamily="34" charset="0"/>
              </a:rPr>
              <a:t>Basado en el concepto GRATIS - FREE</a:t>
            </a:r>
            <a:endParaRPr sz="1400" b="1" dirty="0">
              <a:solidFill>
                <a:srgbClr val="006CB5"/>
              </a:solidFill>
              <a:latin typeface="Lato" panose="020F0502020204030203" pitchFamily="34" charset="0"/>
              <a:ea typeface="Lato" panose="020F0502020204030203" pitchFamily="34" charset="0"/>
              <a:cs typeface="Lato" panose="020F0502020204030203" pitchFamily="34" charset="0"/>
            </a:endParaRPr>
          </a:p>
          <a:p>
            <a:pPr marL="452856" lvl="1" indent="-174175">
              <a:spcBef>
                <a:spcPts val="293"/>
              </a:spcBef>
              <a:buSzPts val="2400"/>
            </a:pPr>
            <a:r>
              <a:rPr lang="es-ES" sz="1400" b="1" dirty="0">
                <a:solidFill>
                  <a:srgbClr val="006CB5"/>
                </a:solidFill>
                <a:latin typeface="Lato" panose="020F0502020204030203" pitchFamily="34" charset="0"/>
                <a:ea typeface="Lato" panose="020F0502020204030203" pitchFamily="34" charset="0"/>
                <a:cs typeface="Lato" panose="020F0502020204030203" pitchFamily="34" charset="0"/>
              </a:rPr>
              <a:t>Cebo y anzuelo</a:t>
            </a:r>
            <a:r>
              <a:rPr lang="es-ES" sz="1400" dirty="0">
                <a:latin typeface="Lato" panose="020F0502020204030203" pitchFamily="34" charset="0"/>
                <a:ea typeface="Lato" panose="020F0502020204030203" pitchFamily="34" charset="0"/>
                <a:cs typeface="Lato" panose="020F0502020204030203" pitchFamily="34" charset="0"/>
              </a:rPr>
              <a:t>: Ofrecer un producto básico a precio muy bajo (Cebo) para fomentar la compra repetida de repuestos o consumibles.</a:t>
            </a:r>
            <a:endParaRPr sz="1400" dirty="0">
              <a:latin typeface="Lato" panose="020F0502020204030203" pitchFamily="34" charset="0"/>
              <a:ea typeface="Lato" panose="020F0502020204030203" pitchFamily="34" charset="0"/>
              <a:cs typeface="Lato" panose="020F0502020204030203" pitchFamily="34" charset="0"/>
            </a:endParaRPr>
          </a:p>
          <a:p>
            <a:pPr marL="439309" lvl="1" indent="0">
              <a:spcBef>
                <a:spcPts val="293"/>
              </a:spcBef>
              <a:buSzPts val="2400"/>
              <a:buNone/>
            </a:pPr>
            <a:endParaRPr dirty="0">
              <a:latin typeface="Lato" panose="020F0502020204030203" pitchFamily="34" charset="0"/>
              <a:ea typeface="Lato" panose="020F0502020204030203" pitchFamily="34" charset="0"/>
              <a:cs typeface="Lato" panose="020F0502020204030203" pitchFamily="34" charset="0"/>
            </a:endParaRPr>
          </a:p>
          <a:p>
            <a:pPr marL="439309" lvl="1" indent="0">
              <a:spcBef>
                <a:spcPts val="293"/>
              </a:spcBef>
              <a:buSzPts val="2400"/>
              <a:buNone/>
            </a:pPr>
            <a:endParaRPr dirty="0">
              <a:latin typeface="Lato" panose="020F0502020204030203" pitchFamily="34" charset="0"/>
              <a:ea typeface="Lato" panose="020F0502020204030203" pitchFamily="34" charset="0"/>
              <a:cs typeface="Lato" panose="020F0502020204030203" pitchFamily="34" charset="0"/>
            </a:endParaRPr>
          </a:p>
          <a:p>
            <a:pPr marL="452856" lvl="1" indent="-50317">
              <a:spcBef>
                <a:spcPts val="390"/>
              </a:spcBef>
              <a:buSzPts val="3200"/>
              <a:buNone/>
            </a:pPr>
            <a:endParaRPr sz="1951" dirty="0">
              <a:solidFill>
                <a:srgbClr val="FF0000"/>
              </a:solidFill>
              <a:latin typeface="Lato" panose="020F0502020204030203" pitchFamily="34" charset="0"/>
              <a:ea typeface="Lato" panose="020F0502020204030203" pitchFamily="34" charset="0"/>
              <a:cs typeface="Lato" panose="020F0502020204030203" pitchFamily="34" charset="0"/>
            </a:endParaRPr>
          </a:p>
          <a:p>
            <a:pPr marL="452856" lvl="1" indent="-174175">
              <a:spcBef>
                <a:spcPts val="293"/>
              </a:spcBef>
              <a:buSzPts val="2400"/>
            </a:pPr>
            <a:r>
              <a:rPr lang="es-ES" sz="1400" b="1" dirty="0">
                <a:solidFill>
                  <a:srgbClr val="006CB5"/>
                </a:solidFill>
                <a:latin typeface="Lato" panose="020F0502020204030203" pitchFamily="34" charset="0"/>
                <a:ea typeface="Lato" panose="020F0502020204030203" pitchFamily="34" charset="0"/>
                <a:cs typeface="Lato" panose="020F0502020204030203" pitchFamily="34" charset="0"/>
              </a:rPr>
              <a:t>Freemium: </a:t>
            </a:r>
            <a:r>
              <a:rPr lang="es-ES" sz="1400" dirty="0">
                <a:latin typeface="Lato" panose="020F0502020204030203" pitchFamily="34" charset="0"/>
                <a:ea typeface="Lato" panose="020F0502020204030203" pitchFamily="34" charset="0"/>
                <a:cs typeface="Lato" panose="020F0502020204030203" pitchFamily="34" charset="0"/>
              </a:rPr>
              <a:t>combina servicios básicos gratuitos con servicios Premium de Pago</a:t>
            </a:r>
            <a:endParaRPr sz="1400" dirty="0">
              <a:latin typeface="Lato" panose="020F0502020204030203" pitchFamily="34" charset="0"/>
              <a:ea typeface="Lato" panose="020F0502020204030203" pitchFamily="34" charset="0"/>
              <a:cs typeface="Lato" panose="020F0502020204030203" pitchFamily="34" charset="0"/>
            </a:endParaRPr>
          </a:p>
          <a:p>
            <a:pPr marL="209010" indent="-112246">
              <a:spcBef>
                <a:spcPts val="305"/>
              </a:spcBef>
              <a:buSzPts val="2500"/>
              <a:buNone/>
            </a:pPr>
            <a:endParaRPr dirty="0">
              <a:latin typeface="Lato" panose="020F0502020204030203" pitchFamily="34" charset="0"/>
              <a:ea typeface="Lato" panose="020F0502020204030203" pitchFamily="34" charset="0"/>
              <a:cs typeface="Lato" panose="020F0502020204030203" pitchFamily="34" charset="0"/>
            </a:endParaRPr>
          </a:p>
        </p:txBody>
      </p:sp>
      <p:pic>
        <p:nvPicPr>
          <p:cNvPr id="148" name="Google Shape;148;p7"/>
          <p:cNvPicPr preferRelativeResize="0"/>
          <p:nvPr/>
        </p:nvPicPr>
        <p:blipFill rotWithShape="1">
          <a:blip r:embed="rId3">
            <a:alphaModFix/>
          </a:blip>
          <a:srcRect t="10134" b="8789"/>
          <a:stretch/>
        </p:blipFill>
        <p:spPr>
          <a:xfrm>
            <a:off x="4999399" y="2899009"/>
            <a:ext cx="957884" cy="702295"/>
          </a:xfrm>
          <a:prstGeom prst="rect">
            <a:avLst/>
          </a:prstGeom>
          <a:noFill/>
          <a:ln>
            <a:noFill/>
          </a:ln>
        </p:spPr>
      </p:pic>
      <p:pic>
        <p:nvPicPr>
          <p:cNvPr id="149" name="Google Shape;149;p7"/>
          <p:cNvPicPr preferRelativeResize="0"/>
          <p:nvPr/>
        </p:nvPicPr>
        <p:blipFill rotWithShape="1">
          <a:blip r:embed="rId4">
            <a:alphaModFix/>
          </a:blip>
          <a:srcRect/>
          <a:stretch/>
        </p:blipFill>
        <p:spPr>
          <a:xfrm>
            <a:off x="3459560" y="2603331"/>
            <a:ext cx="778993" cy="1130796"/>
          </a:xfrm>
          <a:prstGeom prst="rect">
            <a:avLst/>
          </a:prstGeom>
          <a:noFill/>
          <a:ln>
            <a:noFill/>
          </a:ln>
        </p:spPr>
      </p:pic>
      <p:pic>
        <p:nvPicPr>
          <p:cNvPr id="150" name="Google Shape;150;p7"/>
          <p:cNvPicPr preferRelativeResize="0"/>
          <p:nvPr/>
        </p:nvPicPr>
        <p:blipFill rotWithShape="1">
          <a:blip r:embed="rId5">
            <a:alphaModFix/>
          </a:blip>
          <a:srcRect/>
          <a:stretch/>
        </p:blipFill>
        <p:spPr>
          <a:xfrm>
            <a:off x="3152258" y="4404832"/>
            <a:ext cx="537013" cy="537013"/>
          </a:xfrm>
          <a:prstGeom prst="rect">
            <a:avLst/>
          </a:prstGeom>
          <a:noFill/>
          <a:ln>
            <a:noFill/>
          </a:ln>
        </p:spPr>
      </p:pic>
      <p:sp>
        <p:nvSpPr>
          <p:cNvPr id="151" name="Google Shape;151;p7" descr="data:image/png;base64,iVBORw0KGgoAAAANSUhEUgAAAO8AAADSCAMAAACVSmf4AAAA8FBMVEX+/v4AAAD///8AdL7+/vwAdL8Adb4tLS1LS0vS0tIaGhoAcLwgICCurqzx8fD9//3h4eGLi4zk5OQUFBQAbrxjY2OgoKD19fXk5OK9vbzMzMyYmJizs7NbW1vz8/Ps7OxDQ0OCgoJycnIlJSU1NTWlpaW7u7tqamoLCwtTU1NJSUmHh4cAg8Rvb2/Z2dleXl7m8/bV7vUAZ7iexuMAf8R+vN1mtt1AlcnC3ey54fGv3u5qw+NUptSMxuJArtc8PD2gy+JtqdSGt9wjiscAkMo+mc4wn9K02uyOu94Ijcid0ucsmMtBkMxKpdNmstq+2OwB8umLAAAQmUlEQVR4nO1cC1fa2BZONidBjCYQgpGARkRQKlKwaOu0He2ofdip8///zd37vEhCkM6s69xb1/lWl4/k5Hi+7Pc+h1qWgYGBgYGBgYGBgYGBgYGBgYGBgYGBgYGBgYGBgYGBgYGBgYGBgYGBgYGBgYGBgYGBgYGBgYGBgYGBgYGBgYGBgcE/AZTgf72mZ0BgMQRym85mXz7++Hx3Ox7fff/8+Oav2TQABgzv07+XAU4lYGBd3Xz6No+iyPM8x8EvXuSN7z/dzICzDYL/9UL/S0AqFrDp+z/nDvJ03UrFdRynwoG03fn9QwwQvBz5Mojf/aigWN0K0sUvFZe+Ie8K/9U7n1/M2IsxZIB3j/MImTrItMKJVrh4SdIVh9g70e3F9IUQhunFHOXqeBVO2ZWaTMIl8py/U/G82wfrV2dMfgiuvkUoWLfyJFwXvdeHKXqun7JiMYxxPDOHvwOkG9yMUZWdtXxRr93o/h38PF+K3ezJ+A3Wv6wxDII/XI9b7TrxuuSzvfkX+Bm+FMytdq9XswaNtEBpBcN/hTiLL84dbrUV52m+RBm13nO+/Jx8wT+ztzZ3rL3mRDD5vzB9Nh173CU5awTMgxORPv+9fCadecofoG0fh3U/bvXr6tbiK2Qu5b4/O2B651HEkVHoSYVGHXC930v1mcF+uzOY4HzxZNBpowrDjt1oTyBubXZrfpqEeCWt+fxrCmmy02njL9ZkYiUdzGXC7U63qPfPATSz2b3nuE8rMwcOQp/1GJTyBX9kH53YMfiHdrNqV2uAfG27x+IWfhsm9jEybdgNFOKhnUDVPurbo32AvX7Htn0Y2s0Nu5o8P2FGEr6NnHXqLPOQ6Peg1D8zZLcTThJm9exePRzYB3WS7yRFvlvD2n56cIBC3bNbPoQH1wwGtTA8tTtgndn2acJqzVE9bTer/wZfFpBKU0Bao86OVOaygMqgZ3fJBBN7RBGogVzwDWA4QvudAN1uQ81uNRM06wYFKStO+q8ZnNk9HHRoo6jxgeTZ4xNjmCRylV6rz0qZy803sTc7E4BtJIo2MrGPY+JrKb5t/KVzUrMH0LHRf8Xd09G1PfLh0MaH/OpJB9HCu89KlhZ69ecVJgbkpdeZb+X8B1ZILLgsS6MZDLfsPnKyt4mvj8Y5yPBlln0WHx3H/db+aAud8Wt7q9HY4nzrwHzb3mw2m5uoIs/KlWz3bYQZBIal72skTNIFLBund+ePXOfyYqZeQfvInnSFfGv2ocXlC5IvvO5PkE7HnuAAru6QXmu+/arupDwfYxQVgwsPU6YrVLjZ94hMtMRt8WoYE41Lstwpar7zBZZ7HbTarj2onWxgdEFzHXD7ZYIv8u7aZ0cT1HryznCGdgw1ku8Z125+8ZkDMBkim5FQvTERRpWW7IqKTKmkG12iMkNAhu7dIrsi3W47To/tBB3uYeh37INQ8LVQgp3QB6if2McWhCN7FNLraMT1PQpIxJdSk2o39ZPhcxIOkG/w3SOGJGH00vdeac5BaUbFuQQrgNm3iOoo7wKK+gzHGGabPLye4E97ISi+Sd9Gm6bssstDcIdSjgMcc3g9Srk+E+FrvGAfPCdfyui/uLx745KEA1Lp8iQaGV7GuPTZ24pHvzi3M7SFPN+0vd1NLNQTK+l2k3002d12SFoAtS5mTsAm7RjvhniRvg23k7iWxPwqPV4fdrvt+rPyRYl+8kTbxkHCyGD6rcxL4yuIKBBhXsITMXzCe1Nqvygp3uOkMpD/wIP1IkOWF6nklpWiNtrnb/ziX33ncnmSn4rup8SIUstKplSSRfEjIxf+1qtwulgVfpvm+SqaoNnKSj9b8Iuf8wPEPfVYfkqmamj5JnKtA/lL5j0tfGjuqcwSLyMtTvcmQIuGKXppx13wpfadR66KAsWjClmuE70r1rRpXSOMNafC+vFqHOKA/QVnficUD8awPB58vJFaanzxtpVOanVfqtbixfIJd3dzCwCYazFGHwIhC0otHVd6aUHPe+QpM96b67eAiWWB72hzS6N6cNzGJRYST0wh24cHVRrQvz7r+iKK08z+NX/4pJ7niw8Mj6/7NP7oeBgTJSVCLngrHbw+6m9t4nSHQx8Wfw9qfMLNqp9RGQZX5zpnjmayu4wSrlTUZd6YrTwGYmshgItIE54Xkix4Zedx0puwnIJC2KnmByQgKfjyRp4vpDvZB6qDkAtRv4zkMDvdZqcOC77iwWae76VafsX7TslHwHVkehepDiXx5nFX7KbAbK4V2v2t4J837CKqnYUBYcgZFt+IvbUTC80p5Qv1UWH8QRcUJXwZvWbh9tGO+nuK72aWLwRvdbz1/sIbgSWkiKmlq+WIcVf2GTEZCx49xbdykXcuJXxtu6UNEqzTkvt2K4VV8kWdXB5/ain/Vtsqm05OUM53dqu02RnPhHcJSL9g+pn7MYea7xeWLADxXwA3rvRhrvcpyCtfGV+7JwUIcSldzEvojSzxJTXzSybcTMQ+Fqbq5dNh1c0fLuPLruaqB+t9mFr6Dnnpu3OXN+fOL3V5LxT61hHtd9d7O/0JvphSiWg7KF+fbTdQ9JrvJMN3Rw643k4mtaTBlXcHhGlBsrliOszYcnwzSggPuufsfdWOgIcxiD97pOtcmeUN8t8WmYDYY6nczkr5nibJcOdwQ9tWyvnW9II2Okm9njQO9IUhhn3/qMgXYsmoI0NpPDiyj2WMg1A//ao3rKeTbk/rfsuHVXxvVIvOcT9yMah3i5aKKo1J10UAOm2kyww+eRWxzVLBDLSM7zZf3X5bibvBU0rteQb7Yvn+jpLQq5jq/SW+ibiyF4NKUiaNUP4cv1ay7/oysQgH8pVRobmC7xtP831gwl9JvaXU8i46pzRD74EKO+Qunaeg83elfAcgsp5Qruma8m4t3m2VWIEiZNttKNFnZQCNRSamf8LSUr6MOogQTvOFSmXS1XxVWjG/ImJ67bQbzOLPF9KHZbPB9xGXLjXvVvIVi0rF3z9pA5WEAqdsET61Sb8q5SvNtydb2osVMJbKwHaYS0th/1hfXsE3knmUQwU/03v3Iu+FKT/jkLPrAN5Hjij/V8tXpckDrV+pvFetZRYIqbS5zbBovxl3dVTj3flsug1DcWvDz17G66mY5ShcybeS5VvswxWLFT4nly+lG0/wlRd8+bpjSGSsbC0WTtP3pICHRfslvpKU3W/sZ1NtWldLK05+fSpIba/i6yzsF6x1hxXEAQ+yX55fO+v4MhAKvZfCtlz7Tq6G0pcbZXz9RcTZ255QvaDFIN/j0noZ2xM2EK/yz7IiIP9ssXVnUbg+k392+N7aCv+c4Sus9roOHUWsnYNKQXolfC1Q0ic0R6fDVBXKE3GtW+wo4V8UbxBjcHn8nau6wPsD405QVOBlvjD9U6fcK+Kv7iAzaPAL1QlTS2/mcWIrSe2X8E3zCczJUU94Y+mdm+FSB43JJLNaL+WL+ZWqc737aemuQeH9WXAlCwZ3ZX41KLrYZo3l6phlnMUl8sWkolUc2KMNNTltdWlbB/9i/ZWcppTv7FZVuDx/Lt03yAwnUjcy33Ywf87ffYJvvLTwPFr7JfKlDkKjOBIDrlKb6zK+6egJvhbcqwBciW6WGo5lfONPnq6LV9RH/4Dva7/AV63Pwor5JDcUnYH0BkeUNhb5hk/xZTK4cIW+C9gah0VOc7bo5rk5d1XKVyysP7GUPvcaZTjdXso3NGOI2429flbCyq1vxSXynfAIvLXCftnVudr2dc9/g3X+maKRLH/xqXF+eBnfnhDERJe+dViBVXx5Ow7LgYyCTGQielKD4vE3lXQfhOX6bAV6k8yJ3gbrAhJjs4qnxBsVdvnL+ArlGu3q0q6dS4gyKNdnMQ/v1KUNVXCdqvjbWI5HTJj2YXn8xRVdqP6ky0ukNXSDD4quWyn2J0v4xuLC2b7O7xv/hK9IPiGRKedrkHnMwW6xXQ2pMPad8vwKA+47isCUZTmOdNGqSlp+zby5wYc7FTf6VjCf5firCqAG8B0VQitW2aRIeHW3eqHPK16I9gb2RrxIzAvtXmlA/VqOr05F6XQv+VuXusqu442p4V52xJk3cwLenOeHkqhcuCloQ65e4HQtkdzRrr8vf+TdDv0+4u6OQAiLfk6WoSzueSaPybEQ3sY+hEfKPPh2hu7gyffQAquUL429En0qfiAp+jFlq7NKmI09OllJQys82VglX7FYJuVRTfkmmcD1gpClrdpe1Ec5vt0w162U2TY6aEtOfZLzB7Atq5LaCr60PwjUmeOHzShl+hFAGV/e8JjdefJsMHKOPqKYciML/Q0sfprqbVNuqKi9mmglVgUQjVjIVz7NC6Rr3p+WWXMsq9seKqEs/OzNzsLFWw0Zqc8g05/cz2zU8IbjdB7xgzd0ws6NbmelAkbCN24kj6zgy/HuM738At9OGtYn7UUGyUWmKwZ0nrXU3/fTRIeYZrrgm4S7BNqP4S2qvSSWC06PtTIsmj0YageTNI7jtN5R/nsjzfKt74oZQZkl++iJrp3LzwOPP5ZUDQCzC267juxdUSm4iu9mtZrtDPeEOvmZ1vl166yVaS2TASi+VYF+WzcrjgdJmIaTrnr+EFj+/TVHh73DkW4PblJLQfNVE54s+v5iR9ARm9qu595fcfEHlupYMQgebr3Ftj/tdi/rwIp+7Eaoirijsts2tXgyfBWGC223+9cHB/rhgzrP81F7V0zX5n5F81VYCBFmt54r9k/EccHo+5dZrLZq6eMqH8eRpzu3Dt9aKwmTpXwPVAMdVCq/RBey+ymLVcedk5LRryag9hcGxd0U/vdqvGIs4QuLhV7RMV9B2KEA63nfPn18uJpNp7Orh68fxrRfqLdI8YWMy48jlfBtZfIH8DvLAzYH1gq+AO3lCUf1Rbwsu3+4K+g+JV/G8wj+uQUelahH60WV+Xw+Hs/nLv9cTuYsKdKdlSViJXz73Vj0ZuUCrXqxTmqFltgfWeZL/cbt/NVmh86XarcB8U5+C+kVPy8h7q2Wb0BVLR34dvkRd/oIA29LO2IDiR93yJxi8b7NSlMw1a0SOKmOekO5/wu68QdQ77SuhR5uHrR26jKjQL79/PLa0pzavZHc2Lw+3vGzO978ftw93BBPVvdoc5WnFIJvYTctI1+2IMzt03X0x1Pk5zRE0OX6HI2XDqoovu1thW47qaXL+/uccTxJ2t3tYTupx3r5mGoPt3PYlTknwG4t4cMnVn5/X7xKrJBr7eFwmNT8XDLN0m5uvsIxRYAvY3HYTHXwctBH3x3vflZiu2qSHNaPeuJhKLmxZronF7NcZs4+8LCkTzIU+HLb9tw/XsoHkBhMLyiDKv1Ujivqouj2oVSVf0XwDPmz6/Gdg2XQB+rm76dsqUf2y4Ksn3355EYlp2QxJEfjP2Yv6WPATLSXg3eP43OkvDjqTudio+ju44x2goM1LcxfDVS2wtXl2/HcoQ/+Etz5+P79DF6OImfBeKUL1uy3mzdvvn79+ubNm4ffpnSFBS/GVS3Az1+B+LcAs4q13wuCOElHNT8/yRDIg0jrd0t/SRDZgFRXN5kslvn5xYGJ/4aBBbIMEdm8xawXytfAwMDAwMDAwMDAwMDAwMDAwMDAwMDAwMDAwMDAwMDAwMDAwMDAwMDAwMDAwMDAwMDAwMDAwMDAwMDAwMDAwOBv4j8TkFKD8po+2wAAAABJRU5ErkJggg=="/>
          <p:cNvSpPr/>
          <p:nvPr/>
        </p:nvSpPr>
        <p:spPr>
          <a:xfrm>
            <a:off x="1879911" y="394294"/>
            <a:ext cx="185795" cy="185796"/>
          </a:xfrm>
          <a:prstGeom prst="rect">
            <a:avLst/>
          </a:prstGeom>
          <a:noFill/>
          <a:ln>
            <a:noFill/>
          </a:ln>
        </p:spPr>
        <p:txBody>
          <a:bodyPr spcFirstLastPara="1" wrap="square" lIns="55729" tIns="27857" rIns="55729" bIns="27857" anchor="t" anchorCtr="0">
            <a:noAutofit/>
          </a:bodyPr>
          <a:lstStyle/>
          <a:p>
            <a:endParaRPr sz="1219">
              <a:solidFill>
                <a:schemeClr val="dk1"/>
              </a:solidFill>
              <a:latin typeface="Trebuchet MS"/>
              <a:ea typeface="Trebuchet MS"/>
              <a:cs typeface="Trebuchet MS"/>
              <a:sym typeface="Trebuchet MS"/>
            </a:endParaRPr>
          </a:p>
        </p:txBody>
      </p:sp>
      <p:sp>
        <p:nvSpPr>
          <p:cNvPr id="152" name="Google Shape;152;p7" descr="data:image/png;base64,iVBORw0KGgoAAAANSUhEUgAAAO8AAADSCAMAAACVSmf4AAAA8FBMVEX+/v4AAAD///8AdL7+/vwAdL8Adb4tLS1LS0vS0tIaGhoAcLwgICCurqzx8fD9//3h4eGLi4zk5OQUFBQAbrxjY2OgoKD19fXk5OK9vbzMzMyYmJizs7NbW1vz8/Ps7OxDQ0OCgoJycnIlJSU1NTWlpaW7u7tqamoLCwtTU1NJSUmHh4cAg8Rvb2/Z2dleXl7m8/bV7vUAZ7iexuMAf8R+vN1mtt1AlcnC3ey54fGv3u5qw+NUptSMxuJArtc8PD2gy+JtqdSGt9wjiscAkMo+mc4wn9K02uyOu94Ijcid0ucsmMtBkMxKpdNmstq+2OwB8umLAAAQmUlEQVR4nO1cC1fa2BZONidBjCYQgpGARkRQKlKwaOu0He2ofdip8///zd37vEhCkM6s69xb1/lWl4/k5Hi+7Pc+h1qWgYGBgYGBgYGBgYGBgYGBgYGBgYGBgYGBgYGBgYGBgYGBgYGBgYGBgYGBgYGBgYGBgYGBgYGBgYGBgYGBgYGBgcE/AZTgf72mZ0BgMQRym85mXz7++Hx3Ox7fff/8+Oav2TQABgzv07+XAU4lYGBd3Xz6No+iyPM8x8EvXuSN7z/dzICzDYL/9UL/S0AqFrDp+z/nDvJ03UrFdRynwoG03fn9QwwQvBz5Mojf/aigWN0K0sUvFZe+Ie8K/9U7n1/M2IsxZIB3j/MImTrItMKJVrh4SdIVh9g70e3F9IUQhunFHOXqeBVO2ZWaTMIl8py/U/G82wfrV2dMfgiuvkUoWLfyJFwXvdeHKXqun7JiMYxxPDOHvwOkG9yMUZWdtXxRr93o/h38PF+K3ezJ+A3Wv6wxDII/XI9b7TrxuuSzvfkX+Bm+FMytdq9XswaNtEBpBcN/hTiLL84dbrUV52m+RBm13nO+/Jx8wT+ztzZ3rL3mRDD5vzB9Nh173CU5awTMgxORPv+9fCadecofoG0fh3U/bvXr6tbiK2Qu5b4/O2B651HEkVHoSYVGHXC930v1mcF+uzOY4HzxZNBpowrDjt1oTyBubXZrfpqEeCWt+fxrCmmy02njL9ZkYiUdzGXC7U63qPfPATSz2b3nuE8rMwcOQp/1GJTyBX9kH53YMfiHdrNqV2uAfG27x+IWfhsm9jEybdgNFOKhnUDVPurbo32AvX7Htn0Y2s0Nu5o8P2FGEr6NnHXqLPOQ6Peg1D8zZLcTThJm9exePRzYB3WS7yRFvlvD2n56cIBC3bNbPoQH1wwGtTA8tTtgndn2acJqzVE9bTer/wZfFpBKU0Bao86OVOaygMqgZ3fJBBN7RBGogVzwDWA4QvudAN1uQ81uNRM06wYFKStO+q8ZnNk9HHRoo6jxgeTZ4xNjmCRylV6rz0qZy803sTc7E4BtJIo2MrGPY+JrKb5t/KVzUrMH0LHRf8Xd09G1PfLh0MaH/OpJB9HCu89KlhZ69ecVJgbkpdeZb+X8B1ZILLgsS6MZDLfsPnKyt4mvj8Y5yPBlln0WHx3H/db+aAud8Wt7q9HY4nzrwHzb3mw2m5uoIs/KlWz3bYQZBIal72skTNIFLBund+ePXOfyYqZeQfvInnSFfGv2ocXlC5IvvO5PkE7HnuAAru6QXmu+/arupDwfYxQVgwsPU6YrVLjZ94hMtMRt8WoYE41Lstwpar7zBZZ7HbTarj2onWxgdEFzHXD7ZYIv8u7aZ0cT1HryznCGdgw1ku8Z125+8ZkDMBkim5FQvTERRpWW7IqKTKmkG12iMkNAhu7dIrsi3W47To/tBB3uYeh37INQ8LVQgp3QB6if2McWhCN7FNLraMT1PQpIxJdSk2o39ZPhcxIOkG/w3SOGJGH00vdeac5BaUbFuQQrgNm3iOoo7wKK+gzHGGabPLye4E97ISi+Sd9Gm6bssstDcIdSjgMcc3g9Srk+E+FrvGAfPCdfyui/uLx745KEA1Lp8iQaGV7GuPTZ24pHvzi3M7SFPN+0vd1NLNQTK+l2k3002d12SFoAtS5mTsAm7RjvhniRvg23k7iWxPwqPV4fdrvt+rPyRYl+8kTbxkHCyGD6rcxL4yuIKBBhXsITMXzCe1Nqvygp3uOkMpD/wIP1IkOWF6nklpWiNtrnb/ziX33ncnmSn4rup8SIUstKplSSRfEjIxf+1qtwulgVfpvm+SqaoNnKSj9b8Iuf8wPEPfVYfkqmamj5JnKtA/lL5j0tfGjuqcwSLyMtTvcmQIuGKXppx13wpfadR66KAsWjClmuE70r1rRpXSOMNafC+vFqHOKA/QVnficUD8awPB58vJFaanzxtpVOanVfqtbixfIJd3dzCwCYazFGHwIhC0otHVd6aUHPe+QpM96b67eAiWWB72hzS6N6cNzGJRYST0wh24cHVRrQvz7r+iKK08z+NX/4pJ7niw8Mj6/7NP7oeBgTJSVCLngrHbw+6m9t4nSHQx8Wfw9qfMLNqp9RGQZX5zpnjmayu4wSrlTUZd6YrTwGYmshgItIE54Xkix4Zedx0puwnIJC2KnmByQgKfjyRp4vpDvZB6qDkAtRv4zkMDvdZqcOC77iwWae76VafsX7TslHwHVkehepDiXx5nFX7KbAbK4V2v2t4J837CKqnYUBYcgZFt+IvbUTC80p5Qv1UWH8QRcUJXwZvWbh9tGO+nuK72aWLwRvdbz1/sIbgSWkiKmlq+WIcVf2GTEZCx49xbdykXcuJXxtu6UNEqzTkvt2K4VV8kWdXB5/ain/Vtsqm05OUM53dqu02RnPhHcJSL9g+pn7MYea7xeWLADxXwA3rvRhrvcpyCtfGV+7JwUIcSldzEvojSzxJTXzSybcTMQ+Fqbq5dNh1c0fLuPLruaqB+t9mFr6Dnnpu3OXN+fOL3V5LxT61hHtd9d7O/0JvphSiWg7KF+fbTdQ9JrvJMN3Rw643k4mtaTBlXcHhGlBsrliOszYcnwzSggPuufsfdWOgIcxiD97pOtcmeUN8t8WmYDYY6nczkr5nibJcOdwQ9tWyvnW9II2Okm9njQO9IUhhn3/qMgXYsmoI0NpPDiyj2WMg1A//ao3rKeTbk/rfsuHVXxvVIvOcT9yMah3i5aKKo1J10UAOm2kyww+eRWxzVLBDLSM7zZf3X5bibvBU0rteQb7Yvn+jpLQq5jq/SW+ibiyF4NKUiaNUP4cv1ay7/oysQgH8pVRobmC7xtP831gwl9JvaXU8i46pzRD74EKO+Qunaeg83elfAcgsp5Qruma8m4t3m2VWIEiZNttKNFnZQCNRSamf8LSUr6MOogQTvOFSmXS1XxVWjG/ImJ67bQbzOLPF9KHZbPB9xGXLjXvVvIVi0rF3z9pA5WEAqdsET61Sb8q5SvNtydb2osVMJbKwHaYS0th/1hfXsE3knmUQwU/03v3Iu+FKT/jkLPrAN5Hjij/V8tXpckDrV+pvFetZRYIqbS5zbBovxl3dVTj3flsug1DcWvDz17G66mY5ShcybeS5VvswxWLFT4nly+lG0/wlRd8+bpjSGSsbC0WTtP3pICHRfslvpKU3W/sZ1NtWldLK05+fSpIba/i6yzsF6x1hxXEAQ+yX55fO+v4MhAKvZfCtlz7Tq6G0pcbZXz9RcTZ255QvaDFIN/j0noZ2xM2EK/yz7IiIP9ssXVnUbg+k392+N7aCv+c4Sus9roOHUWsnYNKQXolfC1Q0ic0R6fDVBXKE3GtW+wo4V8UbxBjcHn8nau6wPsD405QVOBlvjD9U6fcK+Kv7iAzaPAL1QlTS2/mcWIrSe2X8E3zCczJUU94Y+mdm+FSB43JJLNaL+WL+ZWqc737aemuQeH9WXAlCwZ3ZX41KLrYZo3l6phlnMUl8sWkolUc2KMNNTltdWlbB/9i/ZWcppTv7FZVuDx/Lt03yAwnUjcy33Ywf87ffYJvvLTwPFr7JfKlDkKjOBIDrlKb6zK+6egJvhbcqwBciW6WGo5lfONPnq6LV9RH/4Dva7/AV63Pwor5JDcUnYH0BkeUNhb5hk/xZTK4cIW+C9gah0VOc7bo5rk5d1XKVyysP7GUPvcaZTjdXso3NGOI2429flbCyq1vxSXynfAIvLXCftnVudr2dc9/g3X+maKRLH/xqXF+eBnfnhDERJe+dViBVXx5Ow7LgYyCTGQielKD4vE3lXQfhOX6bAV6k8yJ3gbrAhJjs4qnxBsVdvnL+ArlGu3q0q6dS4gyKNdnMQ/v1KUNVXCdqvjbWI5HTJj2YXn8xRVdqP6ky0ukNXSDD4quWyn2J0v4xuLC2b7O7xv/hK9IPiGRKedrkHnMwW6xXQ2pMPad8vwKA+47isCUZTmOdNGqSlp+zby5wYc7FTf6VjCf5firCqAG8B0VQitW2aRIeHW3eqHPK16I9gb2RrxIzAvtXmlA/VqOr05F6XQv+VuXusqu442p4V52xJk3cwLenOeHkqhcuCloQ65e4HQtkdzRrr8vf+TdDv0+4u6OQAiLfk6WoSzueSaPybEQ3sY+hEfKPPh2hu7gyffQAquUL429En0qfiAp+jFlq7NKmI09OllJQys82VglX7FYJuVRTfkmmcD1gpClrdpe1Ec5vt0w162U2TY6aEtOfZLzB7Atq5LaCr60PwjUmeOHzShl+hFAGV/e8JjdefJsMHKOPqKYciML/Q0sfprqbVNuqKi9mmglVgUQjVjIVz7NC6Rr3p+WWXMsq9seKqEs/OzNzsLFWw0Zqc8g05/cz2zU8IbjdB7xgzd0ws6NbmelAkbCN24kj6zgy/HuM738At9OGtYn7UUGyUWmKwZ0nrXU3/fTRIeYZrrgm4S7BNqP4S2qvSSWC06PtTIsmj0YageTNI7jtN5R/nsjzfKt74oZQZkl++iJrp3LzwOPP5ZUDQCzC267juxdUSm4iu9mtZrtDPeEOvmZ1vl166yVaS2TASi+VYF+WzcrjgdJmIaTrnr+EFj+/TVHh73DkW4PblJLQfNVE54s+v5iR9ARm9qu595fcfEHlupYMQgebr3Ftj/tdi/rwIp+7Eaoirijsts2tXgyfBWGC223+9cHB/rhgzrP81F7V0zX5n5F81VYCBFmt54r9k/EccHo+5dZrLZq6eMqH8eRpzu3Dt9aKwmTpXwPVAMdVCq/RBey+ymLVcedk5LRryag9hcGxd0U/vdqvGIs4QuLhV7RMV9B2KEA63nfPn18uJpNp7Orh68fxrRfqLdI8YWMy48jlfBtZfIH8DvLAzYH1gq+AO3lCUf1Rbwsu3+4K+g+JV/G8wj+uQUelahH60WV+Xw+Hs/nLv9cTuYsKdKdlSViJXz73Vj0ZuUCrXqxTmqFltgfWeZL/cbt/NVmh86XarcB8U5+C+kVPy8h7q2Wb0BVLR34dvkRd/oIA29LO2IDiR93yJxi8b7NSlMw1a0SOKmOekO5/wu68QdQ77SuhR5uHrR26jKjQL79/PLa0pzavZHc2Lw+3vGzO978ftw93BBPVvdoc5WnFIJvYTctI1+2IMzt03X0x1Pk5zRE0OX6HI2XDqoovu1thW47qaXL+/uccTxJ2t3tYTupx3r5mGoPt3PYlTknwG4t4cMnVn5/X7xKrJBr7eFwmNT8XDLN0m5uvsIxRYAvY3HYTHXwctBH3x3vflZiu2qSHNaPeuJhKLmxZronF7NcZs4+8LCkTzIU+HLb9tw/XsoHkBhMLyiDKv1Ujivqouj2oVSVf0XwDPmz6/Gdg2XQB+rm76dsqUf2y4Ksn3355EYlp2QxJEfjP2Yv6WPATLSXg3eP43OkvDjqTudio+ju44x2goM1LcxfDVS2wtXl2/HcoQ/+Etz5+P79DF6OImfBeKUL1uy3mzdvvn79+ubNm4ffpnSFBS/GVS3Az1+B+LcAs4q13wuCOElHNT8/yRDIg0jrd0t/SRDZgFRXN5kslvn5xYGJ/4aBBbIMEdm8xawXytfAwMDAwMDAwMDAwMDAwMDAwMDAwMDAwMDAwMDAwMDAwMDAwMDAwMDAwMDAwMDAwMDAwMDAwMDAwMDAwMDAwOBv4j8TkFKD8po+2wAAAABJRU5ErkJggg=="/>
          <p:cNvSpPr/>
          <p:nvPr/>
        </p:nvSpPr>
        <p:spPr>
          <a:xfrm>
            <a:off x="1972808" y="487192"/>
            <a:ext cx="185795" cy="185796"/>
          </a:xfrm>
          <a:prstGeom prst="rect">
            <a:avLst/>
          </a:prstGeom>
          <a:noFill/>
          <a:ln>
            <a:noFill/>
          </a:ln>
        </p:spPr>
        <p:txBody>
          <a:bodyPr spcFirstLastPara="1" wrap="square" lIns="55729" tIns="27857" rIns="55729" bIns="27857" anchor="t" anchorCtr="0">
            <a:noAutofit/>
          </a:bodyPr>
          <a:lstStyle/>
          <a:p>
            <a:endParaRPr sz="1219">
              <a:solidFill>
                <a:schemeClr val="dk1"/>
              </a:solidFill>
              <a:latin typeface="Trebuchet MS"/>
              <a:ea typeface="Trebuchet MS"/>
              <a:cs typeface="Trebuchet MS"/>
              <a:sym typeface="Trebuchet MS"/>
            </a:endParaRPr>
          </a:p>
        </p:txBody>
      </p:sp>
      <p:pic>
        <p:nvPicPr>
          <p:cNvPr id="153" name="Google Shape;153;p7"/>
          <p:cNvPicPr preferRelativeResize="0"/>
          <p:nvPr/>
        </p:nvPicPr>
        <p:blipFill rotWithShape="1">
          <a:blip r:embed="rId6">
            <a:alphaModFix/>
          </a:blip>
          <a:srcRect t="10826" b="10020"/>
          <a:stretch/>
        </p:blipFill>
        <p:spPr>
          <a:xfrm>
            <a:off x="4134554" y="4404829"/>
            <a:ext cx="1181433" cy="526721"/>
          </a:xfrm>
          <a:prstGeom prst="rect">
            <a:avLst/>
          </a:prstGeom>
          <a:noFill/>
          <a:ln>
            <a:noFill/>
          </a:ln>
        </p:spPr>
      </p:pic>
      <p:pic>
        <p:nvPicPr>
          <p:cNvPr id="154" name="Google Shape;154;p7"/>
          <p:cNvPicPr preferRelativeResize="0"/>
          <p:nvPr/>
        </p:nvPicPr>
        <p:blipFill rotWithShape="1">
          <a:blip r:embed="rId7">
            <a:alphaModFix/>
          </a:blip>
          <a:srcRect/>
          <a:stretch/>
        </p:blipFill>
        <p:spPr>
          <a:xfrm>
            <a:off x="5816267" y="4374093"/>
            <a:ext cx="553840" cy="675684"/>
          </a:xfrm>
          <a:prstGeom prst="rect">
            <a:avLst/>
          </a:prstGeom>
          <a:noFill/>
          <a:ln>
            <a:noFill/>
          </a:ln>
        </p:spPr>
      </p:pic>
      <p:cxnSp>
        <p:nvCxnSpPr>
          <p:cNvPr id="13" name="Straight Connector 12">
            <a:extLst>
              <a:ext uri="{FF2B5EF4-FFF2-40B4-BE49-F238E27FC236}">
                <a16:creationId xmlns:a16="http://schemas.microsoft.com/office/drawing/2014/main" id="{6DFC5C7F-6891-4E4C-8A76-F2DB140E300E}"/>
              </a:ext>
            </a:extLst>
          </p:cNvPr>
          <p:cNvCxnSpPr>
            <a:cxnSpLocks/>
          </p:cNvCxnSpPr>
          <p:nvPr/>
        </p:nvCxnSpPr>
        <p:spPr>
          <a:xfrm>
            <a:off x="0" y="1447221"/>
            <a:ext cx="9144000" cy="0"/>
          </a:xfrm>
          <a:prstGeom prst="line">
            <a:avLst/>
          </a:prstGeom>
          <a:ln w="25400">
            <a:solidFill>
              <a:srgbClr val="006CB5"/>
            </a:solidFill>
          </a:ln>
          <a:effectLst/>
        </p:spPr>
        <p:style>
          <a:lnRef idx="2">
            <a:schemeClr val="accent1"/>
          </a:lnRef>
          <a:fillRef idx="0">
            <a:schemeClr val="accent1"/>
          </a:fillRef>
          <a:effectRef idx="1">
            <a:schemeClr val="accent1"/>
          </a:effectRef>
          <a:fontRef idx="minor">
            <a:schemeClr val="tx1"/>
          </a:fontRef>
        </p:style>
      </p:cxnSp>
      <p:sp>
        <p:nvSpPr>
          <p:cNvPr id="14" name="CuadroTexto 13">
            <a:extLst>
              <a:ext uri="{FF2B5EF4-FFF2-40B4-BE49-F238E27FC236}">
                <a16:creationId xmlns:a16="http://schemas.microsoft.com/office/drawing/2014/main" id="{2D78D3C6-F308-417C-A3DA-2D96E9121458}"/>
              </a:ext>
            </a:extLst>
          </p:cNvPr>
          <p:cNvSpPr txBox="1"/>
          <p:nvPr/>
        </p:nvSpPr>
        <p:spPr>
          <a:xfrm>
            <a:off x="184416" y="789124"/>
            <a:ext cx="8122024" cy="584775"/>
          </a:xfrm>
          <a:prstGeom prst="rect">
            <a:avLst/>
          </a:prstGeom>
          <a:noFill/>
        </p:spPr>
        <p:txBody>
          <a:bodyPr wrap="square" rtlCol="0">
            <a:spAutoFit/>
          </a:bodyPr>
          <a:lstStyle/>
          <a:p>
            <a:pPr>
              <a:buClr>
                <a:schemeClr val="lt1"/>
              </a:buClr>
              <a:buSzPts val="3200"/>
            </a:pPr>
            <a:r>
              <a:rPr lang="es-ES" sz="3200" dirty="0">
                <a:solidFill>
                  <a:srgbClr val="006CB5"/>
                </a:solidFill>
                <a:latin typeface="Futura LT Pro Book" panose="020B0802020204020204" pitchFamily="34" charset="0"/>
                <a:ea typeface="Trebuchet MS"/>
                <a:cs typeface="Trebuchet MS"/>
                <a:sym typeface="Trebuchet MS"/>
              </a:rPr>
              <a:t>OTROS TIPOS MODELOS DE NEGOCIO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61" name="Google Shape;161;p8"/>
          <p:cNvSpPr txBox="1"/>
          <p:nvPr/>
        </p:nvSpPr>
        <p:spPr>
          <a:xfrm>
            <a:off x="1160290" y="1723553"/>
            <a:ext cx="5902938" cy="702589"/>
          </a:xfrm>
          <a:prstGeom prst="rect">
            <a:avLst/>
          </a:prstGeom>
          <a:noFill/>
          <a:ln>
            <a:noFill/>
          </a:ln>
        </p:spPr>
        <p:txBody>
          <a:bodyPr spcFirstLastPara="1" wrap="square" lIns="55729" tIns="27857" rIns="55729" bIns="27857" anchor="t" anchorCtr="0">
            <a:spAutoFit/>
          </a:bodyPr>
          <a:lstStyle/>
          <a:p>
            <a:pPr marL="209010" marR="174175" indent="-209010" algn="just">
              <a:buClr>
                <a:schemeClr val="dk2"/>
              </a:buClr>
              <a:buSzPts val="2400"/>
              <a:buFont typeface="Arial"/>
              <a:buChar char="•"/>
            </a:pPr>
            <a:r>
              <a:rPr lang="es-ES" sz="1400" b="1" dirty="0">
                <a:solidFill>
                  <a:srgbClr val="010101"/>
                </a:solidFill>
                <a:latin typeface="Lato" panose="020F0502020204030203" pitchFamily="34" charset="0"/>
                <a:ea typeface="Lato" panose="020F0502020204030203" pitchFamily="34" charset="0"/>
                <a:cs typeface="Lato" panose="020F0502020204030203" pitchFamily="34" charset="0"/>
                <a:sym typeface="Bookman Old Style"/>
              </a:rPr>
              <a:t>Un método que refleje la lógica que sigue una empresa para conseguir ingresos</a:t>
            </a:r>
            <a:endParaRPr sz="1400" dirty="0">
              <a:solidFill>
                <a:srgbClr val="010101"/>
              </a:solidFill>
              <a:latin typeface="Lato" panose="020F0502020204030203" pitchFamily="34" charset="0"/>
              <a:ea typeface="Lato" panose="020F0502020204030203" pitchFamily="34" charset="0"/>
              <a:cs typeface="Lato" panose="020F0502020204030203" pitchFamily="34" charset="0"/>
            </a:endParaRPr>
          </a:p>
          <a:p>
            <a:pPr marL="209010" marR="174175" indent="-209010" algn="just">
              <a:buClr>
                <a:schemeClr val="dk2"/>
              </a:buClr>
              <a:buSzPts val="2400"/>
              <a:buFont typeface="Arial"/>
              <a:buChar char="•"/>
            </a:pPr>
            <a:r>
              <a:rPr lang="es-ES" sz="1400" b="1" dirty="0">
                <a:solidFill>
                  <a:srgbClr val="010101"/>
                </a:solidFill>
                <a:latin typeface="Lato" panose="020F0502020204030203" pitchFamily="34" charset="0"/>
                <a:ea typeface="Lato" panose="020F0502020204030203" pitchFamily="34" charset="0"/>
                <a:cs typeface="Lato" panose="020F0502020204030203" pitchFamily="34" charset="0"/>
                <a:sym typeface="Bookman Old Style"/>
              </a:rPr>
              <a:t>Basado en nueve módulos básicos</a:t>
            </a:r>
            <a:endParaRPr sz="1400" dirty="0">
              <a:solidFill>
                <a:srgbClr val="010101"/>
              </a:solidFill>
              <a:latin typeface="Lato" panose="020F0502020204030203" pitchFamily="34" charset="0"/>
              <a:ea typeface="Lato" panose="020F0502020204030203" pitchFamily="34" charset="0"/>
              <a:cs typeface="Lato" panose="020F0502020204030203" pitchFamily="34" charset="0"/>
              <a:sym typeface="Bookman Old Style"/>
            </a:endParaRPr>
          </a:p>
        </p:txBody>
      </p:sp>
      <p:pic>
        <p:nvPicPr>
          <p:cNvPr id="162" name="Google Shape;162;p8" descr="http://quiquemateu.com/wp-content/uploads/2014/09/modelos-de-negocio-plan-de-marketing-canvas.png"/>
          <p:cNvPicPr preferRelativeResize="0"/>
          <p:nvPr/>
        </p:nvPicPr>
        <p:blipFill rotWithShape="1">
          <a:blip r:embed="rId3">
            <a:alphaModFix/>
          </a:blip>
          <a:srcRect b="61107"/>
          <a:stretch/>
        </p:blipFill>
        <p:spPr>
          <a:xfrm>
            <a:off x="2502492" y="2568615"/>
            <a:ext cx="3890079" cy="702295"/>
          </a:xfrm>
          <a:prstGeom prst="rect">
            <a:avLst/>
          </a:prstGeom>
          <a:noFill/>
          <a:ln>
            <a:noFill/>
          </a:ln>
        </p:spPr>
      </p:pic>
      <p:pic>
        <p:nvPicPr>
          <p:cNvPr id="163" name="Google Shape;163;p8" descr="https://erickmoscoso.files.wordpress.com/2016/04/2we.png?w=775"/>
          <p:cNvPicPr preferRelativeResize="0"/>
          <p:nvPr/>
        </p:nvPicPr>
        <p:blipFill rotWithShape="1">
          <a:blip r:embed="rId4">
            <a:alphaModFix/>
          </a:blip>
          <a:srcRect b="56027"/>
          <a:stretch/>
        </p:blipFill>
        <p:spPr>
          <a:xfrm>
            <a:off x="2398635" y="3869994"/>
            <a:ext cx="4499718" cy="709756"/>
          </a:xfrm>
          <a:prstGeom prst="rect">
            <a:avLst/>
          </a:prstGeom>
          <a:noFill/>
          <a:ln>
            <a:noFill/>
          </a:ln>
        </p:spPr>
      </p:pic>
      <p:sp>
        <p:nvSpPr>
          <p:cNvPr id="164" name="Google Shape;164;p8"/>
          <p:cNvSpPr txBox="1"/>
          <p:nvPr/>
        </p:nvSpPr>
        <p:spPr>
          <a:xfrm>
            <a:off x="2515643" y="3339690"/>
            <a:ext cx="1086638" cy="333257"/>
          </a:xfrm>
          <a:prstGeom prst="rect">
            <a:avLst/>
          </a:prstGeom>
          <a:noFill/>
          <a:ln>
            <a:noFill/>
          </a:ln>
        </p:spPr>
        <p:txBody>
          <a:bodyPr spcFirstLastPara="1" wrap="square" lIns="55729" tIns="27857" rIns="55729" bIns="27857" anchor="t" anchorCtr="0">
            <a:spAutoFit/>
          </a:bodyPr>
          <a:lstStyle/>
          <a:p>
            <a:pPr marR="174175"/>
            <a:r>
              <a:rPr lang="es-ES" sz="900" dirty="0">
                <a:solidFill>
                  <a:schemeClr val="dk1"/>
                </a:solidFill>
                <a:latin typeface="Lato" panose="020F0502020204030203" pitchFamily="34" charset="0"/>
                <a:ea typeface="Lato" panose="020F0502020204030203" pitchFamily="34" charset="0"/>
                <a:cs typeface="Lato" panose="020F0502020204030203" pitchFamily="34" charset="0"/>
                <a:sym typeface="Bookman Old Style"/>
              </a:rPr>
              <a:t>Segmentos</a:t>
            </a:r>
            <a:endParaRPr sz="900" dirty="0">
              <a:latin typeface="Lato" panose="020F0502020204030203" pitchFamily="34" charset="0"/>
              <a:ea typeface="Lato" panose="020F0502020204030203" pitchFamily="34" charset="0"/>
              <a:cs typeface="Lato" panose="020F0502020204030203" pitchFamily="34" charset="0"/>
            </a:endParaRPr>
          </a:p>
          <a:p>
            <a:pPr marR="174175"/>
            <a:r>
              <a:rPr lang="es-ES" sz="900" dirty="0">
                <a:solidFill>
                  <a:schemeClr val="dk1"/>
                </a:solidFill>
                <a:latin typeface="Lato" panose="020F0502020204030203" pitchFamily="34" charset="0"/>
                <a:ea typeface="Lato" panose="020F0502020204030203" pitchFamily="34" charset="0"/>
                <a:cs typeface="Lato" panose="020F0502020204030203" pitchFamily="34" charset="0"/>
                <a:sym typeface="Bookman Old Style"/>
              </a:rPr>
              <a:t>de mercado</a:t>
            </a:r>
            <a:endParaRPr sz="900" dirty="0">
              <a:latin typeface="Lato" panose="020F0502020204030203" pitchFamily="34" charset="0"/>
              <a:ea typeface="Lato" panose="020F0502020204030203" pitchFamily="34" charset="0"/>
              <a:cs typeface="Lato" panose="020F0502020204030203" pitchFamily="34" charset="0"/>
            </a:endParaRPr>
          </a:p>
        </p:txBody>
      </p:sp>
      <p:sp>
        <p:nvSpPr>
          <p:cNvPr id="165" name="Google Shape;165;p8"/>
          <p:cNvSpPr txBox="1"/>
          <p:nvPr/>
        </p:nvSpPr>
        <p:spPr>
          <a:xfrm>
            <a:off x="3558099" y="3339689"/>
            <a:ext cx="1086638" cy="333257"/>
          </a:xfrm>
          <a:prstGeom prst="rect">
            <a:avLst/>
          </a:prstGeom>
          <a:noFill/>
          <a:ln>
            <a:noFill/>
          </a:ln>
        </p:spPr>
        <p:txBody>
          <a:bodyPr spcFirstLastPara="1" wrap="square" lIns="55729" tIns="27857" rIns="55729" bIns="27857" anchor="t" anchorCtr="0">
            <a:spAutoFit/>
          </a:bodyPr>
          <a:lstStyle/>
          <a:p>
            <a:pPr marR="174175"/>
            <a:r>
              <a:rPr lang="es-ES" sz="900" dirty="0">
                <a:solidFill>
                  <a:schemeClr val="dk1"/>
                </a:solidFill>
                <a:latin typeface="Lato" panose="020F0502020204030203" pitchFamily="34" charset="0"/>
                <a:ea typeface="Lato" panose="020F0502020204030203" pitchFamily="34" charset="0"/>
                <a:cs typeface="Lato" panose="020F0502020204030203" pitchFamily="34" charset="0"/>
                <a:sym typeface="Bookman Old Style"/>
              </a:rPr>
              <a:t>Propuestas de Valor</a:t>
            </a:r>
            <a:endParaRPr sz="900" dirty="0">
              <a:latin typeface="Lato" panose="020F0502020204030203" pitchFamily="34" charset="0"/>
              <a:ea typeface="Lato" panose="020F0502020204030203" pitchFamily="34" charset="0"/>
              <a:cs typeface="Lato" panose="020F0502020204030203" pitchFamily="34" charset="0"/>
            </a:endParaRPr>
          </a:p>
        </p:txBody>
      </p:sp>
      <p:sp>
        <p:nvSpPr>
          <p:cNvPr id="166" name="Google Shape;166;p8"/>
          <p:cNvSpPr txBox="1"/>
          <p:nvPr/>
        </p:nvSpPr>
        <p:spPr>
          <a:xfrm>
            <a:off x="4666421" y="3337750"/>
            <a:ext cx="1086638" cy="194758"/>
          </a:xfrm>
          <a:prstGeom prst="rect">
            <a:avLst/>
          </a:prstGeom>
          <a:noFill/>
          <a:ln>
            <a:noFill/>
          </a:ln>
        </p:spPr>
        <p:txBody>
          <a:bodyPr spcFirstLastPara="1" wrap="square" lIns="55729" tIns="27857" rIns="55729" bIns="27857" anchor="t" anchorCtr="0">
            <a:spAutoFit/>
          </a:bodyPr>
          <a:lstStyle/>
          <a:p>
            <a:pPr marR="174175"/>
            <a:r>
              <a:rPr lang="es-ES" sz="900">
                <a:solidFill>
                  <a:schemeClr val="dk1"/>
                </a:solidFill>
                <a:latin typeface="Lato" panose="020F0502020204030203" pitchFamily="34" charset="0"/>
                <a:ea typeface="Lato" panose="020F0502020204030203" pitchFamily="34" charset="0"/>
                <a:cs typeface="Lato" panose="020F0502020204030203" pitchFamily="34" charset="0"/>
                <a:sym typeface="Bookman Old Style"/>
              </a:rPr>
              <a:t>Canales</a:t>
            </a:r>
            <a:endParaRPr sz="900">
              <a:latin typeface="Lato" panose="020F0502020204030203" pitchFamily="34" charset="0"/>
              <a:ea typeface="Lato" panose="020F0502020204030203" pitchFamily="34" charset="0"/>
              <a:cs typeface="Lato" panose="020F0502020204030203" pitchFamily="34" charset="0"/>
            </a:endParaRPr>
          </a:p>
        </p:txBody>
      </p:sp>
      <p:sp>
        <p:nvSpPr>
          <p:cNvPr id="167" name="Google Shape;167;p8"/>
          <p:cNvSpPr txBox="1"/>
          <p:nvPr/>
        </p:nvSpPr>
        <p:spPr>
          <a:xfrm>
            <a:off x="5480274" y="3337751"/>
            <a:ext cx="1198198" cy="333257"/>
          </a:xfrm>
          <a:prstGeom prst="rect">
            <a:avLst/>
          </a:prstGeom>
          <a:noFill/>
          <a:ln>
            <a:noFill/>
          </a:ln>
        </p:spPr>
        <p:txBody>
          <a:bodyPr spcFirstLastPara="1" wrap="square" lIns="55729" tIns="27857" rIns="55729" bIns="27857" anchor="t" anchorCtr="0">
            <a:spAutoFit/>
          </a:bodyPr>
          <a:lstStyle/>
          <a:p>
            <a:pPr marR="174175"/>
            <a:r>
              <a:rPr lang="es-ES" sz="900">
                <a:solidFill>
                  <a:schemeClr val="dk1"/>
                </a:solidFill>
                <a:latin typeface="Lato" panose="020F0502020204030203" pitchFamily="34" charset="0"/>
                <a:ea typeface="Lato" panose="020F0502020204030203" pitchFamily="34" charset="0"/>
                <a:cs typeface="Lato" panose="020F0502020204030203" pitchFamily="34" charset="0"/>
                <a:sym typeface="Bookman Old Style"/>
              </a:rPr>
              <a:t>Relaciones con Clientes</a:t>
            </a:r>
            <a:endParaRPr sz="900">
              <a:latin typeface="Lato" panose="020F0502020204030203" pitchFamily="34" charset="0"/>
              <a:ea typeface="Lato" panose="020F0502020204030203" pitchFamily="34" charset="0"/>
              <a:cs typeface="Lato" panose="020F0502020204030203" pitchFamily="34" charset="0"/>
            </a:endParaRPr>
          </a:p>
        </p:txBody>
      </p:sp>
      <p:sp>
        <p:nvSpPr>
          <p:cNvPr id="168" name="Google Shape;168;p8"/>
          <p:cNvSpPr txBox="1"/>
          <p:nvPr/>
        </p:nvSpPr>
        <p:spPr>
          <a:xfrm>
            <a:off x="2356066" y="4536918"/>
            <a:ext cx="1086638" cy="333257"/>
          </a:xfrm>
          <a:prstGeom prst="rect">
            <a:avLst/>
          </a:prstGeom>
          <a:noFill/>
          <a:ln>
            <a:noFill/>
          </a:ln>
        </p:spPr>
        <p:txBody>
          <a:bodyPr spcFirstLastPara="1" wrap="square" lIns="55729" tIns="27857" rIns="55729" bIns="27857" anchor="t" anchorCtr="0">
            <a:spAutoFit/>
          </a:bodyPr>
          <a:lstStyle/>
          <a:p>
            <a:pPr marR="174175"/>
            <a:r>
              <a:rPr lang="es-ES" sz="900" dirty="0">
                <a:solidFill>
                  <a:schemeClr val="dk1"/>
                </a:solidFill>
                <a:latin typeface="Lato" panose="020F0502020204030203" pitchFamily="34" charset="0"/>
                <a:ea typeface="Lato" panose="020F0502020204030203" pitchFamily="34" charset="0"/>
                <a:cs typeface="Lato" panose="020F0502020204030203" pitchFamily="34" charset="0"/>
                <a:sym typeface="Bookman Old Style"/>
              </a:rPr>
              <a:t>Fuentes de Ingresos</a:t>
            </a:r>
            <a:endParaRPr sz="900" dirty="0">
              <a:latin typeface="Lato" panose="020F0502020204030203" pitchFamily="34" charset="0"/>
              <a:ea typeface="Lato" panose="020F0502020204030203" pitchFamily="34" charset="0"/>
              <a:cs typeface="Lato" panose="020F0502020204030203" pitchFamily="34" charset="0"/>
            </a:endParaRPr>
          </a:p>
        </p:txBody>
      </p:sp>
      <p:sp>
        <p:nvSpPr>
          <p:cNvPr id="169" name="Google Shape;169;p8"/>
          <p:cNvSpPr txBox="1"/>
          <p:nvPr/>
        </p:nvSpPr>
        <p:spPr>
          <a:xfrm>
            <a:off x="3398522" y="4536918"/>
            <a:ext cx="1086638" cy="333257"/>
          </a:xfrm>
          <a:prstGeom prst="rect">
            <a:avLst/>
          </a:prstGeom>
          <a:noFill/>
          <a:ln>
            <a:noFill/>
          </a:ln>
        </p:spPr>
        <p:txBody>
          <a:bodyPr spcFirstLastPara="1" wrap="square" lIns="55729" tIns="27857" rIns="55729" bIns="27857" anchor="t" anchorCtr="0">
            <a:spAutoFit/>
          </a:bodyPr>
          <a:lstStyle/>
          <a:p>
            <a:pPr marR="174175" algn="just"/>
            <a:r>
              <a:rPr lang="es-ES" sz="900">
                <a:solidFill>
                  <a:schemeClr val="dk1"/>
                </a:solidFill>
                <a:latin typeface="Lato" panose="020F0502020204030203" pitchFamily="34" charset="0"/>
                <a:ea typeface="Lato" panose="020F0502020204030203" pitchFamily="34" charset="0"/>
                <a:cs typeface="Lato" panose="020F0502020204030203" pitchFamily="34" charset="0"/>
                <a:sym typeface="Bookman Old Style"/>
              </a:rPr>
              <a:t>Recursos Claves</a:t>
            </a:r>
            <a:endParaRPr sz="900">
              <a:latin typeface="Lato" panose="020F0502020204030203" pitchFamily="34" charset="0"/>
              <a:ea typeface="Lato" panose="020F0502020204030203" pitchFamily="34" charset="0"/>
              <a:cs typeface="Lato" panose="020F0502020204030203" pitchFamily="34" charset="0"/>
            </a:endParaRPr>
          </a:p>
        </p:txBody>
      </p:sp>
      <p:sp>
        <p:nvSpPr>
          <p:cNvPr id="170" name="Google Shape;170;p8"/>
          <p:cNvSpPr txBox="1"/>
          <p:nvPr/>
        </p:nvSpPr>
        <p:spPr>
          <a:xfrm>
            <a:off x="4220855" y="4534979"/>
            <a:ext cx="1086638" cy="333257"/>
          </a:xfrm>
          <a:prstGeom prst="rect">
            <a:avLst/>
          </a:prstGeom>
          <a:noFill/>
          <a:ln>
            <a:noFill/>
          </a:ln>
        </p:spPr>
        <p:txBody>
          <a:bodyPr spcFirstLastPara="1" wrap="square" lIns="55729" tIns="27857" rIns="55729" bIns="27857" anchor="t" anchorCtr="0">
            <a:spAutoFit/>
          </a:bodyPr>
          <a:lstStyle/>
          <a:p>
            <a:pPr marR="174175" algn="just"/>
            <a:r>
              <a:rPr lang="es-ES" sz="900">
                <a:solidFill>
                  <a:schemeClr val="dk1"/>
                </a:solidFill>
                <a:latin typeface="Lato" panose="020F0502020204030203" pitchFamily="34" charset="0"/>
                <a:ea typeface="Lato" panose="020F0502020204030203" pitchFamily="34" charset="0"/>
                <a:cs typeface="Lato" panose="020F0502020204030203" pitchFamily="34" charset="0"/>
                <a:sym typeface="Bookman Old Style"/>
              </a:rPr>
              <a:t>Actividades Clave</a:t>
            </a:r>
            <a:endParaRPr sz="900">
              <a:latin typeface="Lato" panose="020F0502020204030203" pitchFamily="34" charset="0"/>
              <a:ea typeface="Lato" panose="020F0502020204030203" pitchFamily="34" charset="0"/>
              <a:cs typeface="Lato" panose="020F0502020204030203" pitchFamily="34" charset="0"/>
            </a:endParaRPr>
          </a:p>
        </p:txBody>
      </p:sp>
      <p:sp>
        <p:nvSpPr>
          <p:cNvPr id="171" name="Google Shape;171;p8"/>
          <p:cNvSpPr txBox="1"/>
          <p:nvPr/>
        </p:nvSpPr>
        <p:spPr>
          <a:xfrm>
            <a:off x="5156997" y="4534979"/>
            <a:ext cx="1198198" cy="333257"/>
          </a:xfrm>
          <a:prstGeom prst="rect">
            <a:avLst/>
          </a:prstGeom>
          <a:noFill/>
          <a:ln>
            <a:noFill/>
          </a:ln>
        </p:spPr>
        <p:txBody>
          <a:bodyPr spcFirstLastPara="1" wrap="square" lIns="55729" tIns="27857" rIns="55729" bIns="27857" anchor="t" anchorCtr="0">
            <a:spAutoFit/>
          </a:bodyPr>
          <a:lstStyle/>
          <a:p>
            <a:pPr marR="174175" algn="just"/>
            <a:r>
              <a:rPr lang="es-ES" sz="900">
                <a:solidFill>
                  <a:schemeClr val="dk1"/>
                </a:solidFill>
                <a:latin typeface="Lato" panose="020F0502020204030203" pitchFamily="34" charset="0"/>
                <a:ea typeface="Lato" panose="020F0502020204030203" pitchFamily="34" charset="0"/>
                <a:cs typeface="Lato" panose="020F0502020204030203" pitchFamily="34" charset="0"/>
                <a:sym typeface="Bookman Old Style"/>
              </a:rPr>
              <a:t>Asociaciones Clave</a:t>
            </a:r>
            <a:endParaRPr sz="900">
              <a:latin typeface="Lato" panose="020F0502020204030203" pitchFamily="34" charset="0"/>
              <a:ea typeface="Lato" panose="020F0502020204030203" pitchFamily="34" charset="0"/>
              <a:cs typeface="Lato" panose="020F0502020204030203" pitchFamily="34" charset="0"/>
            </a:endParaRPr>
          </a:p>
        </p:txBody>
      </p:sp>
      <p:sp>
        <p:nvSpPr>
          <p:cNvPr id="172" name="Google Shape;172;p8"/>
          <p:cNvSpPr txBox="1"/>
          <p:nvPr/>
        </p:nvSpPr>
        <p:spPr>
          <a:xfrm>
            <a:off x="6129825" y="4536918"/>
            <a:ext cx="1198198" cy="333257"/>
          </a:xfrm>
          <a:prstGeom prst="rect">
            <a:avLst/>
          </a:prstGeom>
          <a:noFill/>
          <a:ln>
            <a:noFill/>
          </a:ln>
        </p:spPr>
        <p:txBody>
          <a:bodyPr spcFirstLastPara="1" wrap="square" lIns="55729" tIns="27857" rIns="55729" bIns="27857" anchor="t" anchorCtr="0">
            <a:spAutoFit/>
          </a:bodyPr>
          <a:lstStyle/>
          <a:p>
            <a:pPr marR="174175" algn="just"/>
            <a:r>
              <a:rPr lang="es-ES" sz="900" dirty="0">
                <a:solidFill>
                  <a:schemeClr val="dk1"/>
                </a:solidFill>
                <a:latin typeface="Lato" panose="020F0502020204030203" pitchFamily="34" charset="0"/>
                <a:ea typeface="Lato" panose="020F0502020204030203" pitchFamily="34" charset="0"/>
                <a:cs typeface="Lato" panose="020F0502020204030203" pitchFamily="34" charset="0"/>
                <a:sym typeface="Bookman Old Style"/>
              </a:rPr>
              <a:t>Estructura de Costes</a:t>
            </a:r>
            <a:endParaRPr sz="900" dirty="0">
              <a:latin typeface="Lato" panose="020F0502020204030203" pitchFamily="34" charset="0"/>
              <a:ea typeface="Lato" panose="020F0502020204030203" pitchFamily="34" charset="0"/>
              <a:cs typeface="Lato" panose="020F0502020204030203" pitchFamily="34" charset="0"/>
            </a:endParaRPr>
          </a:p>
        </p:txBody>
      </p:sp>
      <p:cxnSp>
        <p:nvCxnSpPr>
          <p:cNvPr id="18" name="Straight Connector 12">
            <a:extLst>
              <a:ext uri="{FF2B5EF4-FFF2-40B4-BE49-F238E27FC236}">
                <a16:creationId xmlns:a16="http://schemas.microsoft.com/office/drawing/2014/main" id="{C5E24BA3-30E4-4B62-AD39-DD962BF4161B}"/>
              </a:ext>
            </a:extLst>
          </p:cNvPr>
          <p:cNvCxnSpPr>
            <a:cxnSpLocks/>
          </p:cNvCxnSpPr>
          <p:nvPr/>
        </p:nvCxnSpPr>
        <p:spPr>
          <a:xfrm>
            <a:off x="0" y="1447221"/>
            <a:ext cx="9144000" cy="0"/>
          </a:xfrm>
          <a:prstGeom prst="line">
            <a:avLst/>
          </a:prstGeom>
          <a:ln w="25400">
            <a:solidFill>
              <a:srgbClr val="53AD32"/>
            </a:solidFill>
          </a:ln>
          <a:effectLst/>
        </p:spPr>
        <p:style>
          <a:lnRef idx="2">
            <a:schemeClr val="accent1"/>
          </a:lnRef>
          <a:fillRef idx="0">
            <a:schemeClr val="accent1"/>
          </a:fillRef>
          <a:effectRef idx="1">
            <a:schemeClr val="accent1"/>
          </a:effectRef>
          <a:fontRef idx="minor">
            <a:schemeClr val="tx1"/>
          </a:fontRef>
        </p:style>
      </p:cxnSp>
      <p:sp>
        <p:nvSpPr>
          <p:cNvPr id="19" name="CuadroTexto 18">
            <a:extLst>
              <a:ext uri="{FF2B5EF4-FFF2-40B4-BE49-F238E27FC236}">
                <a16:creationId xmlns:a16="http://schemas.microsoft.com/office/drawing/2014/main" id="{7E5E14FE-C794-4ABE-9928-D030DB6BA0E2}"/>
              </a:ext>
            </a:extLst>
          </p:cNvPr>
          <p:cNvSpPr txBox="1"/>
          <p:nvPr/>
        </p:nvSpPr>
        <p:spPr>
          <a:xfrm>
            <a:off x="184416" y="789124"/>
            <a:ext cx="8122024" cy="584775"/>
          </a:xfrm>
          <a:prstGeom prst="rect">
            <a:avLst/>
          </a:prstGeom>
          <a:noFill/>
        </p:spPr>
        <p:txBody>
          <a:bodyPr wrap="square" rtlCol="0">
            <a:spAutoFit/>
          </a:bodyPr>
          <a:lstStyle/>
          <a:p>
            <a:pPr>
              <a:buClr>
                <a:schemeClr val="lt1"/>
              </a:buClr>
              <a:buSzPts val="3200"/>
            </a:pPr>
            <a:r>
              <a:rPr lang="es-ES" sz="3200" dirty="0">
                <a:solidFill>
                  <a:srgbClr val="53AD32"/>
                </a:solidFill>
                <a:latin typeface="Futura LT Pro Book" panose="020B0802020204020204" pitchFamily="34" charset="0"/>
                <a:ea typeface="Trebuchet MS"/>
                <a:cs typeface="Trebuchet MS"/>
                <a:sym typeface="Trebuchet MS"/>
              </a:rPr>
              <a:t>UN MÉTODO DE ANÁLISIS</a:t>
            </a:r>
            <a:endParaRPr lang="es-ES" sz="1100" dirty="0">
              <a:solidFill>
                <a:srgbClr val="53AD32"/>
              </a:solidFill>
              <a:latin typeface="Futura LT Pro Book" panose="020B0802020204020204" pitchFamily="34" charset="0"/>
            </a:endParaRPr>
          </a:p>
        </p:txBody>
      </p:sp>
    </p:spTree>
  </p:cSld>
  <p:clrMapOvr>
    <a:masterClrMapping/>
  </p:clrMapOvr>
</p:sld>
</file>

<file path=ppt/theme/theme1.xml><?xml version="1.0" encoding="utf-8"?>
<a:theme xmlns:a="http://schemas.openxmlformats.org/drawingml/2006/main" name="3_Tema ACH">
  <a:themeElements>
    <a:clrScheme name="">
      <a:dk1>
        <a:srgbClr val="003366"/>
      </a:dk1>
      <a:lt1>
        <a:srgbClr val="FFFFFF"/>
      </a:lt1>
      <a:dk2>
        <a:srgbClr val="006666"/>
      </a:dk2>
      <a:lt2>
        <a:srgbClr val="003366"/>
      </a:lt2>
      <a:accent1>
        <a:srgbClr val="99CC00"/>
      </a:accent1>
      <a:accent2>
        <a:srgbClr val="CC6600"/>
      </a:accent2>
      <a:accent3>
        <a:srgbClr val="FFFFFF"/>
      </a:accent3>
      <a:accent4>
        <a:srgbClr val="002A56"/>
      </a:accent4>
      <a:accent5>
        <a:srgbClr val="CAE2AA"/>
      </a:accent5>
      <a:accent6>
        <a:srgbClr val="B95C00"/>
      </a:accent6>
      <a:hlink>
        <a:srgbClr val="0033CC"/>
      </a:hlink>
      <a:folHlink>
        <a:srgbClr val="D6009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4477</TotalTime>
  <Words>2933</Words>
  <Application>Microsoft Office PowerPoint</Application>
  <PresentationFormat>Personalizado</PresentationFormat>
  <Paragraphs>403</Paragraphs>
  <Slides>42</Slides>
  <Notes>40</Notes>
  <HiddenSlides>0</HiddenSlides>
  <MMClips>0</MMClips>
  <ScaleCrop>false</ScaleCrop>
  <HeadingPairs>
    <vt:vector size="6" baseType="variant">
      <vt:variant>
        <vt:lpstr>Fuentes usadas</vt:lpstr>
      </vt:variant>
      <vt:variant>
        <vt:i4>13</vt:i4>
      </vt:variant>
      <vt:variant>
        <vt:lpstr>Tema</vt:lpstr>
      </vt:variant>
      <vt:variant>
        <vt:i4>1</vt:i4>
      </vt:variant>
      <vt:variant>
        <vt:lpstr>Títulos de diapositiva</vt:lpstr>
      </vt:variant>
      <vt:variant>
        <vt:i4>42</vt:i4>
      </vt:variant>
    </vt:vector>
  </HeadingPairs>
  <TitlesOfParts>
    <vt:vector size="56" baseType="lpstr">
      <vt:lpstr>Arial</vt:lpstr>
      <vt:lpstr>Bookman Old Style</vt:lpstr>
      <vt:lpstr>Calibri</vt:lpstr>
      <vt:lpstr>Century Gothic</vt:lpstr>
      <vt:lpstr>Futura LT Pro Book</vt:lpstr>
      <vt:lpstr>Lato</vt:lpstr>
      <vt:lpstr>Lato Hairline</vt:lpstr>
      <vt:lpstr>Noto Sans Symbols</vt:lpstr>
      <vt:lpstr>Poppins</vt:lpstr>
      <vt:lpstr>Poppins Black</vt:lpstr>
      <vt:lpstr>Times New Roman</vt:lpstr>
      <vt:lpstr>Trebuchet MS</vt:lpstr>
      <vt:lpstr>Verdana</vt:lpstr>
      <vt:lpstr>3_Tema ACH</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Sidney</dc:creator>
  <cp:lastModifiedBy>RODOLFO ALVA CORDOVA</cp:lastModifiedBy>
  <cp:revision>11</cp:revision>
  <dcterms:modified xsi:type="dcterms:W3CDTF">2021-05-13T05:40:36Z</dcterms:modified>
</cp:coreProperties>
</file>