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5088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Lato Hairline" panose="020B0604020202020204" charset="0"/>
      <p:regular r:id="rId29"/>
      <p: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0" roundtripDataSignature="AMtx7mgK0xEQeaC/4MqpSV40PbQTwrb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53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" y="954"/>
      </p:cViewPr>
      <p:guideLst>
        <p:guide orient="horz" pos="216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3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62aae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62aae70_0_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800" cy="4465500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60662aae70_0_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00" cy="495300"/>
          </a:xfrm>
          <a:prstGeom prst="rect">
            <a:avLst/>
          </a:prstGeom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05587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4013" cy="44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7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PE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628650" y="482966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628650" y="1477445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629841" y="597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7"/>
          <p:cNvSpPr>
            <a:spLocks noGrp="1"/>
          </p:cNvSpPr>
          <p:nvPr>
            <p:ph type="pic" idx="2"/>
          </p:nvPr>
        </p:nvSpPr>
        <p:spPr>
          <a:xfrm>
            <a:off x="3887391" y="995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629841" y="1798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628650" y="698568"/>
            <a:ext cx="7886700" cy="9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 rot="5400000">
            <a:off x="3051783" y="-730086"/>
            <a:ext cx="304043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 rot="5400000">
            <a:off x="5349401" y="1468202"/>
            <a:ext cx="4360224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 rot="5400000">
            <a:off x="1348902" y="-446323"/>
            <a:ext cx="436022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clip multimedia" type="txAndMedia">
  <p:cSld name="TEXT_AND_ME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.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>
            <a:spLocks noGrp="1"/>
          </p:cNvSpPr>
          <p:nvPr>
            <p:ph type="media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6553200" y="4836622"/>
            <a:ext cx="2133600" cy="2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23888" y="1282701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623888" y="3443161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628650" y="5711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6286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46291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629841" y="499335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629842" y="1486667"/>
            <a:ext cx="3868340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29842" y="2104792"/>
            <a:ext cx="3868340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3"/>
          </p:nvPr>
        </p:nvSpPr>
        <p:spPr>
          <a:xfrm>
            <a:off x="4629151" y="1486667"/>
            <a:ext cx="3887391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4"/>
          </p:nvPr>
        </p:nvSpPr>
        <p:spPr>
          <a:xfrm>
            <a:off x="4629151" y="2104792"/>
            <a:ext cx="3887391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628650" y="6789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29841" y="695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3887391" y="1093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629841" y="1896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es-PE"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E2773CE5-E9AD-424D-86C9-AD51CA9BD75A}"/>
              </a:ext>
            </a:extLst>
          </p:cNvPr>
          <p:cNvSpPr txBox="1"/>
          <p:nvPr/>
        </p:nvSpPr>
        <p:spPr>
          <a:xfrm>
            <a:off x="390558" y="1266811"/>
            <a:ext cx="7678721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6600" b="0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ECONOMÍA CIRCULAR</a:t>
            </a:r>
            <a:endParaRPr sz="3600" b="1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2AA329D-CEC0-4F93-A28C-E40158C2AF5A}"/>
              </a:ext>
            </a:extLst>
          </p:cNvPr>
          <p:cNvGrpSpPr/>
          <p:nvPr/>
        </p:nvGrpSpPr>
        <p:grpSpPr>
          <a:xfrm>
            <a:off x="518689" y="2835621"/>
            <a:ext cx="1804660" cy="822455"/>
            <a:chOff x="969854" y="2906521"/>
            <a:chExt cx="1804660" cy="82245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B033CE1-E12F-494E-86E1-89F1F25A9593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Google Shape;67;p1">
              <a:extLst>
                <a:ext uri="{FF2B5EF4-FFF2-40B4-BE49-F238E27FC236}">
                  <a16:creationId xmlns:a16="http://schemas.microsoft.com/office/drawing/2014/main" id="{6D6C3176-4D15-4829-944A-430FCF9A737E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#7</a:t>
              </a:r>
              <a:endParaRPr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Google Shape;11;p34">
            <a:extLst>
              <a:ext uri="{FF2B5EF4-FFF2-40B4-BE49-F238E27FC236}">
                <a16:creationId xmlns:a16="http://schemas.microsoft.com/office/drawing/2014/main" id="{F04F5294-33E9-4559-9A93-4AE9FF7827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58" y="4201298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;p34">
            <a:extLst>
              <a:ext uri="{FF2B5EF4-FFF2-40B4-BE49-F238E27FC236}">
                <a16:creationId xmlns:a16="http://schemas.microsoft.com/office/drawing/2014/main" id="{6AF0EF4B-5DFF-4FC1-8C06-28D8DE122A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488632" y="40691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;p34">
            <a:extLst>
              <a:ext uri="{FF2B5EF4-FFF2-40B4-BE49-F238E27FC236}">
                <a16:creationId xmlns:a16="http://schemas.microsoft.com/office/drawing/2014/main" id="{DD841C39-6AEF-46F8-A25D-C71382FC9D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811551" y="414216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189A5-A44E-43CE-9A99-FCE438242E57}"/>
              </a:ext>
            </a:extLst>
          </p:cNvPr>
          <p:cNvSpPr txBox="1"/>
          <p:nvPr/>
        </p:nvSpPr>
        <p:spPr>
          <a:xfrm>
            <a:off x="610354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8BD95D-3A99-4A88-B140-874D9957EFE9}"/>
              </a:ext>
            </a:extLst>
          </p:cNvPr>
          <p:cNvSpPr txBox="1"/>
          <p:nvPr/>
        </p:nvSpPr>
        <p:spPr>
          <a:xfrm>
            <a:off x="6002847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1004225" y="1830025"/>
            <a:ext cx="3457200" cy="4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34290" lvl="0" indent="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Sistema económico que sustituye el concepto de “fin de vida” mediante: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1004226" y="2407025"/>
            <a:ext cx="22689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22349" lvl="0" indent="-285750" algn="l" rtl="0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Reducción</a:t>
            </a:r>
            <a:endParaRPr sz="140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Re-uso</a:t>
            </a:r>
            <a:endParaRPr sz="140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Reciclaje</a:t>
            </a:r>
            <a:endParaRPr sz="140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Recuperación</a:t>
            </a:r>
            <a:endParaRPr sz="140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4461582" y="1951937"/>
            <a:ext cx="3149400" cy="2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materiales; en los procesos de: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4461418" y="2301924"/>
            <a:ext cx="1938300" cy="9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434149" lvl="0" indent="-285750" algn="just" rtl="0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Diseño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just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Producción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just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Distribución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just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Consumo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282200" y="3676045"/>
            <a:ext cx="6579600" cy="4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 incide por igual en la micro y macro economía con el objetivo de alcanzar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30403" lvl="0" indent="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desarrollo sustentable. Es posibilitada mediante: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282200" y="4196482"/>
            <a:ext cx="3741900" cy="7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30403" lvl="0" indent="-285750" algn="l" rtl="0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Consumidores responsables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30403" lvl="0" indent="-28575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Modelos de negocio innovadores</a:t>
            </a:r>
            <a:endParaRPr sz="14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95825"/>
              </a:lnSpc>
              <a:spcBef>
                <a:spcPts val="80"/>
              </a:spcBef>
              <a:spcAft>
                <a:spcPts val="0"/>
              </a:spcAft>
              <a:buClr>
                <a:srgbClr val="4372A5"/>
              </a:buClr>
              <a:buSzPts val="1400"/>
              <a:buFont typeface="Noto Sans Symbols"/>
              <a:buChar char="▪"/>
            </a:pPr>
            <a:r>
              <a:rPr lang="es-PE" sz="14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Regulaciones gubernamentales acordes</a:t>
            </a:r>
            <a:r>
              <a:rPr lang="es-PE" sz="1400" dirty="0">
                <a:solidFill>
                  <a:srgbClr val="006CB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rgbClr val="006C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9"/>
          <p:cNvCxnSpPr/>
          <p:nvPr/>
        </p:nvCxnSpPr>
        <p:spPr>
          <a:xfrm>
            <a:off x="4312734" y="1784040"/>
            <a:ext cx="26400" cy="150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9"/>
          <p:cNvCxnSpPr/>
          <p:nvPr/>
        </p:nvCxnSpPr>
        <p:spPr>
          <a:xfrm rot="10800000" flipH="1">
            <a:off x="1156904" y="3297955"/>
            <a:ext cx="6839400" cy="1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04FE7ABA-9038-48BD-8196-A50703364820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DDBDC7-1214-4A14-9660-51CE2DB90A1D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ECONOMÍA CIRCULAR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701274" y="2082383"/>
            <a:ext cx="6100087" cy="67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45720" lvl="0" algn="l" rtl="0">
              <a:lnSpc>
                <a:spcPct val="141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s-P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Lógica</a:t>
            </a:r>
            <a:endParaRPr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45720" lvl="0" algn="l" rtl="0">
              <a:lnSpc>
                <a:spcPct val="95825"/>
              </a:lnSpc>
              <a:spcBef>
                <a:spcPts val="652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s-P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Sensata</a:t>
            </a:r>
            <a:endParaRPr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0" lvl="0" algn="l" rtl="0">
              <a:lnSpc>
                <a:spcPct val="95825"/>
              </a:lnSpc>
              <a:spcBef>
                <a:spcPts val="1791"/>
              </a:spcBef>
              <a:spcAft>
                <a:spcPts val="0"/>
              </a:spcAft>
            </a:pPr>
            <a:r>
              <a:rPr lang="es-P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Su desafío es la implementación...</a:t>
            </a:r>
            <a:endParaRPr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F66F718B-FF02-44D4-8FD6-57D4A358B140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C65A1-C42F-4038-A2DA-9E00763C5F98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ECONOMÍA CIRCULAR 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19E9B319-FBA1-444E-82DB-550ED188D1D5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2D7B4E2-3FFE-45E3-8885-D7DBAC30C475}"/>
              </a:ext>
            </a:extLst>
          </p:cNvPr>
          <p:cNvSpPr txBox="1"/>
          <p:nvPr/>
        </p:nvSpPr>
        <p:spPr>
          <a:xfrm>
            <a:off x="484092" y="2572544"/>
            <a:ext cx="7822348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¡JUGUEMOS!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/>
        </p:nvSpPr>
        <p:spPr>
          <a:xfrm>
            <a:off x="909319" y="2356816"/>
            <a:ext cx="3500064" cy="142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39873" lvl="0" indent="-342900" algn="l" rtl="0">
              <a:lnSpc>
                <a:spcPct val="1581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Post it = 1 idea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 en letra de molde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Puedes dibujar tus ideas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Respeta los tiempos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2" descr="Resultado de imagen para regl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934" y="1745404"/>
            <a:ext cx="3518435" cy="2650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6C42C71A-F835-44B9-AB27-0FB95D360566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D208901-41AC-4C07-AB29-F460EFA613C1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REGLAS: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F4BE7A9A-BB5F-4BBA-A420-4370A9CF2757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Google Shape;167;p13"/>
          <p:cNvSpPr txBox="1"/>
          <p:nvPr/>
        </p:nvSpPr>
        <p:spPr>
          <a:xfrm>
            <a:off x="580545" y="3019877"/>
            <a:ext cx="6776110" cy="33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5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¿Cómo entregas tus productos a partir de ahora?</a:t>
            </a:r>
            <a:endParaRPr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601522" y="1223403"/>
            <a:ext cx="2574607" cy="3838840"/>
          </a:xfrm>
          <a:custGeom>
            <a:avLst/>
            <a:gdLst/>
            <a:ahLst/>
            <a:cxnLst/>
            <a:rect l="l" t="t" r="r" b="b"/>
            <a:pathLst>
              <a:path w="2211324" h="4454652" extrusionOk="0">
                <a:moveTo>
                  <a:pt x="2211323" y="0"/>
                </a:moveTo>
                <a:lnTo>
                  <a:pt x="0" y="0"/>
                </a:lnTo>
                <a:lnTo>
                  <a:pt x="0" y="4454650"/>
                </a:lnTo>
                <a:lnTo>
                  <a:pt x="2211323" y="4454650"/>
                </a:lnTo>
                <a:lnTo>
                  <a:pt x="2211323" y="0"/>
                </a:lnTo>
                <a:close/>
              </a:path>
            </a:pathLst>
          </a:custGeom>
          <a:solidFill>
            <a:srgbClr val="3FB512"/>
          </a:solidFill>
          <a:ln w="952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6737920" y="1515137"/>
            <a:ext cx="2406080" cy="2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Secuencia Green Expo:</a:t>
            </a:r>
            <a:endParaRPr b="1" u="sng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7120946" y="1979636"/>
            <a:ext cx="1521249" cy="72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Caso de estudio</a:t>
            </a:r>
            <a:endParaRPr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26746" lvl="0" indent="-28575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Escenario 1</a:t>
            </a:r>
            <a:endParaRPr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6812968" y="3216771"/>
            <a:ext cx="2255984" cy="148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17967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Repartición de tarjetas 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Sesión de ideación 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Definición de idea por equipo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496191" y="2457103"/>
            <a:ext cx="5793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Debido a la presión social e internacional, en los centros comerciales ya no se entregarán bolsas plásticas para reducir el uso de residuos</a:t>
            </a:r>
            <a:r>
              <a:rPr lang="es-P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3942E4-EE6A-4517-B743-4B1E0BAA5B56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ESCENARIO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27306195-6BC7-4D40-B836-5E46E9E6D549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Google Shape;179;p14"/>
          <p:cNvSpPr txBox="1"/>
          <p:nvPr/>
        </p:nvSpPr>
        <p:spPr>
          <a:xfrm>
            <a:off x="647989" y="1770076"/>
            <a:ext cx="4850531" cy="137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just" rtl="0">
              <a:lnSpc>
                <a:spcPct val="15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 vez más,  la sociedad espera mejor calidad y valor nutrimental de  los productos que vendes</a:t>
            </a:r>
            <a:endParaRPr/>
          </a:p>
          <a:p>
            <a:pPr marL="12700" marR="0" lvl="0" indent="0" algn="just" rtl="0">
              <a:lnSpc>
                <a:spcPct val="158125"/>
              </a:lnSpc>
              <a:spcBef>
                <a:spcPts val="126"/>
              </a:spcBef>
              <a:spcAft>
                <a:spcPts val="0"/>
              </a:spcAft>
              <a:buNone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estudio indica que esto se traduce en: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0" lvl="0" indent="0" algn="l" rtl="0">
              <a:lnSpc>
                <a:spcPct val="105416"/>
              </a:lnSpc>
              <a:spcBef>
                <a:spcPts val="126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647989" y="2981267"/>
            <a:ext cx="6187593" cy="106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marR="45765" lvl="0" indent="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●  Productos frescos</a:t>
            </a:r>
            <a:endParaRPr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88900" marR="45765" lvl="0" indent="0" algn="l" rtl="0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●  Sin conservantes</a:t>
            </a:r>
            <a:endParaRPr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6601522" y="1223403"/>
            <a:ext cx="2574607" cy="3838840"/>
          </a:xfrm>
          <a:custGeom>
            <a:avLst/>
            <a:gdLst/>
            <a:ahLst/>
            <a:cxnLst/>
            <a:rect l="l" t="t" r="r" b="b"/>
            <a:pathLst>
              <a:path w="2211324" h="4454652" extrusionOk="0">
                <a:moveTo>
                  <a:pt x="2211323" y="0"/>
                </a:moveTo>
                <a:lnTo>
                  <a:pt x="0" y="0"/>
                </a:lnTo>
                <a:lnTo>
                  <a:pt x="0" y="4454650"/>
                </a:lnTo>
                <a:lnTo>
                  <a:pt x="2211323" y="4454650"/>
                </a:lnTo>
                <a:lnTo>
                  <a:pt x="2211323" y="0"/>
                </a:lnTo>
                <a:close/>
              </a:path>
            </a:pathLst>
          </a:custGeom>
          <a:solidFill>
            <a:srgbClr val="3FB512"/>
          </a:solidFill>
          <a:ln w="952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/>
          <p:nvPr/>
        </p:nvSpPr>
        <p:spPr>
          <a:xfrm>
            <a:off x="6601522" y="1223403"/>
            <a:ext cx="2574607" cy="3838840"/>
          </a:xfrm>
          <a:custGeom>
            <a:avLst/>
            <a:gdLst/>
            <a:ahLst/>
            <a:cxnLst/>
            <a:rect l="l" t="t" r="r" b="b"/>
            <a:pathLst>
              <a:path w="2211324" h="4454652" extrusionOk="0">
                <a:moveTo>
                  <a:pt x="2211323" y="0"/>
                </a:moveTo>
                <a:lnTo>
                  <a:pt x="0" y="0"/>
                </a:lnTo>
                <a:lnTo>
                  <a:pt x="0" y="4454650"/>
                </a:lnTo>
                <a:lnTo>
                  <a:pt x="2211323" y="4454650"/>
                </a:lnTo>
                <a:lnTo>
                  <a:pt x="2211323" y="0"/>
                </a:lnTo>
                <a:close/>
              </a:path>
            </a:pathLst>
          </a:custGeom>
          <a:solidFill>
            <a:srgbClr val="3FB512"/>
          </a:solidFill>
          <a:ln w="952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6737920" y="1515137"/>
            <a:ext cx="2406080" cy="2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u="sng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Secuencia Green Expo:</a:t>
            </a:r>
            <a:endParaRPr sz="1600" b="1" u="sng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7120946" y="1979636"/>
            <a:ext cx="1521249" cy="72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Caso de estudio</a:t>
            </a: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26746" lvl="0" indent="-28575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Escenario 2</a:t>
            </a: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6812968" y="3216771"/>
            <a:ext cx="2255984" cy="148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17967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sz="1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Repartición de tarjetas </a:t>
            </a: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4000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sz="1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Sesión de ideación </a:t>
            </a: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4000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355600" marR="0" lvl="0" indent="-34290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ingdings" panose="05000000000000000000" pitchFamily="2" charset="2"/>
              <a:buChar char="q"/>
            </a:pPr>
            <a:r>
              <a:rPr lang="es-PE" sz="16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Definición de idea por equipo</a:t>
            </a:r>
            <a:endParaRPr sz="16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647989" y="3783661"/>
            <a:ext cx="55753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enfrentas esta nueva exigencia de tu mercado y cubres sus demandas de productos?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6407E0-07FD-4B1E-8EA9-50CC1AACE6C1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ESCENARIO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/>
        </p:nvSpPr>
        <p:spPr>
          <a:xfrm>
            <a:off x="1119632" y="2146922"/>
            <a:ext cx="4896121" cy="169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0" lvl="0" indent="-28575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Seleccionen por equipo su mejor idea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8450" marR="0" lvl="0" indent="-285750" algn="l" rtl="0">
              <a:lnSpc>
                <a:spcPct val="141666"/>
              </a:lnSpc>
              <a:spcBef>
                <a:spcPts val="12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3 equipos </a:t>
            </a:r>
            <a:endParaRPr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393700" marR="46157" lvl="0" indent="0" algn="l" rtl="0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5" descr="Resultado de imagen para id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345" y="1641279"/>
            <a:ext cx="5275225" cy="3077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FDC21A82-C526-494A-BFCD-90C44DD7CD64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73B22E9-7B7C-4D44-ADD7-2F40BF91EDBD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COMPARTIT TU IDEA…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6" descr="Resultado de imagen para La Fortaleza de Colliq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1" cy="514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>
            <a:off x="5408342" y="4775756"/>
            <a:ext cx="48507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LA FORTALEZA DE COLLIQUE</a:t>
            </a:r>
            <a:r>
              <a:rPr lang="es-PE" sz="1800" b="1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8;p33">
            <a:extLst>
              <a:ext uri="{FF2B5EF4-FFF2-40B4-BE49-F238E27FC236}">
                <a16:creationId xmlns:a16="http://schemas.microsoft.com/office/drawing/2014/main" id="{26DB46F8-C8DC-4B2A-98D4-D8E166E38490}"/>
              </a:ext>
            </a:extLst>
          </p:cNvPr>
          <p:cNvSpPr txBox="1"/>
          <p:nvPr/>
        </p:nvSpPr>
        <p:spPr>
          <a:xfrm>
            <a:off x="2231685" y="1902848"/>
            <a:ext cx="50469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66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1;p34">
            <a:extLst>
              <a:ext uri="{FF2B5EF4-FFF2-40B4-BE49-F238E27FC236}">
                <a16:creationId xmlns:a16="http://schemas.microsoft.com/office/drawing/2014/main" id="{635FC3BC-55C0-439F-9DBA-97F133AA33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558" y="4253566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;p34">
            <a:extLst>
              <a:ext uri="{FF2B5EF4-FFF2-40B4-BE49-F238E27FC236}">
                <a16:creationId xmlns:a16="http://schemas.microsoft.com/office/drawing/2014/main" id="{9FC32D5E-E163-4A31-A886-C3EBB4FA7A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488632" y="4129121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;p34">
            <a:extLst>
              <a:ext uri="{FF2B5EF4-FFF2-40B4-BE49-F238E27FC236}">
                <a16:creationId xmlns:a16="http://schemas.microsoft.com/office/drawing/2014/main" id="{C0FF1D2F-73A1-4EDC-A0A3-35CBEFD8F7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811551" y="4149912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39E17A-E20B-44C7-8F10-0FFA4D7EAA6F}"/>
              </a:ext>
            </a:extLst>
          </p:cNvPr>
          <p:cNvSpPr txBox="1"/>
          <p:nvPr/>
        </p:nvSpPr>
        <p:spPr>
          <a:xfrm>
            <a:off x="610354" y="3933693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2ABAFE-2AE1-4761-AA5D-131B7BD7E1CE}"/>
              </a:ext>
            </a:extLst>
          </p:cNvPr>
          <p:cNvSpPr txBox="1"/>
          <p:nvPr/>
        </p:nvSpPr>
        <p:spPr>
          <a:xfrm>
            <a:off x="6002847" y="3881425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295082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662aae70_0_0"/>
          <p:cNvSpPr txBox="1">
            <a:spLocks noGrp="1"/>
          </p:cNvSpPr>
          <p:nvPr>
            <p:ph type="body" idx="1"/>
          </p:nvPr>
        </p:nvSpPr>
        <p:spPr>
          <a:xfrm>
            <a:off x="628650" y="2154297"/>
            <a:ext cx="7281000" cy="12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PE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Comprensión de la economía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PE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Entendimiento de la importancia de la economía circular como emprendedores(as).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31D0A7E4-0AF4-4753-8F2E-20DFFA218089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CA56DFB-0139-4675-9E1C-15A21B8DF030}"/>
              </a:ext>
            </a:extLst>
          </p:cNvPr>
          <p:cNvSpPr txBox="1"/>
          <p:nvPr/>
        </p:nvSpPr>
        <p:spPr>
          <a:xfrm>
            <a:off x="184416" y="789124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/>
        </p:nvSpPr>
        <p:spPr>
          <a:xfrm>
            <a:off x="1016801" y="2307882"/>
            <a:ext cx="2679270" cy="10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8450" marR="26730" lvl="0" indent="-285750" algn="l" rtl="0">
              <a:lnSpc>
                <a:spcPct val="121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Crecimiento demográfico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Migraciones masivas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Mayor esperanza de vida.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98450" marR="0" lvl="0" indent="-285750" algn="l" rtl="0">
              <a:lnSpc>
                <a:spcPct val="10004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Maquinismo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1019526" y="1856018"/>
            <a:ext cx="26739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21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Sucesos sin precedentes: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2" descr="Resultado de imagen para CRECIMIENTO DEMOGRAFIC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561" y="2021185"/>
            <a:ext cx="4004672" cy="2728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8F8FCB95-5F7E-43B0-AC7C-63639064E407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FDCEBAC-3608-4202-B9F3-B4FA06212517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¿QUÉ SUCEDÍA EN EL SIGLO XVIII?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>
            <a:extLst>
              <a:ext uri="{FF2B5EF4-FFF2-40B4-BE49-F238E27FC236}">
                <a16:creationId xmlns:a16="http://schemas.microsoft.com/office/drawing/2014/main" id="{8B5EED7B-820E-4578-B988-1C19B660CB85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Google Shape;90;p3"/>
          <p:cNvSpPr/>
          <p:nvPr/>
        </p:nvSpPr>
        <p:spPr>
          <a:xfrm>
            <a:off x="1237762" y="911469"/>
            <a:ext cx="6834433" cy="3761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/>
        </p:nvSpPr>
        <p:spPr>
          <a:xfrm>
            <a:off x="525089" y="1355340"/>
            <a:ext cx="5242627" cy="3119524"/>
          </a:xfrm>
          <a:prstGeom prst="rect">
            <a:avLst/>
          </a:prstGeom>
          <a:noFill/>
          <a:ln w="28575" cap="flat" cmpd="sng">
            <a:solidFill>
              <a:srgbClr val="3F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135" marR="0" lvl="0" indent="0" algn="l" rtl="0">
              <a:lnSpc>
                <a:spcPct val="95825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s-PE" sz="2200" b="1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QUÉ SUCEDE EN EL SIGLO XXI?</a:t>
            </a:r>
            <a:endParaRPr sz="2200" b="1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  <a:p>
            <a:pPr marL="91135" marR="0" lvl="0" indent="0" algn="l" rtl="0">
              <a:lnSpc>
                <a:spcPct val="95825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Nuevamente estamos en un umbral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7335" marR="0" lvl="0" indent="0" algn="l" rtl="0">
              <a:lnSpc>
                <a:spcPct val="95825"/>
              </a:lnSpc>
              <a:spcBef>
                <a:spcPts val="3003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Crecimiento demográfico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7335" marR="0" lvl="0" indent="0" algn="l" rtl="0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Afectado los límites planetarios.</a:t>
            </a:r>
          </a:p>
          <a:p>
            <a:pPr marL="548335" marR="0" lvl="0" indent="0" algn="l" rtl="0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Antropoceno.</a:t>
            </a:r>
          </a:p>
          <a:p>
            <a:pPr marL="167335" marR="0" lvl="0" indent="0" algn="l" rtl="0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Crisis de recursos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261298" y="1005522"/>
            <a:ext cx="3185962" cy="38191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l="22037" t="22285" r="6921" b="18510"/>
          <a:stretch/>
        </p:blipFill>
        <p:spPr>
          <a:xfrm>
            <a:off x="1026714" y="1696170"/>
            <a:ext cx="7306581" cy="34234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0F88BA5B-F8C9-4ABF-8F15-7010A9738045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F97578F-76D6-43D6-8ECD-A04C4A84A0BD}"/>
              </a:ext>
            </a:extLst>
          </p:cNvPr>
          <p:cNvSpPr txBox="1"/>
          <p:nvPr/>
        </p:nvSpPr>
        <p:spPr>
          <a:xfrm>
            <a:off x="130628" y="370003"/>
            <a:ext cx="8882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¿CÓMO OPERA LA ECONOMÍA LINEAL ACTUAL?</a:t>
            </a:r>
            <a:endParaRPr lang="es-ES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l="23664" t="21807" r="18263" b="17140"/>
          <a:stretch/>
        </p:blipFill>
        <p:spPr>
          <a:xfrm>
            <a:off x="1421166" y="1648962"/>
            <a:ext cx="5799766" cy="3428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44D609EC-0538-4432-B048-76C2848A7583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27D30-17CB-4DEC-B5B3-91E3E01BAC8B}"/>
              </a:ext>
            </a:extLst>
          </p:cNvPr>
          <p:cNvSpPr txBox="1"/>
          <p:nvPr/>
        </p:nvSpPr>
        <p:spPr>
          <a:xfrm>
            <a:off x="184416" y="88268"/>
            <a:ext cx="8905796" cy="14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¿CÓMO OPERA LA ECONOMÍA CIRCULAR?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l="25441" t="20490" r="27954" b="20519"/>
          <a:stretch/>
        </p:blipFill>
        <p:spPr>
          <a:xfrm>
            <a:off x="1672710" y="1720085"/>
            <a:ext cx="4812931" cy="3425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F97472A5-D16A-4694-BED8-0E53D94603DC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1304A7C-5E01-4094-947D-C9991F66A98F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ECONOMÍA LINEAL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l="39414" t="19246" r="15089" b="21622"/>
          <a:stretch/>
        </p:blipFill>
        <p:spPr>
          <a:xfrm>
            <a:off x="2326436" y="1615892"/>
            <a:ext cx="5348715" cy="3429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C7C28DF0-DA32-436B-B60F-75FAF5D727B3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00FF5A6-3B65-422D-8D55-D946D8A41BE0}"/>
              </a:ext>
            </a:extLst>
          </p:cNvPr>
          <p:cNvSpPr txBox="1"/>
          <p:nvPr/>
        </p:nvSpPr>
        <p:spPr>
          <a:xfrm>
            <a:off x="184415" y="789124"/>
            <a:ext cx="782234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rtl="0">
              <a:lnSpc>
                <a:spcPct val="881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ECONOMÍA CIRCULAR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357</Words>
  <Application>Microsoft Office PowerPoint</Application>
  <PresentationFormat>Personalizado</PresentationFormat>
  <Paragraphs>94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Trebuchet MS</vt:lpstr>
      <vt:lpstr>Calibri</vt:lpstr>
      <vt:lpstr>Futura LT Pro Book</vt:lpstr>
      <vt:lpstr>Noto Sans Symbols</vt:lpstr>
      <vt:lpstr>Lato</vt:lpstr>
      <vt:lpstr>Verdana</vt:lpstr>
      <vt:lpstr>Times New Roman</vt:lpstr>
      <vt:lpstr>Arial</vt:lpstr>
      <vt:lpstr>Lato Hairline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RODOLFO ALVA CORDOVA</cp:lastModifiedBy>
  <cp:revision>4</cp:revision>
  <dcterms:modified xsi:type="dcterms:W3CDTF">2021-05-13T05:39:28Z</dcterms:modified>
</cp:coreProperties>
</file>