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5088"/>
  <p:notesSz cx="6797675" cy="9926638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Lato" panose="020B0604020202020204" charset="0"/>
      <p:regular r:id="rId25"/>
      <p:bold r:id="rId26"/>
      <p:italic r:id="rId27"/>
      <p:boldItalic r:id="rId28"/>
    </p:embeddedFont>
    <p:embeddedFont>
      <p:font typeface="Lato Hairline" panose="020B0604020202020204" charset="0"/>
      <p:regular r:id="rId29"/>
      <p:italic r:id="rId30"/>
    </p:embeddedFont>
    <p:embeddedFont>
      <p:font typeface="Trebuchet MS" panose="020B0603020202020204" pitchFamily="3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40" roundtripDataSignature="AMtx7mgK0xEQeaC/4MqpSV40PbQTwrbYR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CB5"/>
    <a:srgbClr val="53AD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0" y="954"/>
      </p:cViewPr>
      <p:guideLst>
        <p:guide orient="horz" pos="2160"/>
        <p:guide pos="2880"/>
        <p:guide orient="horz" pos="16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2863" y="0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31338"/>
            <a:ext cx="2944813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3" name="Google Shape;63;p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9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9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" name="Google Shape;14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2" name="Google Shape;142;p1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3" name="Google Shape;163;p13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4" name="Google Shape;164;p13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5" name="Google Shape;175;p1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6" name="Google Shape;176;p1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1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60662aae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60662aae70_0_0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800" cy="4465500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60662aae70_0_0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00" cy="495300"/>
          </a:xfrm>
          <a:prstGeom prst="rect">
            <a:avLst/>
          </a:prstGeom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4538"/>
            <a:ext cx="6605587" cy="3717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3:notes"/>
          <p:cNvSpPr txBox="1">
            <a:spLocks noGrp="1"/>
          </p:cNvSpPr>
          <p:nvPr>
            <p:ph type="body" idx="1"/>
          </p:nvPr>
        </p:nvSpPr>
        <p:spPr>
          <a:xfrm>
            <a:off x="679450" y="4714875"/>
            <a:ext cx="5434013" cy="4462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4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4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6" name="Google Shape;106;p6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7" name="Google Shape;107;p6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7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7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>
            <a:spLocks noGrp="1"/>
          </p:cNvSpPr>
          <p:nvPr>
            <p:ph type="sldNum" idx="12"/>
          </p:nvPr>
        </p:nvSpPr>
        <p:spPr>
          <a:xfrm>
            <a:off x="3852863" y="9431338"/>
            <a:ext cx="2944812" cy="4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</a:pPr>
            <a:fld id="{00000000-1234-1234-1234-123412341234}" type="slidenum">
              <a:rPr lang="es-PE" sz="1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fld>
            <a:endParaRPr sz="1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Google Shape;121;p8:notes"/>
          <p:cNvSpPr txBox="1">
            <a:spLocks noGrp="1"/>
          </p:cNvSpPr>
          <p:nvPr>
            <p:ph type="body" idx="1"/>
          </p:nvPr>
        </p:nvSpPr>
        <p:spPr>
          <a:xfrm>
            <a:off x="906463" y="4716463"/>
            <a:ext cx="4984750" cy="4465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525" tIns="47750" rIns="95525" bIns="477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8"/>
          <p:cNvSpPr txBox="1">
            <a:spLocks noGrp="1"/>
          </p:cNvSpPr>
          <p:nvPr>
            <p:ph type="title"/>
          </p:nvPr>
        </p:nvSpPr>
        <p:spPr>
          <a:xfrm>
            <a:off x="628650" y="482966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body" idx="1"/>
          </p:nvPr>
        </p:nvSpPr>
        <p:spPr>
          <a:xfrm>
            <a:off x="628650" y="1477445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7"/>
          <p:cNvSpPr txBox="1">
            <a:spLocks noGrp="1"/>
          </p:cNvSpPr>
          <p:nvPr>
            <p:ph type="title"/>
          </p:nvPr>
        </p:nvSpPr>
        <p:spPr>
          <a:xfrm>
            <a:off x="629841" y="597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" name="Google Shape;49;p27"/>
          <p:cNvSpPr>
            <a:spLocks noGrp="1"/>
          </p:cNvSpPr>
          <p:nvPr>
            <p:ph type="pic" idx="2"/>
          </p:nvPr>
        </p:nvSpPr>
        <p:spPr>
          <a:xfrm>
            <a:off x="3887391" y="995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27"/>
          <p:cNvSpPr txBox="1">
            <a:spLocks noGrp="1"/>
          </p:cNvSpPr>
          <p:nvPr>
            <p:ph type="body" idx="1"/>
          </p:nvPr>
        </p:nvSpPr>
        <p:spPr>
          <a:xfrm>
            <a:off x="629841" y="1798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8"/>
          <p:cNvSpPr txBox="1">
            <a:spLocks noGrp="1"/>
          </p:cNvSpPr>
          <p:nvPr>
            <p:ph type="title"/>
          </p:nvPr>
        </p:nvSpPr>
        <p:spPr>
          <a:xfrm>
            <a:off x="628650" y="698568"/>
            <a:ext cx="7886700" cy="9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3" name="Google Shape;53;p28"/>
          <p:cNvSpPr txBox="1">
            <a:spLocks noGrp="1"/>
          </p:cNvSpPr>
          <p:nvPr>
            <p:ph type="body" idx="1"/>
          </p:nvPr>
        </p:nvSpPr>
        <p:spPr>
          <a:xfrm rot="5400000">
            <a:off x="3051783" y="-730086"/>
            <a:ext cx="304043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title"/>
          </p:nvPr>
        </p:nvSpPr>
        <p:spPr>
          <a:xfrm rot="5400000">
            <a:off x="5349401" y="1468202"/>
            <a:ext cx="4360224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6" name="Google Shape;56;p29"/>
          <p:cNvSpPr txBox="1">
            <a:spLocks noGrp="1"/>
          </p:cNvSpPr>
          <p:nvPr>
            <p:ph type="body" idx="1"/>
          </p:nvPr>
        </p:nvSpPr>
        <p:spPr>
          <a:xfrm rot="5400000">
            <a:off x="1348902" y="-446323"/>
            <a:ext cx="4360224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29"/>
          <p:cNvSpPr txBox="1">
            <a:spLocks noGrp="1"/>
          </p:cNvSpPr>
          <p:nvPr>
            <p:ph type="dt" idx="10"/>
          </p:nvPr>
        </p:nvSpPr>
        <p:spPr>
          <a:xfrm>
            <a:off x="6286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29"/>
          <p:cNvSpPr txBox="1">
            <a:spLocks noGrp="1"/>
          </p:cNvSpPr>
          <p:nvPr>
            <p:ph type="ftr" idx="11"/>
          </p:nvPr>
        </p:nvSpPr>
        <p:spPr>
          <a:xfrm>
            <a:off x="3028950" y="4768736"/>
            <a:ext cx="30861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29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9"/>
          <p:cNvSpPr txBox="1">
            <a:spLocks noGrp="1"/>
          </p:cNvSpPr>
          <p:nvPr>
            <p:ph type="ctrTitle"/>
          </p:nvPr>
        </p:nvSpPr>
        <p:spPr>
          <a:xfrm>
            <a:off x="1143000" y="842032"/>
            <a:ext cx="6858000" cy="179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ubTitle" idx="1"/>
          </p:nvPr>
        </p:nvSpPr>
        <p:spPr>
          <a:xfrm>
            <a:off x="1143000" y="2702363"/>
            <a:ext cx="6858000" cy="124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texto y clip multimedia" type="txAndMedia">
  <p:cSld name="TEXT_AND_MEDIA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21"/>
          <p:cNvSpPr txBox="1">
            <a:spLocks noGrp="1"/>
          </p:cNvSpPr>
          <p:nvPr>
            <p:ph type="body" idx="1"/>
          </p:nvPr>
        </p:nvSpPr>
        <p:spPr>
          <a:xfrm>
            <a:off x="457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1pPr>
            <a:lvl2pPr marL="914400" lvl="1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3pPr>
            <a:lvl4pPr marL="1828800" lvl="3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."/>
              <a:defRPr/>
            </a:lvl4pPr>
            <a:lvl5pPr marL="2286000" lvl="4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5pPr>
            <a:lvl6pPr marL="2743200" lvl="5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6pPr>
            <a:lvl7pPr marL="3200400" lvl="6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7pPr>
            <a:lvl8pPr marL="3657600" lvl="7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8pPr>
            <a:lvl9pPr marL="4114800" lvl="8" indent="-3429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­"/>
              <a:defRPr/>
            </a:lvl9pPr>
          </a:lstStyle>
          <a:p>
            <a:endParaRPr/>
          </a:p>
        </p:txBody>
      </p:sp>
      <p:sp>
        <p:nvSpPr>
          <p:cNvPr id="24" name="Google Shape;24;p21"/>
          <p:cNvSpPr>
            <a:spLocks noGrp="1"/>
          </p:cNvSpPr>
          <p:nvPr>
            <p:ph type="media" idx="2"/>
          </p:nvPr>
        </p:nvSpPr>
        <p:spPr>
          <a:xfrm>
            <a:off x="4648200" y="1200521"/>
            <a:ext cx="4038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9CC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99CC00"/>
              </a:buClr>
              <a:buSzPts val="2400"/>
              <a:buFont typeface="Trebuchet MS"/>
              <a:buChar char="•"/>
              <a:defRPr sz="24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Verdana"/>
              <a:buChar char="–"/>
              <a:defRPr sz="20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.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99CC00"/>
              </a:buClr>
              <a:buSzPts val="1800"/>
              <a:buFont typeface="Verdana"/>
              <a:buChar char="­"/>
              <a:defRPr sz="1800" b="0" i="0" u="none" strike="noStrike" cap="non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" name="Google Shape;25;p21"/>
          <p:cNvSpPr txBox="1">
            <a:spLocks noGrp="1"/>
          </p:cNvSpPr>
          <p:nvPr>
            <p:ph type="dt" idx="10"/>
          </p:nvPr>
        </p:nvSpPr>
        <p:spPr>
          <a:xfrm>
            <a:off x="457200" y="4685365"/>
            <a:ext cx="2133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" name="Google Shape;26;p21"/>
          <p:cNvSpPr txBox="1">
            <a:spLocks noGrp="1"/>
          </p:cNvSpPr>
          <p:nvPr>
            <p:ph type="ftr" idx="11"/>
          </p:nvPr>
        </p:nvSpPr>
        <p:spPr>
          <a:xfrm>
            <a:off x="3124200" y="4685365"/>
            <a:ext cx="2895600" cy="357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80000"/>
              </a:lnSpc>
              <a:spcBef>
                <a:spcPts val="400"/>
              </a:spcBef>
              <a:spcAft>
                <a:spcPts val="0"/>
              </a:spcAft>
              <a:buClr>
                <a:srgbClr val="99CC00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sldNum" idx="12"/>
          </p:nvPr>
        </p:nvSpPr>
        <p:spPr>
          <a:xfrm>
            <a:off x="6553200" y="4836622"/>
            <a:ext cx="2133600" cy="206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Trebuchet MS"/>
              <a:buNone/>
              <a:defRPr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623888" y="1282701"/>
            <a:ext cx="7886700" cy="214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body" idx="1"/>
          </p:nvPr>
        </p:nvSpPr>
        <p:spPr>
          <a:xfrm>
            <a:off x="623888" y="3443161"/>
            <a:ext cx="78867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>
            <a:spLocks noGrp="1"/>
          </p:cNvSpPr>
          <p:nvPr>
            <p:ph type="title"/>
          </p:nvPr>
        </p:nvSpPr>
        <p:spPr>
          <a:xfrm>
            <a:off x="628650" y="5711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body" idx="1"/>
          </p:nvPr>
        </p:nvSpPr>
        <p:spPr>
          <a:xfrm>
            <a:off x="6286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body" idx="2"/>
          </p:nvPr>
        </p:nvSpPr>
        <p:spPr>
          <a:xfrm>
            <a:off x="4629150" y="1565647"/>
            <a:ext cx="38862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4"/>
          <p:cNvSpPr txBox="1">
            <a:spLocks noGrp="1"/>
          </p:cNvSpPr>
          <p:nvPr>
            <p:ph type="title"/>
          </p:nvPr>
        </p:nvSpPr>
        <p:spPr>
          <a:xfrm>
            <a:off x="629841" y="499335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1"/>
          </p:nvPr>
        </p:nvSpPr>
        <p:spPr>
          <a:xfrm>
            <a:off x="629842" y="1486667"/>
            <a:ext cx="3868340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body" idx="2"/>
          </p:nvPr>
        </p:nvSpPr>
        <p:spPr>
          <a:xfrm>
            <a:off x="629842" y="2104792"/>
            <a:ext cx="3868340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3"/>
          </p:nvPr>
        </p:nvSpPr>
        <p:spPr>
          <a:xfrm>
            <a:off x="4629151" y="1486667"/>
            <a:ext cx="3887391" cy="61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body" idx="4"/>
          </p:nvPr>
        </p:nvSpPr>
        <p:spPr>
          <a:xfrm>
            <a:off x="4629151" y="2104792"/>
            <a:ext cx="3887391" cy="2764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>
            <a:spLocks noGrp="1"/>
          </p:cNvSpPr>
          <p:nvPr>
            <p:ph type="title"/>
          </p:nvPr>
        </p:nvSpPr>
        <p:spPr>
          <a:xfrm>
            <a:off x="628650" y="678968"/>
            <a:ext cx="7886700" cy="994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6"/>
          <p:cNvSpPr txBox="1">
            <a:spLocks noGrp="1"/>
          </p:cNvSpPr>
          <p:nvPr>
            <p:ph type="title"/>
          </p:nvPr>
        </p:nvSpPr>
        <p:spPr>
          <a:xfrm>
            <a:off x="629841" y="695813"/>
            <a:ext cx="2949178" cy="1200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1"/>
          </p:nvPr>
        </p:nvSpPr>
        <p:spPr>
          <a:xfrm>
            <a:off x="3887391" y="1093606"/>
            <a:ext cx="4629150" cy="3656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2"/>
          </p:nvPr>
        </p:nvSpPr>
        <p:spPr>
          <a:xfrm>
            <a:off x="629841" y="1896333"/>
            <a:ext cx="2949178" cy="2859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body" idx="1"/>
          </p:nvPr>
        </p:nvSpPr>
        <p:spPr>
          <a:xfrm>
            <a:off x="628650" y="1369642"/>
            <a:ext cx="7886700" cy="3264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"/>
          <p:cNvSpPr txBox="1">
            <a:spLocks noGrp="1"/>
          </p:cNvSpPr>
          <p:nvPr>
            <p:ph type="sldNum" idx="12"/>
          </p:nvPr>
        </p:nvSpPr>
        <p:spPr>
          <a:xfrm>
            <a:off x="6457950" y="4768736"/>
            <a:ext cx="20574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None/>
            </a:pPr>
            <a:fld id="{00000000-1234-1234-1234-123412341234}" type="slidenum">
              <a:rPr lang="es-PE" sz="12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1</a:t>
            </a:fld>
            <a:endParaRPr sz="12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6" name="Google Shape;66;p1">
            <a:extLst>
              <a:ext uri="{FF2B5EF4-FFF2-40B4-BE49-F238E27FC236}">
                <a16:creationId xmlns:a16="http://schemas.microsoft.com/office/drawing/2014/main" id="{E2773CE5-E9AD-424D-86C9-AD51CA9BD75A}"/>
              </a:ext>
            </a:extLst>
          </p:cNvPr>
          <p:cNvSpPr txBox="1"/>
          <p:nvPr/>
        </p:nvSpPr>
        <p:spPr>
          <a:xfrm>
            <a:off x="390558" y="1266811"/>
            <a:ext cx="7678721" cy="1305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r>
              <a:rPr lang="es-ES" sz="6600" b="0" i="0" u="none" strike="noStrike" cap="none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ECONOMÍA CIRCULAR</a:t>
            </a:r>
            <a:endParaRPr sz="3600" b="1" i="0" u="none" strike="noStrike" cap="none" dirty="0">
              <a:solidFill>
                <a:srgbClr val="222A35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200"/>
              <a:buFont typeface="Noto Sans Symbols"/>
              <a:buNone/>
            </a:pPr>
            <a:endParaRPr sz="3200" b="0" i="0" u="none" strike="noStrike" cap="none" dirty="0">
              <a:solidFill>
                <a:srgbClr val="222A35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52AA329D-CEC0-4F93-A28C-E40158C2AF5A}"/>
              </a:ext>
            </a:extLst>
          </p:cNvPr>
          <p:cNvGrpSpPr/>
          <p:nvPr/>
        </p:nvGrpSpPr>
        <p:grpSpPr>
          <a:xfrm>
            <a:off x="518689" y="2835621"/>
            <a:ext cx="1804660" cy="822455"/>
            <a:chOff x="969854" y="2906521"/>
            <a:chExt cx="1804660" cy="822455"/>
          </a:xfrm>
        </p:grpSpPr>
        <p:sp>
          <p:nvSpPr>
            <p:cNvPr id="8" name="Rectángulo 7">
              <a:extLst>
                <a:ext uri="{FF2B5EF4-FFF2-40B4-BE49-F238E27FC236}">
                  <a16:creationId xmlns:a16="http://schemas.microsoft.com/office/drawing/2014/main" id="{2B033CE1-E12F-494E-86E1-89F1F25A9593}"/>
                </a:ext>
              </a:extLst>
            </p:cNvPr>
            <p:cNvSpPr/>
            <p:nvPr/>
          </p:nvSpPr>
          <p:spPr>
            <a:xfrm>
              <a:off x="969854" y="2906521"/>
              <a:ext cx="1804660" cy="585930"/>
            </a:xfrm>
            <a:prstGeom prst="rect">
              <a:avLst/>
            </a:prstGeom>
            <a:solidFill>
              <a:srgbClr val="53A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" name="Google Shape;67;p1">
              <a:extLst>
                <a:ext uri="{FF2B5EF4-FFF2-40B4-BE49-F238E27FC236}">
                  <a16:creationId xmlns:a16="http://schemas.microsoft.com/office/drawing/2014/main" id="{6D6C3176-4D15-4829-944A-430FCF9A737E}"/>
                </a:ext>
              </a:extLst>
            </p:cNvPr>
            <p:cNvSpPr txBox="1"/>
            <p:nvPr/>
          </p:nvSpPr>
          <p:spPr>
            <a:xfrm>
              <a:off x="969854" y="2928757"/>
              <a:ext cx="1804660" cy="800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800" b="0" i="0" u="none" strike="noStrike" cap="none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Sesión #7</a:t>
              </a:r>
              <a:endParaRPr dirty="0">
                <a:solidFill>
                  <a:schemeClr val="bg1"/>
                </a:solidFill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" name="Google Shape;11;p34">
            <a:extLst>
              <a:ext uri="{FF2B5EF4-FFF2-40B4-BE49-F238E27FC236}">
                <a16:creationId xmlns:a16="http://schemas.microsoft.com/office/drawing/2014/main" id="{F04F5294-33E9-4559-9A93-4AE9FF78271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58" y="4201298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2;p34">
            <a:extLst>
              <a:ext uri="{FF2B5EF4-FFF2-40B4-BE49-F238E27FC236}">
                <a16:creationId xmlns:a16="http://schemas.microsoft.com/office/drawing/2014/main" id="{6AF0EF4B-5DFF-4FC1-8C06-28D8DE122AD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29370" t="28761" r="26066" b="25143"/>
          <a:stretch/>
        </p:blipFill>
        <p:spPr>
          <a:xfrm>
            <a:off x="3488632" y="4069104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3;p34">
            <a:extLst>
              <a:ext uri="{FF2B5EF4-FFF2-40B4-BE49-F238E27FC236}">
                <a16:creationId xmlns:a16="http://schemas.microsoft.com/office/drawing/2014/main" id="{DD841C39-6AEF-46F8-A25D-C71382FC9DC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2941" t="38600" r="17257" b="28608"/>
          <a:stretch/>
        </p:blipFill>
        <p:spPr>
          <a:xfrm>
            <a:off x="5811551" y="4142163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C8189A5-A44E-43CE-9A99-FCE438242E57}"/>
              </a:ext>
            </a:extLst>
          </p:cNvPr>
          <p:cNvSpPr txBox="1"/>
          <p:nvPr/>
        </p:nvSpPr>
        <p:spPr>
          <a:xfrm>
            <a:off x="610354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F8BD95D-3A99-4A88-B140-874D9957EFE9}"/>
              </a:ext>
            </a:extLst>
          </p:cNvPr>
          <p:cNvSpPr txBox="1"/>
          <p:nvPr/>
        </p:nvSpPr>
        <p:spPr>
          <a:xfrm>
            <a:off x="6002847" y="3873676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"/>
          <p:cNvSpPr txBox="1"/>
          <p:nvPr/>
        </p:nvSpPr>
        <p:spPr>
          <a:xfrm>
            <a:off x="1004225" y="1830025"/>
            <a:ext cx="3457200" cy="4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34290" lvl="0" indent="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Sistema económico que sustituye el concepto de “fin de vida” mediante: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1" name="Google Shape;131;p9"/>
          <p:cNvSpPr txBox="1"/>
          <p:nvPr/>
        </p:nvSpPr>
        <p:spPr>
          <a:xfrm>
            <a:off x="1004226" y="2407025"/>
            <a:ext cx="2268900" cy="9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22349" lvl="0" indent="-285750" algn="l" rtl="0">
              <a:lnSpc>
                <a:spcPct val="12357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Reducción</a:t>
            </a:r>
            <a:endParaRPr sz="140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Re-uso</a:t>
            </a:r>
            <a:endParaRPr sz="140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Reciclaje</a:t>
            </a:r>
            <a:endParaRPr sz="140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Recuperación</a:t>
            </a:r>
            <a:endParaRPr sz="140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2" name="Google Shape;132;p9"/>
          <p:cNvSpPr txBox="1"/>
          <p:nvPr/>
        </p:nvSpPr>
        <p:spPr>
          <a:xfrm>
            <a:off x="4461582" y="1951937"/>
            <a:ext cx="3149400" cy="22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 materiales; en los procesos de: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3" name="Google Shape;133;p9"/>
          <p:cNvSpPr txBox="1"/>
          <p:nvPr/>
        </p:nvSpPr>
        <p:spPr>
          <a:xfrm>
            <a:off x="4461418" y="2301924"/>
            <a:ext cx="1938300" cy="9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434149" lvl="0" indent="-285750" algn="just" rtl="0">
              <a:lnSpc>
                <a:spcPct val="12357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Diseño</a:t>
            </a:r>
            <a:endParaRPr sz="14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just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Producción</a:t>
            </a:r>
            <a:endParaRPr sz="14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just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Distribución</a:t>
            </a:r>
            <a:endParaRPr sz="14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just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Consumo</a:t>
            </a:r>
            <a:endParaRPr sz="14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4" name="Google Shape;134;p9"/>
          <p:cNvSpPr txBox="1"/>
          <p:nvPr/>
        </p:nvSpPr>
        <p:spPr>
          <a:xfrm>
            <a:off x="1282200" y="3676045"/>
            <a:ext cx="6579600" cy="47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081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 incide por igual en la micro y macro economía con el objetivo de alcanzar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12700" marR="30403" lvl="0" indent="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desarrollo sustentable. Es posibilitada mediante: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5" name="Google Shape;135;p9"/>
          <p:cNvSpPr txBox="1"/>
          <p:nvPr/>
        </p:nvSpPr>
        <p:spPr>
          <a:xfrm>
            <a:off x="1282200" y="4196482"/>
            <a:ext cx="3741900" cy="715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30403" lvl="0" indent="-285750" algn="l" rtl="0">
              <a:lnSpc>
                <a:spcPct val="123571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Consumidores responsables</a:t>
            </a:r>
            <a:endParaRPr sz="14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30403" lvl="0" indent="-28575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Modelos de negocio innovadores</a:t>
            </a:r>
            <a:endParaRPr sz="1400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95825"/>
              </a:lnSpc>
              <a:spcBef>
                <a:spcPts val="80"/>
              </a:spcBef>
              <a:spcAft>
                <a:spcPts val="0"/>
              </a:spcAft>
              <a:buClr>
                <a:srgbClr val="4372A5"/>
              </a:buClr>
              <a:buSzPts val="1400"/>
              <a:buFont typeface="Noto Sans Symbols"/>
              <a:buChar char="▪"/>
            </a:pPr>
            <a:r>
              <a:rPr lang="es-PE" sz="1400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Regulaciones gubernamentales acordes</a:t>
            </a:r>
            <a:r>
              <a:rPr lang="es-PE" sz="1400" dirty="0">
                <a:solidFill>
                  <a:srgbClr val="006CB5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dirty="0">
              <a:solidFill>
                <a:srgbClr val="006CB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7" name="Google Shape;137;p9"/>
          <p:cNvCxnSpPr/>
          <p:nvPr/>
        </p:nvCxnSpPr>
        <p:spPr>
          <a:xfrm>
            <a:off x="4312734" y="1784040"/>
            <a:ext cx="26400" cy="1507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8" name="Google Shape;138;p9"/>
          <p:cNvCxnSpPr/>
          <p:nvPr/>
        </p:nvCxnSpPr>
        <p:spPr>
          <a:xfrm rot="10800000" flipH="1">
            <a:off x="1156904" y="3297955"/>
            <a:ext cx="6839400" cy="13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04FE7ABA-9038-48BD-8196-A50703364820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DDDBDC7-1214-4A14-9660-51CE2DB90A1D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ECONOMÍA CIRCULAR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/>
          <p:nvPr/>
        </p:nvSpPr>
        <p:spPr>
          <a:xfrm>
            <a:off x="701274" y="2082383"/>
            <a:ext cx="6100087" cy="678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45720" lvl="0" algn="l" rtl="0">
              <a:lnSpc>
                <a:spcPct val="14194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</a:pPr>
            <a:r>
              <a:rPr lang="es-P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Lógica</a:t>
            </a:r>
            <a:endParaRPr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marL="12700" marR="45720" lvl="0" algn="l" rtl="0">
              <a:lnSpc>
                <a:spcPct val="95825"/>
              </a:lnSpc>
              <a:spcBef>
                <a:spcPts val="652"/>
              </a:spcBef>
              <a:spcAft>
                <a:spcPts val="0"/>
              </a:spcAft>
              <a:buClr>
                <a:srgbClr val="FFFFFF"/>
              </a:buClr>
              <a:buSzPts val="1800"/>
            </a:pPr>
            <a:r>
              <a:rPr lang="es-P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Sensata</a:t>
            </a:r>
            <a:endParaRPr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  <a:p>
            <a:pPr marL="12700" marR="0" lvl="0" algn="l" rtl="0">
              <a:lnSpc>
                <a:spcPct val="95825"/>
              </a:lnSpc>
              <a:spcBef>
                <a:spcPts val="1791"/>
              </a:spcBef>
              <a:spcAft>
                <a:spcPts val="0"/>
              </a:spcAft>
            </a:pPr>
            <a:r>
              <a:rPr lang="es-PE" dirty="0">
                <a:solidFill>
                  <a:schemeClr val="tx1"/>
                </a:solidFill>
                <a:latin typeface="Lato"/>
                <a:ea typeface="Lato"/>
                <a:cs typeface="Lato"/>
                <a:sym typeface="Lato"/>
              </a:rPr>
              <a:t>Su desafío es la implementación...</a:t>
            </a:r>
            <a:endParaRPr dirty="0">
              <a:solidFill>
                <a:schemeClr val="tx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F66F718B-FF02-44D4-8FD6-57D4A358B140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C3EC65A1-C42F-4038-A2DA-9E00763C5F98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ECONOMÍA CIRCULAR 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19E9B319-FBA1-444E-82DB-550ED188D1D5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62D7B4E2-3FFE-45E3-8885-D7DBAC30C475}"/>
              </a:ext>
            </a:extLst>
          </p:cNvPr>
          <p:cNvSpPr txBox="1"/>
          <p:nvPr/>
        </p:nvSpPr>
        <p:spPr>
          <a:xfrm>
            <a:off x="484092" y="2572544"/>
            <a:ext cx="7822348" cy="5798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ctr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¡JUGUEMOS!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 txBox="1"/>
          <p:nvPr/>
        </p:nvSpPr>
        <p:spPr>
          <a:xfrm>
            <a:off x="909319" y="2356816"/>
            <a:ext cx="3500064" cy="1427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5600" marR="39873" lvl="0" indent="-342900" algn="l" rtl="0">
              <a:lnSpc>
                <a:spcPct val="1581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 Post it = 1 idea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Escribir en letra de molde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Puedes dibujar tus ideas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Respeta los tiempos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0" name="Google Shape;160;p12" descr="Resultado de imagen para regla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6934" y="1745404"/>
            <a:ext cx="3518435" cy="26505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6C42C71A-F835-44B9-AB27-0FB95D360566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3D208901-41AC-4C07-AB29-F460EFA613C1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REGLAS: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F4BE7A9A-BB5F-4BBA-A420-4370A9CF2757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Google Shape;167;p13"/>
          <p:cNvSpPr txBox="1"/>
          <p:nvPr/>
        </p:nvSpPr>
        <p:spPr>
          <a:xfrm>
            <a:off x="580545" y="3019877"/>
            <a:ext cx="6776110" cy="330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58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¿Cómo entregas tus productos a partir de ahora?</a:t>
            </a:r>
            <a:endParaRPr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p13"/>
          <p:cNvSpPr/>
          <p:nvPr/>
        </p:nvSpPr>
        <p:spPr>
          <a:xfrm>
            <a:off x="6601522" y="1223403"/>
            <a:ext cx="2574607" cy="3838840"/>
          </a:xfrm>
          <a:custGeom>
            <a:avLst/>
            <a:gdLst/>
            <a:ahLst/>
            <a:cxnLst/>
            <a:rect l="l" t="t" r="r" b="b"/>
            <a:pathLst>
              <a:path w="2211324" h="4454652" extrusionOk="0">
                <a:moveTo>
                  <a:pt x="2211323" y="0"/>
                </a:moveTo>
                <a:lnTo>
                  <a:pt x="0" y="0"/>
                </a:lnTo>
                <a:lnTo>
                  <a:pt x="0" y="4454650"/>
                </a:lnTo>
                <a:lnTo>
                  <a:pt x="2211323" y="4454650"/>
                </a:lnTo>
                <a:lnTo>
                  <a:pt x="2211323" y="0"/>
                </a:lnTo>
                <a:close/>
              </a:path>
            </a:pathLst>
          </a:custGeom>
          <a:solidFill>
            <a:srgbClr val="3FB512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3"/>
          <p:cNvSpPr txBox="1"/>
          <p:nvPr/>
        </p:nvSpPr>
        <p:spPr>
          <a:xfrm>
            <a:off x="6737920" y="1515137"/>
            <a:ext cx="2406080" cy="29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b="1" u="sng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Secuencia Green Expo:</a:t>
            </a:r>
            <a:endParaRPr b="1" u="sng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13"/>
          <p:cNvSpPr txBox="1"/>
          <p:nvPr/>
        </p:nvSpPr>
        <p:spPr>
          <a:xfrm>
            <a:off x="7120946" y="1979636"/>
            <a:ext cx="1521249" cy="720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0" lvl="0" indent="-285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Caso de estudio</a:t>
            </a:r>
            <a:endParaRPr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26746" lvl="0" indent="-28575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Escenario 1</a:t>
            </a:r>
            <a:endParaRPr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1" name="Google Shape;171;p13"/>
          <p:cNvSpPr txBox="1"/>
          <p:nvPr/>
        </p:nvSpPr>
        <p:spPr>
          <a:xfrm>
            <a:off x="6812968" y="3216771"/>
            <a:ext cx="2255984" cy="14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5600" marR="17967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r>
              <a:rPr lang="es-PE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Repartición de tarjetas </a:t>
            </a: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r>
              <a:rPr lang="es-PE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Sesión de ideación </a:t>
            </a: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r>
              <a:rPr lang="es-PE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Definición de idea por equipo</a:t>
            </a:r>
            <a:endParaRPr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2" name="Google Shape;172;p13"/>
          <p:cNvSpPr txBox="1"/>
          <p:nvPr/>
        </p:nvSpPr>
        <p:spPr>
          <a:xfrm>
            <a:off x="496191" y="2457103"/>
            <a:ext cx="57935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Debido a la presión social e internacional, en los centros comerciales ya no se entregarán bolsas plásticas para reducir el uso de residuos</a:t>
            </a:r>
            <a:r>
              <a:rPr lang="es-P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23942E4-EE6A-4517-B743-4B1E0BAA5B56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ESCENARIO 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27306195-6BC7-4D40-B836-5E46E9E6D549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Google Shape;179;p14"/>
          <p:cNvSpPr txBox="1"/>
          <p:nvPr/>
        </p:nvSpPr>
        <p:spPr>
          <a:xfrm>
            <a:off x="647989" y="1770076"/>
            <a:ext cx="4850531" cy="1371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just" rtl="0">
              <a:lnSpc>
                <a:spcPct val="1581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Cada vez más,  la sociedad espera mejor calidad y valor nutrimental de  los productos que vendes</a:t>
            </a:r>
            <a:endParaRPr/>
          </a:p>
          <a:p>
            <a:pPr marL="12700" marR="0" lvl="0" indent="0" algn="just" rtl="0">
              <a:lnSpc>
                <a:spcPct val="158125"/>
              </a:lnSpc>
              <a:spcBef>
                <a:spcPts val="126"/>
              </a:spcBef>
              <a:spcAft>
                <a:spcPts val="0"/>
              </a:spcAft>
              <a:buNone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Un estudio indica que esto se traduce en: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12700" marR="0" lvl="0" indent="0" algn="l" rtl="0">
              <a:lnSpc>
                <a:spcPct val="105416"/>
              </a:lnSpc>
              <a:spcBef>
                <a:spcPts val="126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Google Shape;180;p14"/>
          <p:cNvSpPr txBox="1"/>
          <p:nvPr/>
        </p:nvSpPr>
        <p:spPr>
          <a:xfrm>
            <a:off x="647989" y="2981267"/>
            <a:ext cx="6187593" cy="1062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88900" marR="45765" lvl="0" indent="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●  Productos frescos</a:t>
            </a:r>
            <a:endParaRPr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88900" marR="45765" lvl="0" indent="0" algn="l" rtl="0">
              <a:lnSpc>
                <a:spcPct val="95825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●  Sin conservantes</a:t>
            </a:r>
            <a:endParaRPr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1" name="Google Shape;181;p14"/>
          <p:cNvSpPr/>
          <p:nvPr/>
        </p:nvSpPr>
        <p:spPr>
          <a:xfrm>
            <a:off x="6601522" y="1223403"/>
            <a:ext cx="2574607" cy="3838840"/>
          </a:xfrm>
          <a:custGeom>
            <a:avLst/>
            <a:gdLst/>
            <a:ahLst/>
            <a:cxnLst/>
            <a:rect l="l" t="t" r="r" b="b"/>
            <a:pathLst>
              <a:path w="2211324" h="4454652" extrusionOk="0">
                <a:moveTo>
                  <a:pt x="2211323" y="0"/>
                </a:moveTo>
                <a:lnTo>
                  <a:pt x="0" y="0"/>
                </a:lnTo>
                <a:lnTo>
                  <a:pt x="0" y="4454650"/>
                </a:lnTo>
                <a:lnTo>
                  <a:pt x="2211323" y="4454650"/>
                </a:lnTo>
                <a:lnTo>
                  <a:pt x="2211323" y="0"/>
                </a:lnTo>
                <a:close/>
              </a:path>
            </a:pathLst>
          </a:custGeom>
          <a:solidFill>
            <a:srgbClr val="3FB512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14"/>
          <p:cNvSpPr/>
          <p:nvPr/>
        </p:nvSpPr>
        <p:spPr>
          <a:xfrm>
            <a:off x="6601522" y="1223403"/>
            <a:ext cx="2574607" cy="3838840"/>
          </a:xfrm>
          <a:custGeom>
            <a:avLst/>
            <a:gdLst/>
            <a:ahLst/>
            <a:cxnLst/>
            <a:rect l="l" t="t" r="r" b="b"/>
            <a:pathLst>
              <a:path w="2211324" h="4454652" extrusionOk="0">
                <a:moveTo>
                  <a:pt x="2211323" y="0"/>
                </a:moveTo>
                <a:lnTo>
                  <a:pt x="0" y="0"/>
                </a:lnTo>
                <a:lnTo>
                  <a:pt x="0" y="4454650"/>
                </a:lnTo>
                <a:lnTo>
                  <a:pt x="2211323" y="4454650"/>
                </a:lnTo>
                <a:lnTo>
                  <a:pt x="2211323" y="0"/>
                </a:lnTo>
                <a:close/>
              </a:path>
            </a:pathLst>
          </a:custGeom>
          <a:solidFill>
            <a:srgbClr val="3FB512"/>
          </a:solidFill>
          <a:ln w="952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14"/>
          <p:cNvSpPr txBox="1"/>
          <p:nvPr/>
        </p:nvSpPr>
        <p:spPr>
          <a:xfrm>
            <a:off x="6737920" y="1515137"/>
            <a:ext cx="2406080" cy="291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600" b="1" u="sng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Secuencia Green Expo:</a:t>
            </a:r>
            <a:endParaRPr sz="1600" b="1" u="sng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4" name="Google Shape;184;p14"/>
          <p:cNvSpPr txBox="1"/>
          <p:nvPr/>
        </p:nvSpPr>
        <p:spPr>
          <a:xfrm>
            <a:off x="7120946" y="1979636"/>
            <a:ext cx="1521249" cy="7204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0" lvl="0" indent="-285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Caso de estudio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26746" lvl="0" indent="-28575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s-PE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Escenario 2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14"/>
          <p:cNvSpPr txBox="1"/>
          <p:nvPr/>
        </p:nvSpPr>
        <p:spPr>
          <a:xfrm>
            <a:off x="6812968" y="3216771"/>
            <a:ext cx="2255984" cy="14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5600" marR="17967" lvl="0" indent="-3429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r>
              <a:rPr lang="es-PE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Repartición de tarjetas 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4000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r>
              <a:rPr lang="es-PE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Sesión de ideación 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4000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  <a:p>
            <a:pPr marL="355600" marR="0" lvl="0" indent="-34290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Wingdings" panose="05000000000000000000" pitchFamily="2" charset="2"/>
              <a:buChar char="q"/>
            </a:pPr>
            <a:r>
              <a:rPr lang="es-PE" sz="1600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rPr>
              <a:t>Definición de idea por equipo</a:t>
            </a:r>
            <a:endParaRPr sz="1600" dirty="0">
              <a:solidFill>
                <a:schemeClr val="bg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6" name="Google Shape;186;p14"/>
          <p:cNvSpPr txBox="1"/>
          <p:nvPr/>
        </p:nvSpPr>
        <p:spPr>
          <a:xfrm>
            <a:off x="647989" y="3783661"/>
            <a:ext cx="557536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¿Cómo enfrentas esta nueva exigencia de tu mercado y cubres sus demandas de productos?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56407E0-07FD-4B1E-8EA9-50CC1AACE6C1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ESCENARIO 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"/>
          <p:cNvSpPr txBox="1"/>
          <p:nvPr/>
        </p:nvSpPr>
        <p:spPr>
          <a:xfrm>
            <a:off x="1119632" y="2146922"/>
            <a:ext cx="4896121" cy="1692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0" lvl="0" indent="-285750" algn="l" rtl="0">
              <a:lnSpc>
                <a:spcPct val="141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Seleccionen por equipo su mejor idea </a:t>
            </a:r>
            <a:endParaRPr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98450" marR="0" lvl="0" indent="-285750" algn="l" rtl="0">
              <a:lnSpc>
                <a:spcPct val="141666"/>
              </a:lnSpc>
              <a:spcBef>
                <a:spcPts val="127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</a:pPr>
            <a:r>
              <a:rPr lang="es-PE" dirty="0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/>
              </a:rPr>
              <a:t>3 equipos </a:t>
            </a:r>
            <a:endParaRPr dirty="0">
              <a:solidFill>
                <a:schemeClr val="dk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/>
            </a:endParaRPr>
          </a:p>
          <a:p>
            <a:pPr marL="393700" marR="46157" lvl="0" indent="0" algn="l" rtl="0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3" name="Google Shape;193;p15" descr="Resultado de imagen para ide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58345" y="1641279"/>
            <a:ext cx="5275225" cy="30772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Connector 12">
            <a:extLst>
              <a:ext uri="{FF2B5EF4-FFF2-40B4-BE49-F238E27FC236}">
                <a16:creationId xmlns:a16="http://schemas.microsoft.com/office/drawing/2014/main" id="{FDC21A82-C526-494A-BFCD-90C44DD7CD64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D73B22E9-7B7C-4D44-ADD7-2F40BF91EDBD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COMPARTIT TU IDEA…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16" descr="Resultado de imagen para La Fortaleza de Colliqu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1" cy="514508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6"/>
          <p:cNvSpPr txBox="1"/>
          <p:nvPr/>
        </p:nvSpPr>
        <p:spPr>
          <a:xfrm>
            <a:off x="5408342" y="4775756"/>
            <a:ext cx="485078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800" b="1">
                <a:solidFill>
                  <a:srgbClr val="FFF2CC"/>
                </a:solidFill>
                <a:latin typeface="Lato"/>
                <a:ea typeface="Lato"/>
                <a:cs typeface="Lato"/>
                <a:sym typeface="Lato"/>
              </a:rPr>
              <a:t>LA FORTALEZA DE COLLIQUE</a:t>
            </a:r>
            <a:r>
              <a:rPr lang="es-PE" sz="1800" b="1">
                <a:solidFill>
                  <a:srgbClr val="FFF2CC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b="1">
              <a:solidFill>
                <a:srgbClr val="FFF2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08;p33">
            <a:extLst>
              <a:ext uri="{FF2B5EF4-FFF2-40B4-BE49-F238E27FC236}">
                <a16:creationId xmlns:a16="http://schemas.microsoft.com/office/drawing/2014/main" id="{26DB46F8-C8DC-4B2A-98D4-D8E166E38490}"/>
              </a:ext>
            </a:extLst>
          </p:cNvPr>
          <p:cNvSpPr txBox="1"/>
          <p:nvPr/>
        </p:nvSpPr>
        <p:spPr>
          <a:xfrm>
            <a:off x="2231685" y="1902848"/>
            <a:ext cx="5046959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600" b="1" dirty="0">
                <a:solidFill>
                  <a:srgbClr val="53AD32"/>
                </a:solidFill>
                <a:latin typeface="Futura LT Pro Book" panose="020B0802020204020204" pitchFamily="34" charset="0"/>
                <a:ea typeface="Calibri"/>
                <a:cs typeface="Calibri"/>
                <a:sym typeface="Calibri"/>
              </a:rPr>
              <a:t>GRACIAS</a:t>
            </a:r>
            <a:endParaRPr sz="6600" b="1" dirty="0">
              <a:solidFill>
                <a:srgbClr val="53AD32"/>
              </a:solidFill>
              <a:latin typeface="Futura LT Pro Book" panose="020B0802020204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11;p34">
            <a:extLst>
              <a:ext uri="{FF2B5EF4-FFF2-40B4-BE49-F238E27FC236}">
                <a16:creationId xmlns:a16="http://schemas.microsoft.com/office/drawing/2014/main" id="{635FC3BC-55C0-439F-9DBA-97F133AA338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0558" y="4253566"/>
            <a:ext cx="2251614" cy="756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2;p34">
            <a:extLst>
              <a:ext uri="{FF2B5EF4-FFF2-40B4-BE49-F238E27FC236}">
                <a16:creationId xmlns:a16="http://schemas.microsoft.com/office/drawing/2014/main" id="{9FC32D5E-E163-4A31-A886-C3EBB4FA7AD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9370" t="28761" r="26066" b="25143"/>
          <a:stretch/>
        </p:blipFill>
        <p:spPr>
          <a:xfrm>
            <a:off x="3488632" y="4129121"/>
            <a:ext cx="1746421" cy="1015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;p34">
            <a:extLst>
              <a:ext uri="{FF2B5EF4-FFF2-40B4-BE49-F238E27FC236}">
                <a16:creationId xmlns:a16="http://schemas.microsoft.com/office/drawing/2014/main" id="{C0FF1D2F-73A1-4EDC-A0A3-35CBEFD8F78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41" t="38600" r="17257" b="28608"/>
          <a:stretch/>
        </p:blipFill>
        <p:spPr>
          <a:xfrm>
            <a:off x="5811551" y="4149912"/>
            <a:ext cx="3292129" cy="86984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439E17A-E20B-44C7-8F10-0FFA4D7EAA6F}"/>
              </a:ext>
            </a:extLst>
          </p:cNvPr>
          <p:cNvSpPr txBox="1"/>
          <p:nvPr/>
        </p:nvSpPr>
        <p:spPr>
          <a:xfrm>
            <a:off x="610354" y="3933693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Organizan: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2ABAFE-2AE1-4761-AA5D-131B7BD7E1CE}"/>
              </a:ext>
            </a:extLst>
          </p:cNvPr>
          <p:cNvSpPr txBox="1"/>
          <p:nvPr/>
        </p:nvSpPr>
        <p:spPr>
          <a:xfrm>
            <a:off x="6002847" y="3881425"/>
            <a:ext cx="1621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>
                <a:solidFill>
                  <a:schemeClr val="tx2">
                    <a:lumMod val="75000"/>
                  </a:schemeClr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Financia: </a:t>
            </a:r>
          </a:p>
        </p:txBody>
      </p:sp>
    </p:spTree>
    <p:extLst>
      <p:ext uri="{BB962C8B-B14F-4D97-AF65-F5344CB8AC3E}">
        <p14:creationId xmlns:p14="http://schemas.microsoft.com/office/powerpoint/2010/main" val="2950822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0662aae70_0_0"/>
          <p:cNvSpPr txBox="1">
            <a:spLocks noGrp="1"/>
          </p:cNvSpPr>
          <p:nvPr>
            <p:ph type="body" idx="1"/>
          </p:nvPr>
        </p:nvSpPr>
        <p:spPr>
          <a:xfrm>
            <a:off x="628650" y="2154297"/>
            <a:ext cx="7281000" cy="1274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PE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Comprensión de la economía</a:t>
            </a:r>
            <a:endParaRPr sz="14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s-PE" sz="1400" dirty="0">
                <a:solidFill>
                  <a:srgbClr val="006CB5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Entendimiento de la importancia de la economía circular como emprendedores(as).</a:t>
            </a:r>
            <a:endParaRPr sz="1400" dirty="0">
              <a:solidFill>
                <a:srgbClr val="006CB5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31D0A7E4-0AF4-4753-8F2E-20DFFA218089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3CA56DFB-0139-4675-9E1C-15A21B8DF030}"/>
              </a:ext>
            </a:extLst>
          </p:cNvPr>
          <p:cNvSpPr txBox="1"/>
          <p:nvPr/>
        </p:nvSpPr>
        <p:spPr>
          <a:xfrm>
            <a:off x="184416" y="789124"/>
            <a:ext cx="653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53AD32"/>
                </a:solidFill>
                <a:latin typeface="Futura LT Pro Book" panose="020B0802020204020204" pitchFamily="34" charset="0"/>
              </a:rPr>
              <a:t>OBJETIVOS: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"/>
          <p:cNvSpPr txBox="1"/>
          <p:nvPr/>
        </p:nvSpPr>
        <p:spPr>
          <a:xfrm>
            <a:off x="1016801" y="2307882"/>
            <a:ext cx="2679270" cy="1077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8450" marR="26730" lvl="0" indent="-285750" algn="l" rtl="0">
              <a:lnSpc>
                <a:spcPct val="12118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Crecimiento demográfico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Migraciones masivas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Mayor esperanza de vida.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298450" marR="0" lvl="0" indent="-285750" algn="l" rtl="0">
              <a:lnSpc>
                <a:spcPct val="10004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▪"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Maquinismo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1019526" y="1856018"/>
            <a:ext cx="2673900" cy="2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2700" marR="0" lvl="0" indent="0" algn="l" rtl="0">
              <a:lnSpc>
                <a:spcPct val="12118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Sucesos sin precedentes: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4" name="Google Shape;84;p2" descr="Resultado de imagen para CRECIMIENTO DEMOGRAFICO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58561" y="2021185"/>
            <a:ext cx="4004672" cy="272807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8F8FCB95-5F7E-43B0-AC7C-63639064E407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3FDCEBAC-3608-4202-B9F3-B4FA06212517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¿QUÉ SUCEDÍA EN EL SIGLO XVIII?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2">
            <a:extLst>
              <a:ext uri="{FF2B5EF4-FFF2-40B4-BE49-F238E27FC236}">
                <a16:creationId xmlns:a16="http://schemas.microsoft.com/office/drawing/2014/main" id="{8B5EED7B-820E-4578-B988-1C19B660CB85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Google Shape;90;p3"/>
          <p:cNvSpPr/>
          <p:nvPr/>
        </p:nvSpPr>
        <p:spPr>
          <a:xfrm>
            <a:off x="1237762" y="911469"/>
            <a:ext cx="6834433" cy="376129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PE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"/>
          <p:cNvSpPr txBox="1"/>
          <p:nvPr/>
        </p:nvSpPr>
        <p:spPr>
          <a:xfrm>
            <a:off x="525089" y="1355340"/>
            <a:ext cx="5242627" cy="3119524"/>
          </a:xfrm>
          <a:prstGeom prst="rect">
            <a:avLst/>
          </a:prstGeom>
          <a:noFill/>
          <a:ln w="28575" cap="flat" cmpd="sng">
            <a:solidFill>
              <a:srgbClr val="3FB5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135" marR="0" lvl="0" indent="0" algn="l" rtl="0">
              <a:lnSpc>
                <a:spcPct val="95825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es-PE" sz="2200" b="1" dirty="0">
                <a:solidFill>
                  <a:srgbClr val="006CB5"/>
                </a:solidFill>
                <a:latin typeface="Lato"/>
                <a:ea typeface="Lato"/>
                <a:cs typeface="Lato"/>
                <a:sym typeface="Lato"/>
              </a:rPr>
              <a:t>QUÉ SUCEDE EN EL SIGLO XXI?</a:t>
            </a:r>
            <a:endParaRPr sz="2200" b="1" dirty="0">
              <a:solidFill>
                <a:srgbClr val="006CB5"/>
              </a:solidFill>
              <a:latin typeface="Lato"/>
              <a:ea typeface="Lato"/>
              <a:cs typeface="Lato"/>
              <a:sym typeface="Lato"/>
            </a:endParaRPr>
          </a:p>
          <a:p>
            <a:pPr marL="91135" marR="0" lvl="0" indent="0" algn="l" rtl="0">
              <a:lnSpc>
                <a:spcPct val="95825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Nuevamente estamos en un umbral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167335" marR="0" lvl="0" indent="0" algn="l" rtl="0">
              <a:lnSpc>
                <a:spcPct val="95825"/>
              </a:lnSpc>
              <a:spcBef>
                <a:spcPts val="3003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1. Crecimiento demográfico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167335" marR="0" lvl="0" indent="0" algn="l" rtl="0">
              <a:lnSpc>
                <a:spcPct val="95825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2. Afectado los límites planetarios.</a:t>
            </a:r>
          </a:p>
          <a:p>
            <a:pPr marL="548335" marR="0" lvl="0" indent="0" algn="l" rtl="0">
              <a:lnSpc>
                <a:spcPct val="95825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Antropoceno.</a:t>
            </a:r>
          </a:p>
          <a:p>
            <a:pPr marL="167335" marR="0" lvl="0" indent="0" algn="l" rtl="0">
              <a:lnSpc>
                <a:spcPct val="95825"/>
              </a:lnSpc>
              <a:spcBef>
                <a:spcPts val="12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3. Crisis de recursos</a:t>
            </a:r>
            <a:endParaRPr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5261298" y="1005522"/>
            <a:ext cx="3185962" cy="381915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5"/>
          <p:cNvPicPr preferRelativeResize="0"/>
          <p:nvPr/>
        </p:nvPicPr>
        <p:blipFill rotWithShape="1">
          <a:blip r:embed="rId3">
            <a:alphaModFix/>
          </a:blip>
          <a:srcRect l="22037" t="22285" r="6921" b="18510"/>
          <a:stretch/>
        </p:blipFill>
        <p:spPr>
          <a:xfrm>
            <a:off x="1026714" y="1696170"/>
            <a:ext cx="7306581" cy="34234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0F88BA5B-F8C9-4ABF-8F15-7010A9738045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4F97578F-76D6-43D6-8ECD-A04C4A84A0BD}"/>
              </a:ext>
            </a:extLst>
          </p:cNvPr>
          <p:cNvSpPr txBox="1"/>
          <p:nvPr/>
        </p:nvSpPr>
        <p:spPr>
          <a:xfrm>
            <a:off x="130628" y="370003"/>
            <a:ext cx="8882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¿CÓMO OPERA LA ECONOMÍA LINEAL ACTUAL?</a:t>
            </a:r>
            <a:endParaRPr lang="es-ES" sz="3200" dirty="0">
              <a:solidFill>
                <a:srgbClr val="006CB5"/>
              </a:solidFill>
              <a:latin typeface="Futura LT Pro Book" panose="020B0802020204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/>
          <p:cNvPicPr preferRelativeResize="0"/>
          <p:nvPr/>
        </p:nvPicPr>
        <p:blipFill rotWithShape="1">
          <a:blip r:embed="rId3">
            <a:alphaModFix/>
          </a:blip>
          <a:srcRect l="23664" t="21807" r="18263" b="17140"/>
          <a:stretch/>
        </p:blipFill>
        <p:spPr>
          <a:xfrm>
            <a:off x="1421166" y="1648962"/>
            <a:ext cx="5799766" cy="34281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44D609EC-0538-4432-B048-76C2848A7583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2AE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17327D30-17CB-4DEC-B5B3-91E3E01BAC8B}"/>
              </a:ext>
            </a:extLst>
          </p:cNvPr>
          <p:cNvSpPr txBox="1"/>
          <p:nvPr/>
        </p:nvSpPr>
        <p:spPr>
          <a:xfrm>
            <a:off x="184416" y="88268"/>
            <a:ext cx="8905796" cy="1413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¿CÓMO OPERA LA ECONOMÍA CIRCULAR?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7"/>
          <p:cNvPicPr preferRelativeResize="0"/>
          <p:nvPr/>
        </p:nvPicPr>
        <p:blipFill rotWithShape="1">
          <a:blip r:embed="rId3">
            <a:alphaModFix/>
          </a:blip>
          <a:srcRect l="25441" t="20490" r="27954" b="20519"/>
          <a:stretch/>
        </p:blipFill>
        <p:spPr>
          <a:xfrm>
            <a:off x="1672710" y="1720085"/>
            <a:ext cx="4812931" cy="34250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Straight Connector 12">
            <a:extLst>
              <a:ext uri="{FF2B5EF4-FFF2-40B4-BE49-F238E27FC236}">
                <a16:creationId xmlns:a16="http://schemas.microsoft.com/office/drawing/2014/main" id="{F97472A5-D16A-4694-BED8-0E53D94603DC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006CB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21304A7C-5E01-4094-947D-C9991F66A98F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006CB5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ECONOMÍA LINEAL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8"/>
          <p:cNvPicPr preferRelativeResize="0"/>
          <p:nvPr/>
        </p:nvPicPr>
        <p:blipFill rotWithShape="1">
          <a:blip r:embed="rId3">
            <a:alphaModFix/>
          </a:blip>
          <a:srcRect l="39414" t="19246" r="15089" b="21622"/>
          <a:stretch/>
        </p:blipFill>
        <p:spPr>
          <a:xfrm>
            <a:off x="2326436" y="1615892"/>
            <a:ext cx="5348715" cy="34293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C7C28DF0-DA32-436B-B60F-75FAF5D727B3}"/>
              </a:ext>
            </a:extLst>
          </p:cNvPr>
          <p:cNvCxnSpPr>
            <a:cxnSpLocks/>
          </p:cNvCxnSpPr>
          <p:nvPr/>
        </p:nvCxnSpPr>
        <p:spPr>
          <a:xfrm>
            <a:off x="0" y="1447221"/>
            <a:ext cx="9144000" cy="0"/>
          </a:xfrm>
          <a:prstGeom prst="line">
            <a:avLst/>
          </a:prstGeom>
          <a:ln w="25400">
            <a:solidFill>
              <a:srgbClr val="53AD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700FF5A6-3B65-422D-8D55-D946D8A41BE0}"/>
              </a:ext>
            </a:extLst>
          </p:cNvPr>
          <p:cNvSpPr txBox="1"/>
          <p:nvPr/>
        </p:nvSpPr>
        <p:spPr>
          <a:xfrm>
            <a:off x="184415" y="789124"/>
            <a:ext cx="7822348" cy="525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0" lvl="0" indent="0" algn="l" rtl="0">
              <a:lnSpc>
                <a:spcPct val="881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dirty="0">
                <a:solidFill>
                  <a:srgbClr val="53AD32"/>
                </a:solidFill>
                <a:latin typeface="Futura LT Pro Book" panose="020B0802020204020204" pitchFamily="34" charset="0"/>
                <a:ea typeface="Lato"/>
                <a:cs typeface="Lato"/>
                <a:sym typeface="Lato"/>
              </a:rPr>
              <a:t>ECONOMÍA CIRCULAR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357</Words>
  <Application>Microsoft Office PowerPoint</Application>
  <PresentationFormat>Personalizado</PresentationFormat>
  <Paragraphs>94</Paragraphs>
  <Slides>18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9" baseType="lpstr">
      <vt:lpstr>Trebuchet MS</vt:lpstr>
      <vt:lpstr>Calibri</vt:lpstr>
      <vt:lpstr>Futura LT Pro Book</vt:lpstr>
      <vt:lpstr>Noto Sans Symbols</vt:lpstr>
      <vt:lpstr>Lato</vt:lpstr>
      <vt:lpstr>Verdana</vt:lpstr>
      <vt:lpstr>Times New Roman</vt:lpstr>
      <vt:lpstr>Arial</vt:lpstr>
      <vt:lpstr>Lato Hairline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RODOLFO ALVA CORDOVA</cp:lastModifiedBy>
  <cp:revision>4</cp:revision>
  <dcterms:modified xsi:type="dcterms:W3CDTF">2021-05-13T05:39:28Z</dcterms:modified>
</cp:coreProperties>
</file>