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5088"/>
  <p:notesSz cx="6797675" cy="9926638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  <p:embeddedFont>
      <p:font typeface="Lato Black" panose="020B0604020202020204" charset="0"/>
      <p:bold r:id="rId52"/>
      <p:boldItalic r:id="rId53"/>
    </p:embeddedFont>
    <p:embeddedFont>
      <p:font typeface="Lato Hairline" panose="020B0604020202020204" charset="0"/>
      <p:regular r:id="rId54"/>
      <p: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5" roundtripDataSignature="AMtx7miJPomEU9WXZ+bhiPYKC7f7UCp/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5"/>
    <a:srgbClr val="53AD32"/>
    <a:srgbClr val="3A7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00C349-0AD1-436A-9151-C42BFD8F43EB}">
  <a:tblStyle styleId="{9A00C349-0AD1-436A-9151-C42BFD8F43E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4E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FFF4E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0" y="954"/>
      </p:cViewPr>
      <p:guideLst>
        <p:guide orient="horz" pos="2160"/>
        <p:guide pos="2880"/>
        <p:guide orient="horz" pos="16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2863" y="0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338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/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00" tIns="45200" rIns="90400" bIns="45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69938"/>
            <a:ext cx="65659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935038" y="4699000"/>
            <a:ext cx="4967287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00" tIns="45200" rIns="90400" bIns="45200" anchor="t" anchorCtr="0">
            <a:no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1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669ffc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669ffc39_1_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800" cy="4465500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60669ffc39_1_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00" cy="495300"/>
          </a:xfrm>
          <a:prstGeom prst="rect">
            <a:avLst/>
          </a:prstGeom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2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9" name="Google Shape;339;p2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2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8" name="Google Shape;348;p30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30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9" name="Google Shape;379;p33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33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6" name="Google Shape;396;p3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3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9" name="Google Shape;409;p3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p36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8" name="Google Shape;418;p3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3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7" name="Google Shape;427;p3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38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05587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4013" cy="446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6" name="Google Shape;436;p39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39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4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5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6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8:notes"/>
          <p:cNvSpPr txBox="1">
            <a:spLocks noGrp="1"/>
          </p:cNvSpPr>
          <p:nvPr>
            <p:ph type="sldNum" idx="12"/>
          </p:nvPr>
        </p:nvSpPr>
        <p:spPr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25" tIns="47750" rIns="95525" bIns="47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s-E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1"/>
          <p:cNvSpPr txBox="1">
            <a:spLocks noGrp="1"/>
          </p:cNvSpPr>
          <p:nvPr>
            <p:ph type="title"/>
          </p:nvPr>
        </p:nvSpPr>
        <p:spPr>
          <a:xfrm>
            <a:off x="628650" y="482966"/>
            <a:ext cx="7886700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body" idx="1"/>
          </p:nvPr>
        </p:nvSpPr>
        <p:spPr>
          <a:xfrm>
            <a:off x="628650" y="1477445"/>
            <a:ext cx="7886700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0"/>
          <p:cNvSpPr txBox="1">
            <a:spLocks noGrp="1"/>
          </p:cNvSpPr>
          <p:nvPr>
            <p:ph type="title"/>
          </p:nvPr>
        </p:nvSpPr>
        <p:spPr>
          <a:xfrm>
            <a:off x="629841" y="597813"/>
            <a:ext cx="2949178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50"/>
          <p:cNvSpPr>
            <a:spLocks noGrp="1"/>
          </p:cNvSpPr>
          <p:nvPr>
            <p:ph type="pic" idx="2"/>
          </p:nvPr>
        </p:nvSpPr>
        <p:spPr>
          <a:xfrm>
            <a:off x="3887391" y="995606"/>
            <a:ext cx="4629150" cy="365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body" idx="1"/>
          </p:nvPr>
        </p:nvSpPr>
        <p:spPr>
          <a:xfrm>
            <a:off x="629841" y="1798333"/>
            <a:ext cx="2949178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title"/>
          </p:nvPr>
        </p:nvSpPr>
        <p:spPr>
          <a:xfrm>
            <a:off x="628650" y="698568"/>
            <a:ext cx="7886700" cy="9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1"/>
          </p:nvPr>
        </p:nvSpPr>
        <p:spPr>
          <a:xfrm rot="5400000">
            <a:off x="3051783" y="-730086"/>
            <a:ext cx="304043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>
            <a:spLocks noGrp="1"/>
          </p:cNvSpPr>
          <p:nvPr>
            <p:ph type="title"/>
          </p:nvPr>
        </p:nvSpPr>
        <p:spPr>
          <a:xfrm rot="5400000">
            <a:off x="5349401" y="1468202"/>
            <a:ext cx="4360224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body" idx="1"/>
          </p:nvPr>
        </p:nvSpPr>
        <p:spPr>
          <a:xfrm rot="5400000">
            <a:off x="1348902" y="-446323"/>
            <a:ext cx="4360224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dt" idx="10"/>
          </p:nvPr>
        </p:nvSpPr>
        <p:spPr>
          <a:xfrm>
            <a:off x="628650" y="4768736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52"/>
          <p:cNvSpPr txBox="1">
            <a:spLocks noGrp="1"/>
          </p:cNvSpPr>
          <p:nvPr>
            <p:ph type="ftr" idx="11"/>
          </p:nvPr>
        </p:nvSpPr>
        <p:spPr>
          <a:xfrm>
            <a:off x="3028950" y="4768736"/>
            <a:ext cx="30861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sldNum" idx="12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texto y clip multimedia" type="txAndMedia">
  <p:cSld name="TEXT_AND_ME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1"/>
          </p:nvPr>
        </p:nvSpPr>
        <p:spPr>
          <a:xfrm>
            <a:off x="457200" y="1200521"/>
            <a:ext cx="4038600" cy="33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."/>
              <a:defRPr/>
            </a:lvl4pPr>
            <a:lvl5pPr marL="2286000" lvl="4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­"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­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­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­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­"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>
            <a:spLocks noGrp="1"/>
          </p:cNvSpPr>
          <p:nvPr>
            <p:ph type="media" idx="2"/>
          </p:nvPr>
        </p:nvSpPr>
        <p:spPr>
          <a:xfrm>
            <a:off x="4648200" y="1200521"/>
            <a:ext cx="4038600" cy="33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CC00"/>
              </a:buClr>
              <a:buSzPts val="2500"/>
              <a:buFont typeface="Noto Sans Symbols"/>
              <a:buChar char="▪"/>
              <a:defRPr sz="25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99CC00"/>
              </a:buClr>
              <a:buSzPts val="2400"/>
              <a:buFont typeface="Trebuchet MS"/>
              <a:buChar char="•"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.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CC00"/>
              </a:buClr>
              <a:buSzPts val="1800"/>
              <a:buFont typeface="Verdana"/>
              <a:buChar char="­"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dt" idx="10"/>
          </p:nvPr>
        </p:nvSpPr>
        <p:spPr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ftr" idx="11"/>
          </p:nvPr>
        </p:nvSpPr>
        <p:spPr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80000"/>
              </a:lnSpc>
              <a:spcBef>
                <a:spcPts val="400"/>
              </a:spcBef>
              <a:spcAft>
                <a:spcPts val="0"/>
              </a:spcAft>
              <a:buClr>
                <a:srgbClr val="99C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sldNum" idx="12"/>
          </p:nvPr>
        </p:nvSpPr>
        <p:spPr>
          <a:xfrm>
            <a:off x="6553200" y="4836622"/>
            <a:ext cx="2133600" cy="2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  <a:defRPr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5"/>
          <p:cNvSpPr txBox="1">
            <a:spLocks noGrp="1"/>
          </p:cNvSpPr>
          <p:nvPr>
            <p:ph type="title"/>
          </p:nvPr>
        </p:nvSpPr>
        <p:spPr>
          <a:xfrm>
            <a:off x="623888" y="1282701"/>
            <a:ext cx="7886700" cy="21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body" idx="1"/>
          </p:nvPr>
        </p:nvSpPr>
        <p:spPr>
          <a:xfrm>
            <a:off x="623888" y="3443161"/>
            <a:ext cx="7886700" cy="11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>
            <a:spLocks noGrp="1"/>
          </p:cNvSpPr>
          <p:nvPr>
            <p:ph type="title"/>
          </p:nvPr>
        </p:nvSpPr>
        <p:spPr>
          <a:xfrm>
            <a:off x="628650" y="571168"/>
            <a:ext cx="7886700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628650" y="1565647"/>
            <a:ext cx="3886200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body" idx="2"/>
          </p:nvPr>
        </p:nvSpPr>
        <p:spPr>
          <a:xfrm>
            <a:off x="4629150" y="1565647"/>
            <a:ext cx="3886200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7"/>
          <p:cNvSpPr txBox="1">
            <a:spLocks noGrp="1"/>
          </p:cNvSpPr>
          <p:nvPr>
            <p:ph type="title"/>
          </p:nvPr>
        </p:nvSpPr>
        <p:spPr>
          <a:xfrm>
            <a:off x="629841" y="499335"/>
            <a:ext cx="7886700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body" idx="1"/>
          </p:nvPr>
        </p:nvSpPr>
        <p:spPr>
          <a:xfrm>
            <a:off x="629842" y="1486667"/>
            <a:ext cx="3868340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body" idx="2"/>
          </p:nvPr>
        </p:nvSpPr>
        <p:spPr>
          <a:xfrm>
            <a:off x="629842" y="2104792"/>
            <a:ext cx="3868340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body" idx="3"/>
          </p:nvPr>
        </p:nvSpPr>
        <p:spPr>
          <a:xfrm>
            <a:off x="4629151" y="1486667"/>
            <a:ext cx="3887391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body" idx="4"/>
          </p:nvPr>
        </p:nvSpPr>
        <p:spPr>
          <a:xfrm>
            <a:off x="4629151" y="2104792"/>
            <a:ext cx="3887391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8"/>
          <p:cNvSpPr txBox="1">
            <a:spLocks noGrp="1"/>
          </p:cNvSpPr>
          <p:nvPr>
            <p:ph type="title"/>
          </p:nvPr>
        </p:nvSpPr>
        <p:spPr>
          <a:xfrm>
            <a:off x="628650" y="678968"/>
            <a:ext cx="7886700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 txBox="1">
            <a:spLocks noGrp="1"/>
          </p:cNvSpPr>
          <p:nvPr>
            <p:ph type="title"/>
          </p:nvPr>
        </p:nvSpPr>
        <p:spPr>
          <a:xfrm>
            <a:off x="629841" y="695813"/>
            <a:ext cx="2949178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1"/>
          </p:nvPr>
        </p:nvSpPr>
        <p:spPr>
          <a:xfrm>
            <a:off x="3887391" y="1093606"/>
            <a:ext cx="4629150" cy="365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body" idx="2"/>
          </p:nvPr>
        </p:nvSpPr>
        <p:spPr>
          <a:xfrm>
            <a:off x="629841" y="1896333"/>
            <a:ext cx="2949178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javiermegias.com/2012/01/sobre-que-hipotesis-has-construido-el-futuro-de-tu-empresa-lean-startup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sldNum" idx="12"/>
          </p:nvPr>
        </p:nvSpPr>
        <p:spPr>
          <a:xfrm>
            <a:off x="6457950" y="4768736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ES" sz="12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fld>
            <a:endParaRPr sz="12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Google Shape;65;p1">
            <a:extLst>
              <a:ext uri="{FF2B5EF4-FFF2-40B4-BE49-F238E27FC236}">
                <a16:creationId xmlns:a16="http://schemas.microsoft.com/office/drawing/2014/main" id="{BD762575-42BC-429F-A0E4-51E218358AA5}"/>
              </a:ext>
            </a:extLst>
          </p:cNvPr>
          <p:cNvSpPr txBox="1">
            <a:spLocks/>
          </p:cNvSpPr>
          <p:nvPr/>
        </p:nvSpPr>
        <p:spPr>
          <a:xfrm>
            <a:off x="6457950" y="4768736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1200"/>
              <a:buFont typeface="Noto Sans Symbols"/>
              <a:buNone/>
            </a:pPr>
            <a:fld id="{00000000-1234-1234-1234-123412341234}" type="slidenum">
              <a:rPr lang="es-ES" sz="1200" b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>
                <a:buClr>
                  <a:schemeClr val="lt1"/>
                </a:buClr>
                <a:buSzPts val="1200"/>
                <a:buFont typeface="Noto Sans Symbols"/>
                <a:buNone/>
              </a:pPr>
              <a:t>1</a:t>
            </a:fld>
            <a:endParaRPr lang="es-ES" sz="1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66;p1">
            <a:extLst>
              <a:ext uri="{FF2B5EF4-FFF2-40B4-BE49-F238E27FC236}">
                <a16:creationId xmlns:a16="http://schemas.microsoft.com/office/drawing/2014/main" id="{C6DC8C9A-61CE-463B-9FCD-64B36895C62B}"/>
              </a:ext>
            </a:extLst>
          </p:cNvPr>
          <p:cNvSpPr txBox="1"/>
          <p:nvPr/>
        </p:nvSpPr>
        <p:spPr>
          <a:xfrm>
            <a:off x="390558" y="1031510"/>
            <a:ext cx="7678721" cy="162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PE" sz="66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LA CLIENTELA</a:t>
            </a:r>
            <a:endParaRPr sz="3600" b="1" i="0" u="none" strike="noStrike" cap="none"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8C4C8A-EF64-4050-BA67-F86BCB2AFAFB}"/>
              </a:ext>
            </a:extLst>
          </p:cNvPr>
          <p:cNvGrpSpPr/>
          <p:nvPr/>
        </p:nvGrpSpPr>
        <p:grpSpPr>
          <a:xfrm>
            <a:off x="518689" y="2835621"/>
            <a:ext cx="1804660" cy="760859"/>
            <a:chOff x="969854" y="2906521"/>
            <a:chExt cx="1804660" cy="76085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8F8548D-780B-4D6E-B23A-0B8A91035352}"/>
                </a:ext>
              </a:extLst>
            </p:cNvPr>
            <p:cNvSpPr/>
            <p:nvPr/>
          </p:nvSpPr>
          <p:spPr>
            <a:xfrm>
              <a:off x="969854" y="2906521"/>
              <a:ext cx="1804660" cy="585930"/>
            </a:xfrm>
            <a:prstGeom prst="rect">
              <a:avLst/>
            </a:prstGeom>
            <a:solidFill>
              <a:srgbClr val="53A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Google Shape;67;p1">
              <a:extLst>
                <a:ext uri="{FF2B5EF4-FFF2-40B4-BE49-F238E27FC236}">
                  <a16:creationId xmlns:a16="http://schemas.microsoft.com/office/drawing/2014/main" id="{1BC6FBF8-B872-47CA-A880-9D79170B203D}"/>
                </a:ext>
              </a:extLst>
            </p:cNvPr>
            <p:cNvSpPr txBox="1"/>
            <p:nvPr/>
          </p:nvSpPr>
          <p:spPr>
            <a:xfrm>
              <a:off x="969854" y="2928757"/>
              <a:ext cx="180466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0" i="0" u="none" strike="noStrike" cap="none" dirty="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Sesión #5-6</a:t>
              </a:r>
              <a:endParaRPr sz="2400" dirty="0">
                <a:solidFill>
                  <a:schemeClr val="bg1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Google Shape;11;p34">
            <a:extLst>
              <a:ext uri="{FF2B5EF4-FFF2-40B4-BE49-F238E27FC236}">
                <a16:creationId xmlns:a16="http://schemas.microsoft.com/office/drawing/2014/main" id="{EFFC4BFA-21C9-4D24-9F3B-990E0C6912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58" y="4201298"/>
            <a:ext cx="2251614" cy="75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;p34">
            <a:extLst>
              <a:ext uri="{FF2B5EF4-FFF2-40B4-BE49-F238E27FC236}">
                <a16:creationId xmlns:a16="http://schemas.microsoft.com/office/drawing/2014/main" id="{9C7156E3-8C14-41A8-9748-D7BF325B40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941" t="38600" r="17257" b="28608"/>
          <a:stretch/>
        </p:blipFill>
        <p:spPr>
          <a:xfrm>
            <a:off x="5811551" y="4142163"/>
            <a:ext cx="3292129" cy="8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EEB014B-CDA2-426D-8C9D-C5C5200FC450}"/>
              </a:ext>
            </a:extLst>
          </p:cNvPr>
          <p:cNvSpPr txBox="1"/>
          <p:nvPr/>
        </p:nvSpPr>
        <p:spPr>
          <a:xfrm>
            <a:off x="610354" y="3873676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Organizan: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4844CDC-A061-49AA-8C0A-7878E203EEE9}"/>
              </a:ext>
            </a:extLst>
          </p:cNvPr>
          <p:cNvSpPr txBox="1"/>
          <p:nvPr/>
        </p:nvSpPr>
        <p:spPr>
          <a:xfrm>
            <a:off x="6002847" y="3873676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Financia: </a:t>
            </a:r>
          </a:p>
        </p:txBody>
      </p:sp>
      <p:pic>
        <p:nvPicPr>
          <p:cNvPr id="23" name="Google Shape;12;p34">
            <a:extLst>
              <a:ext uri="{FF2B5EF4-FFF2-40B4-BE49-F238E27FC236}">
                <a16:creationId xmlns:a16="http://schemas.microsoft.com/office/drawing/2014/main" id="{F713D637-47BE-4FD3-9C51-05DD4E97FF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370" t="28761" r="26066" b="25143"/>
          <a:stretch/>
        </p:blipFill>
        <p:spPr>
          <a:xfrm>
            <a:off x="3488632" y="4069104"/>
            <a:ext cx="1746421" cy="1015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/>
          <p:nvPr/>
        </p:nvSpPr>
        <p:spPr>
          <a:xfrm>
            <a:off x="503585" y="1596937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043625" y="1686448"/>
            <a:ext cx="3511478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Observar perfil del cliente</a:t>
            </a:r>
          </a:p>
        </p:txBody>
      </p:sp>
      <p:sp>
        <p:nvSpPr>
          <p:cNvPr id="156" name="Google Shape;156;p9"/>
          <p:cNvSpPr/>
          <p:nvPr/>
        </p:nvSpPr>
        <p:spPr>
          <a:xfrm>
            <a:off x="3783618" y="2625513"/>
            <a:ext cx="5032886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868AF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Requeridas: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 ellas la solución no funcionaría (calidad de servicio/producto, funciones básicas…)</a:t>
            </a:r>
            <a:endParaRPr dirty="0"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868AF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Esperadas: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 solución funcionaría sin ellas (es bonito, fácil de llevar, espacio agradable, es sano, fácil de entender…)</a:t>
            </a:r>
            <a:endParaRPr dirty="0"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868AF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Deseables: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gustarían pero no son determinantes: compatible con mi TV, no caduca, reciclable</a:t>
            </a:r>
            <a:endParaRPr dirty="0"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868AF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Inesperadas: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¡</a:t>
            </a:r>
            <a:r>
              <a:rPr lang="es-ES" sz="1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wow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me sorprendieron! me regalan un …</a:t>
            </a:r>
            <a:endParaRPr dirty="0"/>
          </a:p>
        </p:txBody>
      </p:sp>
      <p:sp>
        <p:nvSpPr>
          <p:cNvPr id="157" name="Google Shape;157;p9"/>
          <p:cNvSpPr/>
          <p:nvPr/>
        </p:nvSpPr>
        <p:spPr>
          <a:xfrm>
            <a:off x="967410" y="1993390"/>
            <a:ext cx="76965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Lato"/>
              <a:buNone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Alegrías: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Resultados y beneficios que los clientes esperan obtener. Algunas ganancias son necesarias, otras, esperadas, deseables e  inesperadas, porque sorprenden o exceden expectativas.</a:t>
            </a:r>
            <a:endParaRPr dirty="0"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497" y="2751097"/>
            <a:ext cx="2508054" cy="22110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AFE7A934-25B4-42FF-99F6-BD3AEA550DA5}"/>
              </a:ext>
            </a:extLst>
          </p:cNvPr>
          <p:cNvSpPr/>
          <p:nvPr/>
        </p:nvSpPr>
        <p:spPr>
          <a:xfrm>
            <a:off x="382027" y="704380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DC7140BA-9BCD-4F56-A4D3-A6FF70F5BAEB}"/>
              </a:ext>
            </a:extLst>
          </p:cNvPr>
          <p:cNvCxnSpPr>
            <a:cxnSpLocks/>
          </p:cNvCxnSpPr>
          <p:nvPr/>
        </p:nvCxnSpPr>
        <p:spPr>
          <a:xfrm>
            <a:off x="0" y="1455691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906364" y="2284920"/>
            <a:ext cx="746760" cy="574930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Caro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5743110" y="2284920"/>
            <a:ext cx="883920" cy="574930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siento insegura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6746820" y="2284920"/>
            <a:ext cx="845820" cy="574930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 tengo tiempo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5301448" y="3927443"/>
            <a:ext cx="1051560" cy="574930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 ha estropeado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4916340" y="3067928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Siempre esta cerrado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5901000" y="3077339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7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 incómodo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6566303" y="3899766"/>
            <a:ext cx="975360" cy="630283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 me responden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6862800" y="3067927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aburre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1151484" y="2507872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siento cómoda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2189572" y="2489759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 lleva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10"/>
          <p:cNvSpPr/>
          <p:nvPr/>
        </p:nvSpPr>
        <p:spPr>
          <a:xfrm>
            <a:off x="3181051" y="2507872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ayuda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10"/>
          <p:cNvSpPr/>
          <p:nvPr/>
        </p:nvSpPr>
        <p:spPr>
          <a:xfrm>
            <a:off x="1151484" y="3278072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Buena calidad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2175176" y="3249450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 gusta el diseño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10"/>
          <p:cNvSpPr txBox="1"/>
          <p:nvPr/>
        </p:nvSpPr>
        <p:spPr>
          <a:xfrm rot="5400000">
            <a:off x="6738202" y="3359155"/>
            <a:ext cx="2746548" cy="380232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None/>
            </a:pPr>
            <a:r>
              <a:rPr lang="es-E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FRUSTRACIONES</a:t>
            </a:r>
            <a:endParaRPr sz="2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3174253" y="3249451"/>
            <a:ext cx="845820" cy="630283"/>
          </a:xfrm>
          <a:prstGeom prst="foldedCorner">
            <a:avLst>
              <a:gd name="adj" fmla="val 16667"/>
            </a:avLst>
          </a:prstGeom>
          <a:solidFill>
            <a:srgbClr val="F7B512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 elegante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 rot="-5400000">
            <a:off x="-88142" y="3059334"/>
            <a:ext cx="1709151" cy="380232"/>
          </a:xfrm>
          <a:prstGeom prst="rect">
            <a:avLst/>
          </a:prstGeom>
          <a:solidFill>
            <a:srgbClr val="3FB512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None/>
            </a:pPr>
            <a:r>
              <a:rPr lang="es-ES" sz="22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ALEGRÍAS</a:t>
            </a:r>
            <a:endParaRPr sz="2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79;p2">
            <a:extLst>
              <a:ext uri="{FF2B5EF4-FFF2-40B4-BE49-F238E27FC236}">
                <a16:creationId xmlns:a16="http://schemas.microsoft.com/office/drawing/2014/main" id="{3116C5A4-CEBE-4786-B602-9AEB2F3BB362}"/>
              </a:ext>
            </a:extLst>
          </p:cNvPr>
          <p:cNvSpPr/>
          <p:nvPr/>
        </p:nvSpPr>
        <p:spPr>
          <a:xfrm>
            <a:off x="382027" y="802266"/>
            <a:ext cx="81011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CONOCIENDO A NUESTROS CLIENTES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E331A9CD-F562-4A7C-97E0-004A9975690C}"/>
              </a:ext>
            </a:extLst>
          </p:cNvPr>
          <p:cNvCxnSpPr>
            <a:cxnSpLocks/>
          </p:cNvCxnSpPr>
          <p:nvPr/>
        </p:nvCxnSpPr>
        <p:spPr>
          <a:xfrm>
            <a:off x="0" y="1455691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 txBox="1"/>
          <p:nvPr/>
        </p:nvSpPr>
        <p:spPr>
          <a:xfrm>
            <a:off x="1265225" y="1618494"/>
            <a:ext cx="3524731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Diseñar el mapa de valor</a:t>
            </a:r>
          </a:p>
        </p:txBody>
      </p:sp>
      <p:sp>
        <p:nvSpPr>
          <p:cNvPr id="186" name="Google Shape;186;p11"/>
          <p:cNvSpPr/>
          <p:nvPr/>
        </p:nvSpPr>
        <p:spPr>
          <a:xfrm>
            <a:off x="699762" y="1537779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1242173" y="2121825"/>
            <a:ext cx="444888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Trabajemos al revés: primero identificamos un problema o necesidad relevante y luego vemos cómo resolverlo, teniendo en cuenta los siguientes elementos: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1265225" y="3267651"/>
            <a:ext cx="5564604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oto Sans Symbols"/>
              <a:buChar char="▪"/>
            </a:pP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Productos y servicios</a:t>
            </a:r>
            <a:endParaRPr lang="es-ES"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lang="es-ES"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oto Sans Symbols"/>
              <a:buChar char="▪"/>
            </a:pP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Aliviadores de frustraciones</a:t>
            </a:r>
            <a:endParaRPr lang="es-ES"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lang="es-ES"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oto Sans Symbols"/>
              <a:buChar char="▪"/>
            </a:pP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Creadores de alegrías</a:t>
            </a:r>
            <a:endParaRPr lang="es-ES"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4112" y="1537779"/>
            <a:ext cx="2795258" cy="2622329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37D71A22-7B71-412C-AD8E-EEFBA558E714}"/>
              </a:ext>
            </a:extLst>
          </p:cNvPr>
          <p:cNvSpPr/>
          <p:nvPr/>
        </p:nvSpPr>
        <p:spPr>
          <a:xfrm>
            <a:off x="382027" y="458492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D6CA945E-C9D7-40D9-BBA2-99C40575D380}"/>
              </a:ext>
            </a:extLst>
          </p:cNvPr>
          <p:cNvCxnSpPr>
            <a:cxnSpLocks/>
          </p:cNvCxnSpPr>
          <p:nvPr/>
        </p:nvCxnSpPr>
        <p:spPr>
          <a:xfrm>
            <a:off x="0" y="1209803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/>
        </p:nvSpPr>
        <p:spPr>
          <a:xfrm>
            <a:off x="856281" y="1776530"/>
            <a:ext cx="2705648" cy="28789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Productos y servicios</a:t>
            </a:r>
            <a:endParaRPr lang="es-ES"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4515000" y="2503644"/>
            <a:ext cx="6586765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Es una lista de lo que ofrecemos.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No se crea valor*</a:t>
            </a:r>
            <a:endParaRPr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Puede ser: Según el tipo de producto</a:t>
            </a:r>
            <a:b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Tangible</a:t>
            </a:r>
            <a:b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Intangible</a:t>
            </a:r>
            <a:b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Digitales</a:t>
            </a:r>
            <a:b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r>
              <a:rPr lang="es-ES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Financieros</a:t>
            </a:r>
            <a:endParaRPr b="1"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556" y="2260291"/>
            <a:ext cx="2595373" cy="2548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F8E8D7BC-1C94-4290-8B8B-FDA4F213C6CC}"/>
              </a:ext>
            </a:extLst>
          </p:cNvPr>
          <p:cNvSpPr/>
          <p:nvPr/>
        </p:nvSpPr>
        <p:spPr>
          <a:xfrm>
            <a:off x="382027" y="704380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5D288736-2EAD-4B0D-BE22-35EB8676FC71}"/>
              </a:ext>
            </a:extLst>
          </p:cNvPr>
          <p:cNvCxnSpPr>
            <a:cxnSpLocks/>
          </p:cNvCxnSpPr>
          <p:nvPr/>
        </p:nvCxnSpPr>
        <p:spPr>
          <a:xfrm>
            <a:off x="0" y="1455691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/>
          <p:nvPr/>
        </p:nvSpPr>
        <p:spPr>
          <a:xfrm>
            <a:off x="4575819" y="2452584"/>
            <a:ext cx="4301481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4372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¿Cómo nuestro producto o servicio lo alivia?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4372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Describen cómo nuestros productos y servicios alivian las frustraciones específicas de los clientes*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4372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Las mejores propuestas de valor se centran en pocas frustraciones, pero logran aliviarlas excepcionalmente bien.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586286" y="1753109"/>
            <a:ext cx="3078935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Aliviadores de frustraciones</a:t>
            </a:r>
            <a:endParaRPr lang="es-ES"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207" y="2168906"/>
            <a:ext cx="2576014" cy="26294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F709E86B-D17B-4D92-A41C-61436D7BA31A}"/>
              </a:ext>
            </a:extLst>
          </p:cNvPr>
          <p:cNvSpPr/>
          <p:nvPr/>
        </p:nvSpPr>
        <p:spPr>
          <a:xfrm>
            <a:off x="382027" y="458492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F66F085F-233E-4606-840B-3EE4165378E9}"/>
              </a:ext>
            </a:extLst>
          </p:cNvPr>
          <p:cNvCxnSpPr>
            <a:cxnSpLocks/>
          </p:cNvCxnSpPr>
          <p:nvPr/>
        </p:nvCxnSpPr>
        <p:spPr>
          <a:xfrm>
            <a:off x="0" y="1209803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207" y="2168906"/>
            <a:ext cx="2576014" cy="26294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3" name="Google Shape;213;p14"/>
          <p:cNvSpPr txBox="1"/>
          <p:nvPr/>
        </p:nvSpPr>
        <p:spPr>
          <a:xfrm>
            <a:off x="1089208" y="1633161"/>
            <a:ext cx="2576014" cy="28789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Creadores de alegrías</a:t>
            </a:r>
            <a:endParaRPr lang="es-ES"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4611328" y="2334749"/>
            <a:ext cx="398403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Describen cómo nuestros productos y servicios crean alegrías para el cliente.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Resumen de manera explícita cómo pretendemos producir resultados y beneficios que tu cliente espera, desea o con los que se sorprendería, entre los que se incluyen la utilidad funcional, las alegrías sociales y las emociones positivas.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281731E7-E42B-4E52-96D1-3FF35701B14B}"/>
              </a:ext>
            </a:extLst>
          </p:cNvPr>
          <p:cNvSpPr/>
          <p:nvPr/>
        </p:nvSpPr>
        <p:spPr>
          <a:xfrm>
            <a:off x="382027" y="41182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AC418F2-6DBE-45E3-891B-E76023F2C236}"/>
              </a:ext>
            </a:extLst>
          </p:cNvPr>
          <p:cNvCxnSpPr>
            <a:cxnSpLocks/>
          </p:cNvCxnSpPr>
          <p:nvPr/>
        </p:nvCxnSpPr>
        <p:spPr>
          <a:xfrm>
            <a:off x="0" y="116313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 descr="Imagen relacionada"/>
          <p:cNvPicPr preferRelativeResize="0"/>
          <p:nvPr/>
        </p:nvPicPr>
        <p:blipFill rotWithShape="1">
          <a:blip r:embed="rId3">
            <a:alphaModFix/>
          </a:blip>
          <a:srcRect t="3103"/>
          <a:stretch/>
        </p:blipFill>
        <p:spPr>
          <a:xfrm>
            <a:off x="1532239" y="1636561"/>
            <a:ext cx="6165078" cy="35469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9;p2">
            <a:extLst>
              <a:ext uri="{FF2B5EF4-FFF2-40B4-BE49-F238E27FC236}">
                <a16:creationId xmlns:a16="http://schemas.microsoft.com/office/drawing/2014/main" id="{D103E221-26C4-4F13-9261-EAE9AF85DFC3}"/>
              </a:ext>
            </a:extLst>
          </p:cNvPr>
          <p:cNvSpPr/>
          <p:nvPr/>
        </p:nvSpPr>
        <p:spPr>
          <a:xfrm>
            <a:off x="382026" y="458492"/>
            <a:ext cx="8254828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DINÁMICA: CREA TU MAPA DE VALOR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1469FC33-9DF5-4359-9C00-14DD8F8D9733}"/>
              </a:ext>
            </a:extLst>
          </p:cNvPr>
          <p:cNvCxnSpPr>
            <a:cxnSpLocks/>
          </p:cNvCxnSpPr>
          <p:nvPr/>
        </p:nvCxnSpPr>
        <p:spPr>
          <a:xfrm>
            <a:off x="0" y="1209803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/>
          <p:nvPr/>
        </p:nvSpPr>
        <p:spPr>
          <a:xfrm>
            <a:off x="1291192" y="2525712"/>
            <a:ext cx="322169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Punto de conexión entre el perfil del cliente y nuestra propuesta de valor.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Abordamos tareas importantes,</a:t>
            </a:r>
            <a:endParaRPr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Aliviamos frustraciones extremas y</a:t>
            </a:r>
            <a:endParaRPr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Creamos alegrías esenciales para los clientes</a:t>
            </a:r>
            <a:endParaRPr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 l="3575" r="3064"/>
          <a:stretch/>
        </p:blipFill>
        <p:spPr>
          <a:xfrm>
            <a:off x="4703806" y="2586866"/>
            <a:ext cx="3781167" cy="200496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/>
          <p:nvPr/>
        </p:nvSpPr>
        <p:spPr>
          <a:xfrm>
            <a:off x="1291192" y="1737207"/>
            <a:ext cx="3537984" cy="534121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Encajar perfil de cliente y propuesta de valor</a:t>
            </a:r>
          </a:p>
        </p:txBody>
      </p:sp>
      <p:sp>
        <p:nvSpPr>
          <p:cNvPr id="230" name="Google Shape;230;p16"/>
          <p:cNvSpPr/>
          <p:nvPr/>
        </p:nvSpPr>
        <p:spPr>
          <a:xfrm>
            <a:off x="641488" y="1803944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Google Shape;79;p2">
            <a:extLst>
              <a:ext uri="{FF2B5EF4-FFF2-40B4-BE49-F238E27FC236}">
                <a16:creationId xmlns:a16="http://schemas.microsoft.com/office/drawing/2014/main" id="{2042A5DC-ABE4-4029-973B-C2649BE76094}"/>
              </a:ext>
            </a:extLst>
          </p:cNvPr>
          <p:cNvSpPr/>
          <p:nvPr/>
        </p:nvSpPr>
        <p:spPr>
          <a:xfrm>
            <a:off x="382027" y="41182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EL ENCAJE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681EB089-ECE6-4ED7-8AEC-515747338A61}"/>
              </a:ext>
            </a:extLst>
          </p:cNvPr>
          <p:cNvCxnSpPr>
            <a:cxnSpLocks/>
          </p:cNvCxnSpPr>
          <p:nvPr/>
        </p:nvCxnSpPr>
        <p:spPr>
          <a:xfrm>
            <a:off x="0" y="116313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/>
          <p:nvPr/>
        </p:nvSpPr>
        <p:spPr>
          <a:xfrm>
            <a:off x="1108952" y="2432481"/>
            <a:ext cx="4237652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Validar o invalidar las hipótesis relacionadas con nuestra propuesta de valor. De modo inevitable, descubriremos que muchas de las ideas del principio no crean valor para el cliente y tendremos que diseñar propuestas de valor nuevas.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1108952" y="3634662"/>
            <a:ext cx="41067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Para realizar esta validación se debe</a:t>
            </a: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 "salir de la oficina" </a:t>
            </a: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 interactuar con clientes potenciales que nos brinden información relevante acerca de la propuesta de valor que queremos construir.</a:t>
            </a:r>
            <a:endParaRPr dirty="0"/>
          </a:p>
        </p:txBody>
      </p:sp>
      <p:sp>
        <p:nvSpPr>
          <p:cNvPr id="239" name="Google Shape;239;p17"/>
          <p:cNvSpPr txBox="1"/>
          <p:nvPr/>
        </p:nvSpPr>
        <p:spPr>
          <a:xfrm>
            <a:off x="1712744" y="1868556"/>
            <a:ext cx="3568407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Validar la propuesta de valor</a:t>
            </a:r>
          </a:p>
        </p:txBody>
      </p:sp>
      <p:sp>
        <p:nvSpPr>
          <p:cNvPr id="240" name="Google Shape;240;p17"/>
          <p:cNvSpPr/>
          <p:nvPr/>
        </p:nvSpPr>
        <p:spPr>
          <a:xfrm>
            <a:off x="1049787" y="1787841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7159" y="2540167"/>
            <a:ext cx="2695844" cy="179812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ECA8BE8A-8855-45C5-9587-87E253A2A81E}"/>
              </a:ext>
            </a:extLst>
          </p:cNvPr>
          <p:cNvSpPr/>
          <p:nvPr/>
        </p:nvSpPr>
        <p:spPr>
          <a:xfrm>
            <a:off x="382027" y="41182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VALIDACIÓN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E0427911-DB13-4339-9BB4-AD504CC3726D}"/>
              </a:ext>
            </a:extLst>
          </p:cNvPr>
          <p:cNvCxnSpPr>
            <a:cxnSpLocks/>
          </p:cNvCxnSpPr>
          <p:nvPr/>
        </p:nvCxnSpPr>
        <p:spPr>
          <a:xfrm>
            <a:off x="0" y="116313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/>
          <p:nvPr/>
        </p:nvSpPr>
        <p:spPr>
          <a:xfrm>
            <a:off x="670846" y="2284067"/>
            <a:ext cx="453150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Toca, por último, actualizar el perfil del cliente.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Ajustar nuestra propuesta de valor teniendo en cuenta las hipótesis descartadas y validadas.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 siguiente paso será construir nuestro primer </a:t>
            </a: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prototipo o producto mínimo viable </a:t>
            </a: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 nos ayude a validar y ajustar la propuesta de valor.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8"/>
          <p:cNvSpPr/>
          <p:nvPr/>
        </p:nvSpPr>
        <p:spPr>
          <a:xfrm>
            <a:off x="670846" y="3897869"/>
            <a:ext cx="439542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 objetivo que hay detrás del modelo descrito es probar ideas lo más rápido posible para aprender, crear diseños mejores y volver a probar.</a:t>
            </a:r>
            <a:endParaRPr dirty="0"/>
          </a:p>
        </p:txBody>
      </p:sp>
      <p:sp>
        <p:nvSpPr>
          <p:cNvPr id="249" name="Google Shape;249;p18"/>
          <p:cNvSpPr txBox="1"/>
          <p:nvPr/>
        </p:nvSpPr>
        <p:spPr>
          <a:xfrm>
            <a:off x="1394691" y="1724859"/>
            <a:ext cx="3581660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Ajustar y actualizar la propuesta</a:t>
            </a:r>
          </a:p>
        </p:txBody>
      </p:sp>
      <p:sp>
        <p:nvSpPr>
          <p:cNvPr id="250" name="Google Shape;250;p18"/>
          <p:cNvSpPr/>
          <p:nvPr/>
        </p:nvSpPr>
        <p:spPr>
          <a:xfrm>
            <a:off x="744986" y="1610969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51" name="Google Shape;2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353" y="2502149"/>
            <a:ext cx="3612133" cy="17650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71F01EB1-78C1-4137-BF25-4A84D04D558F}"/>
              </a:ext>
            </a:extLst>
          </p:cNvPr>
          <p:cNvSpPr/>
          <p:nvPr/>
        </p:nvSpPr>
        <p:spPr>
          <a:xfrm>
            <a:off x="382027" y="41182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6114C705-0FCF-488A-AECF-A40E3C52FB25}"/>
              </a:ext>
            </a:extLst>
          </p:cNvPr>
          <p:cNvCxnSpPr>
            <a:cxnSpLocks/>
          </p:cNvCxnSpPr>
          <p:nvPr/>
        </p:nvCxnSpPr>
        <p:spPr>
          <a:xfrm>
            <a:off x="0" y="116313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0669ffc39_1_0"/>
          <p:cNvSpPr txBox="1"/>
          <p:nvPr/>
        </p:nvSpPr>
        <p:spPr>
          <a:xfrm>
            <a:off x="1219650" y="2163304"/>
            <a:ext cx="6704700" cy="77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Plantear el valor del cliente</a:t>
            </a:r>
            <a:endParaRPr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s-ES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Definir la empatía y la comprensión de las otras personas.</a:t>
            </a:r>
            <a:endParaRPr dirty="0">
              <a:solidFill>
                <a:srgbClr val="006CB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9ABD7E90-CD10-48FE-B4B6-E95933334772}"/>
              </a:ext>
            </a:extLst>
          </p:cNvPr>
          <p:cNvCxnSpPr>
            <a:cxnSpLocks/>
          </p:cNvCxnSpPr>
          <p:nvPr/>
        </p:nvCxnSpPr>
        <p:spPr>
          <a:xfrm>
            <a:off x="0" y="1447221"/>
            <a:ext cx="91440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861E3347-520C-4C1C-B1EE-C20A34593D4A}"/>
              </a:ext>
            </a:extLst>
          </p:cNvPr>
          <p:cNvSpPr txBox="1"/>
          <p:nvPr/>
        </p:nvSpPr>
        <p:spPr>
          <a:xfrm>
            <a:off x="184416" y="789124"/>
            <a:ext cx="653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rgbClr val="53AD32"/>
                </a:solidFill>
                <a:latin typeface="Futura LT Pro Book" panose="020B0802020204020204" pitchFamily="34" charset="0"/>
              </a:rPr>
              <a:t>OBJETIVOS: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/>
          <p:nvPr/>
        </p:nvSpPr>
        <p:spPr>
          <a:xfrm>
            <a:off x="603326" y="1763883"/>
            <a:ext cx="3021323" cy="1077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G</a:t>
            </a:r>
            <a:r>
              <a:rPr lang="es-ES" b="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eneralmente los seres humanos pensamos una cosa, decimos otra y terminamos haciendo algo completamente distinto…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259" name="Google Shape;259;p19"/>
          <p:cNvSpPr/>
          <p:nvPr/>
        </p:nvSpPr>
        <p:spPr>
          <a:xfrm>
            <a:off x="5580381" y="1686939"/>
            <a:ext cx="333783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El hecho de que un cliente diga que “compraría tu producto”, no significa que realmente lo vaya a hacer, en condiciones naturales del mercado…</a:t>
            </a:r>
            <a:endParaRPr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0" name="Google Shape;260;p19"/>
          <p:cNvSpPr txBox="1"/>
          <p:nvPr/>
        </p:nvSpPr>
        <p:spPr>
          <a:xfrm>
            <a:off x="6015798" y="3388066"/>
            <a:ext cx="2467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Conocer al cliente es mucho más que encontrar a una persona interesada en tu producto o servicio</a:t>
            </a:r>
            <a:endParaRPr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1" name="Google Shape;2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41046"/>
            <a:ext cx="5255741" cy="2470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2">
            <a:extLst>
              <a:ext uri="{FF2B5EF4-FFF2-40B4-BE49-F238E27FC236}">
                <a16:creationId xmlns:a16="http://schemas.microsoft.com/office/drawing/2014/main" id="{3ABACCD7-C5D8-4819-893E-A6BE8FEB0863}"/>
              </a:ext>
            </a:extLst>
          </p:cNvPr>
          <p:cNvSpPr/>
          <p:nvPr/>
        </p:nvSpPr>
        <p:spPr>
          <a:xfrm>
            <a:off x="382027" y="396453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AUNQUE CLARO…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579EF37-B1DF-4EA9-9939-74E59B1C5ED2}"/>
              </a:ext>
            </a:extLst>
          </p:cNvPr>
          <p:cNvCxnSpPr>
            <a:cxnSpLocks/>
          </p:cNvCxnSpPr>
          <p:nvPr/>
        </p:nvCxnSpPr>
        <p:spPr>
          <a:xfrm>
            <a:off x="0" y="1147764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237" y="1687778"/>
            <a:ext cx="3589114" cy="29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0"/>
          <p:cNvSpPr/>
          <p:nvPr/>
        </p:nvSpPr>
        <p:spPr>
          <a:xfrm>
            <a:off x="6247905" y="2573547"/>
            <a:ext cx="2673120" cy="954107"/>
          </a:xfrm>
          <a:prstGeom prst="rect">
            <a:avLst/>
          </a:prstGeom>
          <a:solidFill>
            <a:srgbClr val="3FB512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“Si quieres estudiar a los animales, no vayas a un zoológico... ve a la selva" </a:t>
            </a:r>
            <a:r>
              <a:rPr lang="es-ES" sz="14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- Martin Lindstrom</a:t>
            </a:r>
            <a:r>
              <a:rPr lang="es-ES" sz="14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9" name="Google Shape;269;p20"/>
          <p:cNvPicPr preferRelativeResize="0"/>
          <p:nvPr/>
        </p:nvPicPr>
        <p:blipFill rotWithShape="1">
          <a:blip r:embed="rId4">
            <a:alphaModFix/>
          </a:blip>
          <a:srcRect l="52384"/>
          <a:stretch/>
        </p:blipFill>
        <p:spPr>
          <a:xfrm>
            <a:off x="3995351" y="1687778"/>
            <a:ext cx="1906980" cy="29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BD0D408D-2DA9-4DBB-B922-3DBD187344BE}"/>
              </a:ext>
            </a:extLst>
          </p:cNvPr>
          <p:cNvSpPr/>
          <p:nvPr/>
        </p:nvSpPr>
        <p:spPr>
          <a:xfrm>
            <a:off x="0" y="333011"/>
            <a:ext cx="9199243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¿CÓMO CONOCER A NUESTROS CLIENTES?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89819498-1415-4B0E-9574-A39970A0D0CD}"/>
              </a:ext>
            </a:extLst>
          </p:cNvPr>
          <p:cNvCxnSpPr>
            <a:cxnSpLocks/>
          </p:cNvCxnSpPr>
          <p:nvPr/>
        </p:nvCxnSpPr>
        <p:spPr>
          <a:xfrm>
            <a:off x="0" y="116313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/>
          <p:nvPr/>
        </p:nvSpPr>
        <p:spPr>
          <a:xfrm>
            <a:off x="1128712" y="2284483"/>
            <a:ext cx="2635979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La empatía es la capacidad para ponerse en el lugar del otro y saber lo que siente o incluso lo que puede estar pensando.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1707" y="1977885"/>
            <a:ext cx="3585409" cy="2339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;p2">
            <a:extLst>
              <a:ext uri="{FF2B5EF4-FFF2-40B4-BE49-F238E27FC236}">
                <a16:creationId xmlns:a16="http://schemas.microsoft.com/office/drawing/2014/main" id="{0A9D8213-150D-450B-90FB-2D49CC7F7D13}"/>
              </a:ext>
            </a:extLst>
          </p:cNvPr>
          <p:cNvSpPr/>
          <p:nvPr/>
        </p:nvSpPr>
        <p:spPr>
          <a:xfrm>
            <a:off x="382027" y="396453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D4772694-4573-4130-8CB4-A12A09D74EA4}"/>
              </a:ext>
            </a:extLst>
          </p:cNvPr>
          <p:cNvCxnSpPr>
            <a:cxnSpLocks/>
          </p:cNvCxnSpPr>
          <p:nvPr/>
        </p:nvCxnSpPr>
        <p:spPr>
          <a:xfrm>
            <a:off x="0" y="1147764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/>
          <p:nvPr/>
        </p:nvSpPr>
        <p:spPr>
          <a:xfrm>
            <a:off x="5098899" y="1355731"/>
            <a:ext cx="2791429" cy="1087909"/>
          </a:xfrm>
          <a:prstGeom prst="mathMultiply">
            <a:avLst>
              <a:gd name="adj1" fmla="val 18905"/>
            </a:avLst>
          </a:prstGeom>
          <a:gradFill>
            <a:gsLst>
              <a:gs pos="0">
                <a:srgbClr val="E58EB6"/>
              </a:gs>
              <a:gs pos="50000">
                <a:srgbClr val="EDBBD0"/>
              </a:gs>
              <a:gs pos="100000">
                <a:srgbClr val="F5DEE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2"/>
          <p:cNvSpPr txBox="1"/>
          <p:nvPr/>
        </p:nvSpPr>
        <p:spPr>
          <a:xfrm>
            <a:off x="4662639" y="2651606"/>
            <a:ext cx="369468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Elena es una chica de 28 años, que ha terminado la universidad hace tres. Ha tenido alguna experiencia laboral, pero mal remunerada y de corta duración. Está barajando la posibilidad de crear su propio proyecto emprendedor. Es esencialmente urbanita, no tiene mucha renta disponible y en su bolsillo hay una T10, un paquete de chicles y un Smartphone</a:t>
            </a:r>
            <a:endParaRPr dirty="0"/>
          </a:p>
        </p:txBody>
      </p:sp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570" y="2291648"/>
            <a:ext cx="3312306" cy="239930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2"/>
          <p:cNvSpPr txBox="1"/>
          <p:nvPr/>
        </p:nvSpPr>
        <p:spPr>
          <a:xfrm>
            <a:off x="666570" y="2003749"/>
            <a:ext cx="3312306" cy="287899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MAPA DE EMPATÍA</a:t>
            </a:r>
            <a:endParaRPr sz="16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666570" y="1427951"/>
            <a:ext cx="3386447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SEGMENTACIÓN TRADICIONAL</a:t>
            </a:r>
            <a:endParaRPr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5466693" y="1668264"/>
            <a:ext cx="20865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Mujer de 20 a 35 años con poder adquisitivo medio</a:t>
            </a:r>
            <a:endParaRPr sz="1200" dirty="0"/>
          </a:p>
        </p:txBody>
      </p:sp>
      <p:sp>
        <p:nvSpPr>
          <p:cNvPr id="9" name="Google Shape;79;p2">
            <a:extLst>
              <a:ext uri="{FF2B5EF4-FFF2-40B4-BE49-F238E27FC236}">
                <a16:creationId xmlns:a16="http://schemas.microsoft.com/office/drawing/2014/main" id="{50D1A072-5270-4009-B80C-6DCDB59122A2}"/>
              </a:ext>
            </a:extLst>
          </p:cNvPr>
          <p:cNvSpPr/>
          <p:nvPr/>
        </p:nvSpPr>
        <p:spPr>
          <a:xfrm>
            <a:off x="382027" y="396453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UN PASO MÁS…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87EDBFFE-1197-48FF-ACF4-75A2EBA5C329}"/>
              </a:ext>
            </a:extLst>
          </p:cNvPr>
          <p:cNvCxnSpPr>
            <a:cxnSpLocks/>
          </p:cNvCxnSpPr>
          <p:nvPr/>
        </p:nvCxnSpPr>
        <p:spPr>
          <a:xfrm>
            <a:off x="0" y="1147764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0482" y="1686624"/>
            <a:ext cx="5425949" cy="30520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9;p2">
            <a:extLst>
              <a:ext uri="{FF2B5EF4-FFF2-40B4-BE49-F238E27FC236}">
                <a16:creationId xmlns:a16="http://schemas.microsoft.com/office/drawing/2014/main" id="{B3687382-E175-42D6-8927-E02ADBB80E53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583DAD8B-D326-4493-8AB3-E9B2E5FF029C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/>
          <p:nvPr/>
        </p:nvSpPr>
        <p:spPr>
          <a:xfrm>
            <a:off x="711956" y="1749836"/>
            <a:ext cx="3019785" cy="287899"/>
          </a:xfrm>
          <a:prstGeom prst="rect">
            <a:avLst/>
          </a:prstGeom>
          <a:solidFill>
            <a:srgbClr val="3FB512"/>
          </a:solidFill>
          <a:ln w="952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QUÉ ES Y PARA QUÉ SIRVE</a:t>
            </a:r>
            <a:endParaRPr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711956" y="2662948"/>
            <a:ext cx="337839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 objetivo último es no sólo ganar una mejor comprensión del cliente, sino poder ajustar nuestra Propuesta de Valor a las aspiraciones, frustraciones y necesidades reales del cliente.</a:t>
            </a:r>
            <a:endParaRPr dirty="0"/>
          </a:p>
        </p:txBody>
      </p:sp>
      <p:pic>
        <p:nvPicPr>
          <p:cNvPr id="302" name="Google Shape;302;p24" descr="Imagen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3133" y="1892443"/>
            <a:ext cx="3090595" cy="270427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868D0BE7-E538-4F60-820C-61F77FAE345D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234920A6-0323-4574-BC0E-D5BAF454AF02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917" y="1793315"/>
            <a:ext cx="2633156" cy="30271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5"/>
          <p:cNvSpPr txBox="1"/>
          <p:nvPr/>
        </p:nvSpPr>
        <p:spPr>
          <a:xfrm>
            <a:off x="1058917" y="1505416"/>
            <a:ext cx="2061139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CÓMO FUNCIONA</a:t>
            </a:r>
            <a:endParaRPr sz="16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1058917" y="1793315"/>
            <a:ext cx="29709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SEGMENTAR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4021358" y="2311597"/>
            <a:ext cx="352358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Identifica clientes en base a coincidencia de datos.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Nos quedarán “x” segmentos (No muchos) lo que nos dará una idea de cual es nuestro segmento de clientes.</a:t>
            </a:r>
            <a:endParaRPr dirty="0"/>
          </a:p>
        </p:txBody>
      </p:sp>
      <p:sp>
        <p:nvSpPr>
          <p:cNvPr id="7" name="Google Shape;79;p2">
            <a:extLst>
              <a:ext uri="{FF2B5EF4-FFF2-40B4-BE49-F238E27FC236}">
                <a16:creationId xmlns:a16="http://schemas.microsoft.com/office/drawing/2014/main" id="{901116C8-758C-4F17-9105-E5C112C9F437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301F3954-59E6-483A-A731-A87F06DA04DA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4765560" y="1858937"/>
            <a:ext cx="349699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 habla de personas… así que vamos a </a:t>
            </a: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“dar vida” </a:t>
            </a: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una persona de cada segmento:</a:t>
            </a:r>
            <a:endParaRPr dirty="0"/>
          </a:p>
          <a:p>
            <a:pPr marL="285750" marR="0" lvl="0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    ¿Cómo se llama? ¿Dónde vive? ¿A qué se dedica? </a:t>
            </a:r>
            <a:endParaRPr dirty="0">
              <a:solidFill>
                <a:srgbClr val="006CB5"/>
              </a:solidFill>
            </a:endParaRPr>
          </a:p>
          <a:p>
            <a:pPr marL="285750" marR="0" lvl="0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Preparar aquella lista de preguntas que nos gustaría hacerle para entender mejor aspectos como sus motivaciones de compra, sus criterios…etc.</a:t>
            </a:r>
            <a:endParaRPr dirty="0"/>
          </a:p>
        </p:txBody>
      </p:sp>
      <p:sp>
        <p:nvSpPr>
          <p:cNvPr id="318" name="Google Shape;318;p26"/>
          <p:cNvSpPr/>
          <p:nvPr/>
        </p:nvSpPr>
        <p:spPr>
          <a:xfrm>
            <a:off x="1050450" y="2095639"/>
            <a:ext cx="29709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HUMANIZAR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1050450" y="1764414"/>
            <a:ext cx="2061139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Cómo funciona</a:t>
            </a:r>
            <a:endParaRPr lang="es-ES"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975" y="2477519"/>
            <a:ext cx="3003879" cy="2549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2">
            <a:extLst>
              <a:ext uri="{FF2B5EF4-FFF2-40B4-BE49-F238E27FC236}">
                <a16:creationId xmlns:a16="http://schemas.microsoft.com/office/drawing/2014/main" id="{86EC3B71-D519-40C8-90FD-D81B78C94178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850EDC5-588C-4313-8860-4CBB13829C43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"/>
          <p:cNvSpPr/>
          <p:nvPr/>
        </p:nvSpPr>
        <p:spPr>
          <a:xfrm>
            <a:off x="4403114" y="2402531"/>
            <a:ext cx="4164238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¿Cuál es su entorno? 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¿A qué tipo de ofertas está expuesto? 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¿A qué tipo de problemas se enfrenta? 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Principales influencias: su relación con el trabajo, compras que realiza, estilo de vida, comportamiento… </a:t>
            </a:r>
            <a:endParaRPr dirty="0"/>
          </a:p>
        </p:txBody>
      </p:sp>
      <p:sp>
        <p:nvSpPr>
          <p:cNvPr id="327" name="Google Shape;327;p27"/>
          <p:cNvSpPr txBox="1"/>
          <p:nvPr/>
        </p:nvSpPr>
        <p:spPr>
          <a:xfrm>
            <a:off x="1184568" y="1829201"/>
            <a:ext cx="1336210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¿Qué ve?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28" name="Google Shape;32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812" y="2399871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A2B258DC-6BDE-4DD9-B4D8-1ED3F09801E2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CA3D9F9C-6069-48C1-A369-6120CFE6AE4C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/>
          <p:nvPr/>
        </p:nvSpPr>
        <p:spPr>
          <a:xfrm>
            <a:off x="1060985" y="1875651"/>
            <a:ext cx="2036427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¿Qué escucha?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35" name="Google Shape;33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579" y="2536126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336" name="Google Shape;336;p28"/>
          <p:cNvSpPr/>
          <p:nvPr/>
        </p:nvSpPr>
        <p:spPr>
          <a:xfrm>
            <a:off x="4355783" y="2263615"/>
            <a:ext cx="4442228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dicen sus amigos?¿Su pareja?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¿Quién ejerce mayor influencia sobre él o ella y cómo?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 es el canal de comunicación que más le atrae?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es lo que escucha en su entorno profesional?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le dicen sus amigos/as y familiares?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¿Quiénes son sus principales influenciadores?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s-E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¿Cómo lo hacen? ¿A través de qué medios?</a:t>
            </a:r>
            <a:endParaRPr/>
          </a:p>
        </p:txBody>
      </p:sp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5787099F-CA19-4306-8928-D06416E183F8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C2B362F9-86D9-4210-AAAA-9507DD6E01A2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/>
          <p:nvPr/>
        </p:nvSpPr>
        <p:spPr>
          <a:xfrm>
            <a:off x="378955" y="2991221"/>
            <a:ext cx="8431558" cy="286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006C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¿Por qué alguien debería comprar nuestro producto o servicio y no el de la competencia?</a:t>
            </a:r>
            <a:br>
              <a:rPr lang="es-ES" sz="1400" dirty="0">
                <a:solidFill>
                  <a:srgbClr val="1868A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</a:br>
            <a:endParaRPr lang="es-ES" sz="1400" dirty="0">
              <a:solidFill>
                <a:srgbClr val="1868A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El emprendimiento se puede comenzar por muchas áreas, pero debemos priorizar al cliente porque es a éste al que hay que dirigir nuestros productos y servicios y el que tiene que apreciar la diferencia con el resto existente.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Y como vimos en la sesión anterior, todo se inicia por la propuesta de valor, la ventaja competitiva, qué haremos diferente a los demás.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endParaRPr sz="2200" u="sng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" name="Google Shape;80;p2" descr="Resultado de imagen de propuesta valor canvas"/>
          <p:cNvPicPr preferRelativeResize="0"/>
          <p:nvPr/>
        </p:nvPicPr>
        <p:blipFill rotWithShape="1">
          <a:blip r:embed="rId3">
            <a:alphaModFix/>
          </a:blip>
          <a:srcRect t="13676" b="13929"/>
          <a:stretch/>
        </p:blipFill>
        <p:spPr>
          <a:xfrm>
            <a:off x="2822692" y="1721216"/>
            <a:ext cx="3544084" cy="17104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;p2">
            <a:extLst>
              <a:ext uri="{FF2B5EF4-FFF2-40B4-BE49-F238E27FC236}">
                <a16:creationId xmlns:a16="http://schemas.microsoft.com/office/drawing/2014/main" id="{682EBF6D-6E0E-44E7-90EA-B5996BAB41B6}"/>
              </a:ext>
            </a:extLst>
          </p:cNvPr>
          <p:cNvSpPr/>
          <p:nvPr/>
        </p:nvSpPr>
        <p:spPr>
          <a:xfrm>
            <a:off x="-551686" y="668752"/>
            <a:ext cx="674875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PROPUESTA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4DA88B9B-C408-4DEC-A115-D783CB37A951}"/>
              </a:ext>
            </a:extLst>
          </p:cNvPr>
          <p:cNvCxnSpPr>
            <a:cxnSpLocks/>
          </p:cNvCxnSpPr>
          <p:nvPr/>
        </p:nvCxnSpPr>
        <p:spPr>
          <a:xfrm>
            <a:off x="0" y="1732315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 txBox="1"/>
          <p:nvPr/>
        </p:nvSpPr>
        <p:spPr>
          <a:xfrm>
            <a:off x="649109" y="1881996"/>
            <a:ext cx="2695423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¿Qué piensa y siente?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44" name="Google Shape;344;p29"/>
          <p:cNvSpPr/>
          <p:nvPr/>
        </p:nvSpPr>
        <p:spPr>
          <a:xfrm>
            <a:off x="4200898" y="2572173"/>
            <a:ext cx="453944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es lo que le mueve?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¿Cuáles son sus preocupaciones?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es lo que le importa realmente (y qué no dice)?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¿Cuáles son sus expectativas, sueños, aspiraciones?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5" name="Google Shape;3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012" y="2494938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AE5C7673-EE62-4721-9486-59A24BBCB8C5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FED08376-88AA-4FC2-A078-A7964266DF80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"/>
          <p:cNvSpPr txBox="1"/>
          <p:nvPr/>
        </p:nvSpPr>
        <p:spPr>
          <a:xfrm>
            <a:off x="920958" y="1869290"/>
            <a:ext cx="2374177" cy="287899"/>
          </a:xfrm>
          <a:prstGeom prst="rect">
            <a:avLst/>
          </a:prstGeom>
          <a:solidFill>
            <a:srgbClr val="F7B512"/>
          </a:solidFill>
          <a:ln w="952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¿Qué dice y hace?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53" name="Google Shape;353;p30"/>
          <p:cNvSpPr/>
          <p:nvPr/>
        </p:nvSpPr>
        <p:spPr>
          <a:xfrm>
            <a:off x="4298424" y="2494938"/>
            <a:ext cx="4252451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¿Cuál es su comportamiento y reacción habitual en público?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dice, qué le importa?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¿Con quién habla?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¿Influencia a alguien?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¿Se detecta algún factor diferencial entre lo que dice y lo que realmente piensa y siente?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54" name="Google Shape;3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720" y="2494938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70271BEE-9D10-4E34-ACAC-36B7961ACFBB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EFC1D760-657F-444B-B177-B7D9291F201D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"/>
          <p:cNvSpPr txBox="1"/>
          <p:nvPr/>
        </p:nvSpPr>
        <p:spPr>
          <a:xfrm>
            <a:off x="3277177" y="2270379"/>
            <a:ext cx="25237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FODA</a:t>
            </a:r>
            <a:endParaRPr sz="44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DE4A5E0B-9706-4585-8BF9-F2785C28D30E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4" name="Google Shape;364;p32"/>
          <p:cNvCxnSpPr/>
          <p:nvPr/>
        </p:nvCxnSpPr>
        <p:spPr>
          <a:xfrm>
            <a:off x="5147618" y="2555416"/>
            <a:ext cx="1310843" cy="57220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5" name="Google Shape;365;p32"/>
          <p:cNvCxnSpPr/>
          <p:nvPr/>
        </p:nvCxnSpPr>
        <p:spPr>
          <a:xfrm rot="10800000" flipH="1">
            <a:off x="5144528" y="1941593"/>
            <a:ext cx="1313933" cy="61163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7" name="Google Shape;367;p32"/>
          <p:cNvSpPr txBox="1"/>
          <p:nvPr/>
        </p:nvSpPr>
        <p:spPr>
          <a:xfrm>
            <a:off x="2421924" y="1917027"/>
            <a:ext cx="2702011" cy="1384995"/>
          </a:xfrm>
          <a:prstGeom prst="rect">
            <a:avLst/>
          </a:prstGeom>
          <a:noFill/>
          <a:ln w="2857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 organización no existe , ni puede existir fuera de un ambiente, fuera de ese entorno que lo rodea, así que el análisis externo permite fijar las oportunidades y amenazas que el contexto puede presentarle a una organización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2421924" y="3644326"/>
            <a:ext cx="2702011" cy="1200329"/>
          </a:xfrm>
          <a:prstGeom prst="rect">
            <a:avLst/>
          </a:prstGeom>
          <a:noFill/>
          <a:ln w="28575" cap="flat" cmpd="sng">
            <a:solidFill>
              <a:srgbClr val="F7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análisis inter permite fijar las fortalezas y debilidades de la organización , realizando un estudio que permite conocer la cantidad y calidad de los recursos y procesos con que cuentan el ente.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420131" y="4088841"/>
            <a:ext cx="1886464" cy="307777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ANÁLISIS INTERNO</a:t>
            </a:r>
            <a:endParaRPr sz="14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45991" y="2413414"/>
            <a:ext cx="1960604" cy="307777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ANÁLISIS EXTERNO</a:t>
            </a:r>
            <a:endParaRPr sz="14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6345194" y="1878474"/>
            <a:ext cx="1198607" cy="276999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Oportunidades </a:t>
            </a:r>
            <a:endParaRPr sz="12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6355492" y="2934046"/>
            <a:ext cx="963827" cy="276999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Amenazas </a:t>
            </a:r>
            <a:endParaRPr sz="12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3" name="Google Shape;373;p32"/>
          <p:cNvCxnSpPr/>
          <p:nvPr/>
        </p:nvCxnSpPr>
        <p:spPr>
          <a:xfrm rot="10800000" flipH="1">
            <a:off x="5128054" y="3644326"/>
            <a:ext cx="1313933" cy="61163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4" name="Google Shape;374;p32"/>
          <p:cNvCxnSpPr/>
          <p:nvPr/>
        </p:nvCxnSpPr>
        <p:spPr>
          <a:xfrm>
            <a:off x="5128054" y="4246776"/>
            <a:ext cx="1293340" cy="54556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5" name="Google Shape;375;p32"/>
          <p:cNvSpPr txBox="1"/>
          <p:nvPr/>
        </p:nvSpPr>
        <p:spPr>
          <a:xfrm>
            <a:off x="6324605" y="3510972"/>
            <a:ext cx="910282" cy="2769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Fortalezas </a:t>
            </a:r>
            <a:endParaRPr sz="12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6324605" y="4598265"/>
            <a:ext cx="994714" cy="2769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Debilidades </a:t>
            </a:r>
            <a:endParaRPr sz="12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79;p2">
            <a:extLst>
              <a:ext uri="{FF2B5EF4-FFF2-40B4-BE49-F238E27FC236}">
                <a16:creationId xmlns:a16="http://schemas.microsoft.com/office/drawing/2014/main" id="{7E8D6FB6-36B2-4AC8-A67E-66E698F27358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DAFO </a:t>
            </a:r>
            <a:r>
              <a:rPr lang="es-ES" sz="3200" dirty="0">
                <a:solidFill>
                  <a:schemeClr val="tx1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de idea</a:t>
            </a:r>
            <a:endParaRPr lang="es-ES" sz="3200" dirty="0">
              <a:solidFill>
                <a:schemeClr val="tx1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7E79A5E1-C1BC-4042-8EF5-24327762EB88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"/>
          <p:cNvSpPr txBox="1"/>
          <p:nvPr/>
        </p:nvSpPr>
        <p:spPr>
          <a:xfrm>
            <a:off x="659026" y="1826079"/>
            <a:ext cx="3880024" cy="3077766"/>
          </a:xfrm>
          <a:prstGeom prst="rect">
            <a:avLst/>
          </a:prstGeom>
          <a:noFill/>
          <a:ln w="2857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OPORTUNIDADES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oportunidades son aquellas situaciones externas positivas , que se generan en el entorno.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¿A que buenas oportunidades se enfrenta la empresa?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¿De qué tendencias del mercado se tiene información?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¿Existe una coyuntura en la economía del país?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cambios de tecnología se están presentando en el mercado?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cambios en la normatividad y/o política se están presentando?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cambios en los patrones sociales y de estilos de vida se están presentado?</a:t>
            </a:r>
            <a:endParaRPr dirty="0"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4724402" y="1826079"/>
            <a:ext cx="3735859" cy="2573910"/>
          </a:xfrm>
          <a:prstGeom prst="rect">
            <a:avLst/>
          </a:prstGeom>
          <a:noFill/>
          <a:ln w="2857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AMENAZAS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</a:t>
            </a:r>
            <a:r>
              <a:rPr lang="es-ES" sz="12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amenazas </a:t>
            </a: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son situaciones negativas, externas que pueden atentar contra éste, por lo que puede ser necesario diseñar una estrategia adecuada para poder sortearla. 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¿A qué obstáculos se enfrenta la empresa?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están haciendo los competidores?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¿Se tienen problemas de recursos de capital?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∙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¿Puede algunas de las amenazas impedir totalmente la actividad de la empresa?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564294" y="1441660"/>
            <a:ext cx="32621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ANÁLISIS EXTERNO</a:t>
            </a:r>
            <a:endParaRPr dirty="0">
              <a:solidFill>
                <a:srgbClr val="006CB5"/>
              </a:solidFill>
            </a:endParaRPr>
          </a:p>
        </p:txBody>
      </p:sp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86DFB2C8-FFAE-405F-8E2F-1DA35E689260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DAFO</a:t>
            </a: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 </a:t>
            </a:r>
            <a:r>
              <a:rPr lang="es-ES" sz="3200" dirty="0">
                <a:solidFill>
                  <a:schemeClr val="tx1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de idea</a:t>
            </a:r>
            <a:endParaRPr lang="es-ES" sz="3200" dirty="0">
              <a:solidFill>
                <a:schemeClr val="tx1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FD5507B0-D184-4D31-AD91-6A12C152B61A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4"/>
          <p:cNvSpPr txBox="1"/>
          <p:nvPr/>
        </p:nvSpPr>
        <p:spPr>
          <a:xfrm>
            <a:off x="659026" y="1834546"/>
            <a:ext cx="3880024" cy="2953501"/>
          </a:xfrm>
          <a:prstGeom prst="rect">
            <a:avLst/>
          </a:prstGeom>
          <a:noFill/>
          <a:ln w="2857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FORTALEZAS </a:t>
            </a:r>
            <a:endParaRPr dirty="0">
              <a:solidFill>
                <a:srgbClr val="006CB5"/>
              </a:solidFill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</a:t>
            </a:r>
            <a:r>
              <a:rPr lang="es-ES" sz="12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fortalezas </a:t>
            </a: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son todos aquellos elementos internos y positivos que diferencian al programa o proyecto de otros de igual clase. </a:t>
            </a:r>
            <a:endParaRPr dirty="0"/>
          </a:p>
          <a:p>
            <a:pPr marL="171450" marR="0" lvl="0" indent="-952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ventajas tiene la empresa?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8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hace la empresa mejor que cualquier otra?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8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¿A qué recursos de bajo coste o de manera única se tiene acceso?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8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percibe la gente del mercado como una fortaleza?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8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elementos facilitan obtener una venta?</a:t>
            </a:r>
            <a:endParaRPr sz="1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580768" y="1457665"/>
            <a:ext cx="2401330" cy="376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Arial"/>
              <a:buNone/>
            </a:pPr>
            <a:r>
              <a:rPr lang="es-ES" sz="1400" b="1" u="sng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ANÁLISIS INTERNO</a:t>
            </a:r>
            <a:endParaRPr sz="1400" b="1" u="sng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3" name="Google Shape;393;p34"/>
          <p:cNvSpPr/>
          <p:nvPr/>
        </p:nvSpPr>
        <p:spPr>
          <a:xfrm>
            <a:off x="4728519" y="1561611"/>
            <a:ext cx="3822357" cy="3246145"/>
          </a:xfrm>
          <a:prstGeom prst="rect">
            <a:avLst/>
          </a:prstGeom>
          <a:noFill/>
          <a:ln w="28575" cap="flat" cmpd="sng">
            <a:solidFill>
              <a:srgbClr val="3FB5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DEBILIDADES </a:t>
            </a:r>
            <a:endParaRPr sz="1200" u="sng"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</a:t>
            </a:r>
            <a:r>
              <a:rPr lang="es-ES" sz="12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debilidades </a:t>
            </a: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 refieren a todos aquellos elementos, recursos, habilidades y actitudes que la empresa ya tiene y que constituyen barreras para lograr la buena marcha de la organización. También se pueden clasificar: aspectos del servicio que se brinda, aspectos financieros, aspectos de marketing, aspectos organizacionales, aspectos de control. </a:t>
            </a:r>
            <a:endParaRPr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se puede mejorar?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¿Que se debería evitar?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percibe la gente del mercado como una debilidad?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</a:pPr>
            <a:r>
              <a:rPr lang="es-ES"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factores reducen las ventas o el éxito del proyecto ? </a:t>
            </a:r>
            <a:endParaRPr sz="12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E90DD71F-3841-40F0-8151-ADC4806CB5A4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DAFO </a:t>
            </a:r>
            <a:r>
              <a:rPr lang="es-ES" sz="3200" dirty="0">
                <a:solidFill>
                  <a:schemeClr val="tx1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de idea</a:t>
            </a:r>
            <a:endParaRPr lang="es-ES" sz="3200" dirty="0">
              <a:solidFill>
                <a:schemeClr val="tx1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40291B43-04CA-42A1-8418-680C042A3363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" name="Google Shape;399;p35"/>
          <p:cNvGraphicFramePr/>
          <p:nvPr/>
        </p:nvGraphicFramePr>
        <p:xfrm>
          <a:off x="2026509" y="1856470"/>
          <a:ext cx="5338100" cy="2954450"/>
        </p:xfrm>
        <a:graphic>
          <a:graphicData uri="http://schemas.openxmlformats.org/drawingml/2006/table">
            <a:tbl>
              <a:tblPr firstRow="1" bandRow="1">
                <a:noFill/>
                <a:tableStyleId>{9A00C349-0AD1-436A-9151-C42BFD8F43EB}</a:tableStyleId>
              </a:tblPr>
              <a:tblGrid>
                <a:gridCol w="266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7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0" u="none" strike="noStrike" cap="none">
                          <a:solidFill>
                            <a:srgbClr val="4372A5"/>
                          </a:solidFill>
                        </a:rPr>
                        <a:t>D</a:t>
                      </a:r>
                      <a:r>
                        <a:rPr lang="es-ES" sz="1600" b="0" u="none" strike="noStrike" cap="none"/>
                        <a:t>ebilidades</a:t>
                      </a:r>
                      <a:endParaRPr sz="1600" b="0">
                        <a:solidFill>
                          <a:srgbClr val="52525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0">
                          <a:solidFill>
                            <a:srgbClr val="4372A5"/>
                          </a:solidFill>
                        </a:rPr>
                        <a:t>F</a:t>
                      </a:r>
                      <a:r>
                        <a:rPr lang="es-ES" sz="1600" b="0"/>
                        <a:t>ortalezas</a:t>
                      </a:r>
                      <a:endParaRPr sz="1600" b="0">
                        <a:solidFill>
                          <a:srgbClr val="52525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>
                          <a:solidFill>
                            <a:srgbClr val="4372A5"/>
                          </a:solidFill>
                        </a:rPr>
                        <a:t>A</a:t>
                      </a:r>
                      <a:r>
                        <a:rPr lang="es-ES" sz="1600"/>
                        <a:t>menazas</a:t>
                      </a:r>
                      <a:endParaRPr sz="1600" b="0">
                        <a:solidFill>
                          <a:srgbClr val="52525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0">
                          <a:solidFill>
                            <a:srgbClr val="4372A5"/>
                          </a:solidFill>
                        </a:rPr>
                        <a:t>O</a:t>
                      </a:r>
                      <a:r>
                        <a:rPr lang="es-ES" sz="1600" b="0"/>
                        <a:t>portunidades</a:t>
                      </a:r>
                      <a:endParaRPr sz="1350" b="0">
                        <a:solidFill>
                          <a:srgbClr val="52525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0" name="Google Shape;400;p35"/>
          <p:cNvSpPr/>
          <p:nvPr/>
        </p:nvSpPr>
        <p:spPr>
          <a:xfrm>
            <a:off x="3513439" y="1863810"/>
            <a:ext cx="374821" cy="2611395"/>
          </a:xfrm>
          <a:prstGeom prst="ellipse">
            <a:avLst/>
          </a:prstGeom>
          <a:noFill/>
          <a:ln w="12700" cap="flat" cmpd="sng">
            <a:solidFill>
              <a:srgbClr val="53AD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 IMITACIONES</a:t>
            </a:r>
            <a:endParaRPr sz="10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35"/>
          <p:cNvSpPr/>
          <p:nvPr/>
        </p:nvSpPr>
        <p:spPr>
          <a:xfrm>
            <a:off x="6203095" y="1863810"/>
            <a:ext cx="411889" cy="2938850"/>
          </a:xfrm>
          <a:prstGeom prst="ellipse">
            <a:avLst/>
          </a:prstGeom>
          <a:noFill/>
          <a:ln w="12700" cap="flat" cmpd="sng">
            <a:solidFill>
              <a:srgbClr val="53AD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POTENCIAL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IDADES</a:t>
            </a:r>
            <a:endParaRPr sz="10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2" name="Google Shape;402;p35"/>
          <p:cNvCxnSpPr/>
          <p:nvPr/>
        </p:nvCxnSpPr>
        <p:spPr>
          <a:xfrm>
            <a:off x="3175686" y="4868089"/>
            <a:ext cx="3871784" cy="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03" name="Google Shape;403;p35"/>
          <p:cNvCxnSpPr/>
          <p:nvPr/>
        </p:nvCxnSpPr>
        <p:spPr>
          <a:xfrm>
            <a:off x="2982101" y="1771775"/>
            <a:ext cx="3871784" cy="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04" name="Google Shape;404;p35"/>
          <p:cNvSpPr txBox="1"/>
          <p:nvPr/>
        </p:nvSpPr>
        <p:spPr>
          <a:xfrm>
            <a:off x="4357815" y="1528868"/>
            <a:ext cx="1507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53AD32"/>
                </a:solidFill>
                <a:latin typeface="Lato"/>
                <a:ea typeface="Lato"/>
                <a:cs typeface="Lato"/>
                <a:sym typeface="Lato"/>
              </a:rPr>
              <a:t>INTERNAS</a:t>
            </a:r>
            <a:endParaRPr sz="1400" b="1" dirty="0">
              <a:solidFill>
                <a:srgbClr val="53AD3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35"/>
          <p:cNvSpPr txBox="1"/>
          <p:nvPr/>
        </p:nvSpPr>
        <p:spPr>
          <a:xfrm>
            <a:off x="4604954" y="4868089"/>
            <a:ext cx="15981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EXTERNAS</a:t>
            </a:r>
            <a:endParaRPr sz="1200" b="1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79;p2">
            <a:extLst>
              <a:ext uri="{FF2B5EF4-FFF2-40B4-BE49-F238E27FC236}">
                <a16:creationId xmlns:a16="http://schemas.microsoft.com/office/drawing/2014/main" id="{5E5F535A-4FF0-4074-AA3F-A5C52C80867F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DAFO</a:t>
            </a: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 </a:t>
            </a:r>
            <a:r>
              <a:rPr lang="es-ES" sz="3200" dirty="0">
                <a:solidFill>
                  <a:schemeClr val="tx1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de idea</a:t>
            </a:r>
            <a:endParaRPr lang="es-ES" sz="3200" dirty="0">
              <a:solidFill>
                <a:schemeClr val="tx1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6FBD03FD-6C7B-456E-825C-A672B5377627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/>
          <p:nvPr/>
        </p:nvSpPr>
        <p:spPr>
          <a:xfrm>
            <a:off x="4454791" y="2571400"/>
            <a:ext cx="399723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le frustra?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miedos o riesgos le preocupan?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obstáculos encuentra en el camino de sus objetivos?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¿Que debilidades tiene?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¿A qué desafíos se enfrenta?</a:t>
            </a:r>
            <a:r>
              <a:rPr lang="es-ES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4" name="Google Shape;414;p36"/>
          <p:cNvSpPr txBox="1"/>
          <p:nvPr/>
        </p:nvSpPr>
        <p:spPr>
          <a:xfrm>
            <a:off x="657347" y="1785267"/>
            <a:ext cx="3626330" cy="2878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Frustraciones - debilidades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15" name="Google Shape;41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769" y="2449763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3D1DD694-CACB-4C63-BA04-3E78E89BBB1A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C7148A38-B4D0-4826-9981-1C5229E6CE3E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/>
          <p:nvPr/>
        </p:nvSpPr>
        <p:spPr>
          <a:xfrm>
            <a:off x="4417312" y="2312491"/>
            <a:ext cx="4405411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¿Qué le motiva?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¿Qué fortalezas tiene?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¿Cómo mide el éxito?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¿Qué es lo que de verdad le gustaría conseguir? ¿Qué necesidades tiene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¿Qué estrategias utiliza para conseguir sus objetivos? ¿Cómo intenta alcanzarlos?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012" y="2400336"/>
            <a:ext cx="2728374" cy="19742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424" name="Google Shape;424;p37"/>
          <p:cNvSpPr txBox="1"/>
          <p:nvPr/>
        </p:nvSpPr>
        <p:spPr>
          <a:xfrm>
            <a:off x="611154" y="1723696"/>
            <a:ext cx="2794307" cy="2878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Alegrías - fortalezas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304027B2-02F8-4AF8-AC3F-7F23E59E8A6D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53AD32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B1FC074C-33C3-451B-9E6F-045C2796D03B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/>
          <p:nvPr/>
        </p:nvSpPr>
        <p:spPr>
          <a:xfrm>
            <a:off x="1192807" y="2346841"/>
            <a:ext cx="4053711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Hay que ir más allá: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s-ES" b="0" i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ebemos ir a la calle</a:t>
            </a: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ES" b="0" i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s-ES" b="0" i="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 </a:t>
            </a:r>
            <a:r>
              <a:rPr lang="es-ES" b="0" u="sng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validar que todas esas hipótesis que hemos realizado</a:t>
            </a:r>
            <a:r>
              <a:rPr lang="es-ES" b="0" i="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 </a:t>
            </a:r>
            <a:r>
              <a:rPr lang="es-ES" b="0" i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sobre lo que motiva al cliente son verdad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(paso que omitimos habitualmente y que transforma unas buenas ideas en realidad… o prueba lo equivocado de las mismas).</a:t>
            </a:r>
            <a:endParaRPr dirty="0"/>
          </a:p>
        </p:txBody>
      </p:sp>
      <p:sp>
        <p:nvSpPr>
          <p:cNvPr id="432" name="Google Shape;432;p38"/>
          <p:cNvSpPr txBox="1"/>
          <p:nvPr/>
        </p:nvSpPr>
        <p:spPr>
          <a:xfrm>
            <a:off x="1192807" y="1795733"/>
            <a:ext cx="1154977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Validar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33" name="Google Shape;43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9647" y="1795733"/>
            <a:ext cx="2912404" cy="29124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C54FF728-95B4-4D1C-B6B8-246BECD7180C}"/>
              </a:ext>
            </a:extLst>
          </p:cNvPr>
          <p:cNvSpPr/>
          <p:nvPr/>
        </p:nvSpPr>
        <p:spPr>
          <a:xfrm>
            <a:off x="382027" y="409211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EMPATÍA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70A774D-1F9C-4545-B62E-07652BDDBE07}"/>
              </a:ext>
            </a:extLst>
          </p:cNvPr>
          <p:cNvCxnSpPr>
            <a:cxnSpLocks/>
          </p:cNvCxnSpPr>
          <p:nvPr/>
        </p:nvCxnSpPr>
        <p:spPr>
          <a:xfrm>
            <a:off x="0" y="1160522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/>
          <p:nvPr/>
        </p:nvSpPr>
        <p:spPr>
          <a:xfrm>
            <a:off x="704650" y="2635909"/>
            <a:ext cx="3813561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¿Por qué debería alguien (cliente) comprar tu producto o servicio y no los que ofrece la competencia?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¿Qué beneficios ve el cliente en tu producto o servicio</a:t>
            </a:r>
            <a:r>
              <a:rPr lang="es-ES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779954" y="2241856"/>
            <a:ext cx="2899161" cy="287899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LAS PREGUNTAS CLAVE…</a:t>
            </a:r>
            <a:endParaRPr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7974" y="1777686"/>
            <a:ext cx="2588144" cy="3231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73872511-9D6C-49BB-BFA3-7703DE9F2DD9}"/>
              </a:ext>
            </a:extLst>
          </p:cNvPr>
          <p:cNvSpPr/>
          <p:nvPr/>
        </p:nvSpPr>
        <p:spPr>
          <a:xfrm>
            <a:off x="304737" y="833038"/>
            <a:ext cx="674875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PROPUESTA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56FE9862-FB52-4155-8DAB-35E07954CF19}"/>
              </a:ext>
            </a:extLst>
          </p:cNvPr>
          <p:cNvCxnSpPr>
            <a:cxnSpLocks/>
          </p:cNvCxnSpPr>
          <p:nvPr/>
        </p:nvCxnSpPr>
        <p:spPr>
          <a:xfrm>
            <a:off x="0" y="1663159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9"/>
          <p:cNvSpPr txBox="1"/>
          <p:nvPr/>
        </p:nvSpPr>
        <p:spPr>
          <a:xfrm>
            <a:off x="6491417" y="4797870"/>
            <a:ext cx="3229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PARQUE SINCHI ROCA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8;p33">
            <a:extLst>
              <a:ext uri="{FF2B5EF4-FFF2-40B4-BE49-F238E27FC236}">
                <a16:creationId xmlns:a16="http://schemas.microsoft.com/office/drawing/2014/main" id="{E9849571-F2A4-47CC-BC62-8D9C061DA417}"/>
              </a:ext>
            </a:extLst>
          </p:cNvPr>
          <p:cNvSpPr txBox="1"/>
          <p:nvPr/>
        </p:nvSpPr>
        <p:spPr>
          <a:xfrm>
            <a:off x="2231685" y="1850580"/>
            <a:ext cx="504695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 dirty="0">
                <a:solidFill>
                  <a:srgbClr val="53AD32"/>
                </a:solidFill>
                <a:latin typeface="Futura LT Pro Book" panose="020B0802020204020204" pitchFamily="34" charset="0"/>
                <a:ea typeface="Calibri"/>
                <a:cs typeface="Calibri"/>
                <a:sym typeface="Calibri"/>
              </a:rPr>
              <a:t>GRACIAS</a:t>
            </a:r>
            <a:endParaRPr sz="6600" b="1" dirty="0">
              <a:solidFill>
                <a:srgbClr val="53AD32"/>
              </a:solidFill>
              <a:latin typeface="Futura LT Pro Book" panose="020B0802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1;p34">
            <a:extLst>
              <a:ext uri="{FF2B5EF4-FFF2-40B4-BE49-F238E27FC236}">
                <a16:creationId xmlns:a16="http://schemas.microsoft.com/office/drawing/2014/main" id="{DFC51142-5774-4AF9-B0DF-25F44CF164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0558" y="4201298"/>
            <a:ext cx="2251614" cy="75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;p34">
            <a:extLst>
              <a:ext uri="{FF2B5EF4-FFF2-40B4-BE49-F238E27FC236}">
                <a16:creationId xmlns:a16="http://schemas.microsoft.com/office/drawing/2014/main" id="{22781C0B-8367-4C23-BF56-8A96A39679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370" t="28761" r="26066" b="25143"/>
          <a:stretch/>
        </p:blipFill>
        <p:spPr>
          <a:xfrm>
            <a:off x="3488632" y="4076853"/>
            <a:ext cx="1746421" cy="101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34">
            <a:extLst>
              <a:ext uri="{FF2B5EF4-FFF2-40B4-BE49-F238E27FC236}">
                <a16:creationId xmlns:a16="http://schemas.microsoft.com/office/drawing/2014/main" id="{5A16187E-7F9A-401F-83FE-1C0E8B4A2A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941" t="38600" r="17257" b="28608"/>
          <a:stretch/>
        </p:blipFill>
        <p:spPr>
          <a:xfrm>
            <a:off x="5811551" y="4149912"/>
            <a:ext cx="3292129" cy="8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1FA3D5-7FCE-41F9-A5CD-BD08DC8F5C9C}"/>
              </a:ext>
            </a:extLst>
          </p:cNvPr>
          <p:cNvSpPr txBox="1"/>
          <p:nvPr/>
        </p:nvSpPr>
        <p:spPr>
          <a:xfrm>
            <a:off x="610354" y="3881425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Organizan: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13443E-A515-4F4C-BC8C-97B591F80476}"/>
              </a:ext>
            </a:extLst>
          </p:cNvPr>
          <p:cNvSpPr txBox="1"/>
          <p:nvPr/>
        </p:nvSpPr>
        <p:spPr>
          <a:xfrm>
            <a:off x="6002847" y="3881425"/>
            <a:ext cx="162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>
                <a:solidFill>
                  <a:schemeClr val="tx2">
                    <a:lumMod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Financia: </a:t>
            </a:r>
          </a:p>
        </p:txBody>
      </p:sp>
    </p:spTree>
    <p:extLst>
      <p:ext uri="{BB962C8B-B14F-4D97-AF65-F5344CB8AC3E}">
        <p14:creationId xmlns:p14="http://schemas.microsoft.com/office/powerpoint/2010/main" val="259633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4967633" y="2572544"/>
            <a:ext cx="31592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Enfocarme en lo que yo creo que es importante al diseñar mi propuesta de valor…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¡¡¡sin tener en cuenta a </a:t>
            </a:r>
            <a:r>
              <a:rPr lang="es-ES" dirty="0">
                <a:solidFill>
                  <a:srgbClr val="4372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LOS CLIENTES</a:t>
            </a:r>
            <a:r>
              <a:rPr lang="es-E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en el proceso!!!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1323286" y="1902808"/>
            <a:ext cx="2139340" cy="287899"/>
          </a:xfrm>
          <a:prstGeom prst="rect">
            <a:avLst/>
          </a:prstGeom>
          <a:solidFill>
            <a:srgbClr val="3F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EL GRAN ERROR…</a:t>
            </a:r>
            <a:endParaRPr sz="16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286" y="2230097"/>
            <a:ext cx="2735759" cy="2741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id="{94098CD9-ED94-4CA2-AA4F-66CCE73955DC}"/>
              </a:ext>
            </a:extLst>
          </p:cNvPr>
          <p:cNvSpPr/>
          <p:nvPr/>
        </p:nvSpPr>
        <p:spPr>
          <a:xfrm>
            <a:off x="358975" y="816948"/>
            <a:ext cx="674875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PROPUESTA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816223EC-2089-4410-89F0-AF4A530990BC}"/>
              </a:ext>
            </a:extLst>
          </p:cNvPr>
          <p:cNvCxnSpPr>
            <a:cxnSpLocks/>
          </p:cNvCxnSpPr>
          <p:nvPr/>
        </p:nvCxnSpPr>
        <p:spPr>
          <a:xfrm>
            <a:off x="0" y="1632423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 descr="http://tuescribestufuturo.com/wp-content/uploads/2016/02/mapa-de-va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1150" y="2493581"/>
            <a:ext cx="2537603" cy="25429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6" name="Google Shape;106;p5"/>
          <p:cNvSpPr txBox="1"/>
          <p:nvPr/>
        </p:nvSpPr>
        <p:spPr>
          <a:xfrm>
            <a:off x="1460002" y="1994304"/>
            <a:ext cx="2219900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Ficha de valor - diseño</a:t>
            </a:r>
          </a:p>
        </p:txBody>
      </p:sp>
      <p:sp>
        <p:nvSpPr>
          <p:cNvPr id="107" name="Google Shape;107;p5"/>
          <p:cNvSpPr txBox="1"/>
          <p:nvPr/>
        </p:nvSpPr>
        <p:spPr>
          <a:xfrm>
            <a:off x="5452276" y="1871193"/>
            <a:ext cx="2554299" cy="534121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Perfil del cliente -          observación </a:t>
            </a:r>
          </a:p>
        </p:txBody>
      </p:sp>
      <p:pic>
        <p:nvPicPr>
          <p:cNvPr id="108" name="Google Shape;108;p5" descr="http://tuescribestufuturo.com/wp-content/uploads/2016/02/perfil-del-clien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2276" y="2535940"/>
            <a:ext cx="2810152" cy="26091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" name="Google Shape;79;p2">
            <a:extLst>
              <a:ext uri="{FF2B5EF4-FFF2-40B4-BE49-F238E27FC236}">
                <a16:creationId xmlns:a16="http://schemas.microsoft.com/office/drawing/2014/main" id="{6E147418-C8EA-488C-851B-7AC27581A43B}"/>
              </a:ext>
            </a:extLst>
          </p:cNvPr>
          <p:cNvSpPr/>
          <p:nvPr/>
        </p:nvSpPr>
        <p:spPr>
          <a:xfrm>
            <a:off x="382027" y="858060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60A46F4C-2AC3-4E4B-A32C-3C5D8925FB83}"/>
              </a:ext>
            </a:extLst>
          </p:cNvPr>
          <p:cNvCxnSpPr>
            <a:cxnSpLocks/>
          </p:cNvCxnSpPr>
          <p:nvPr/>
        </p:nvCxnSpPr>
        <p:spPr>
          <a:xfrm>
            <a:off x="0" y="1609371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/>
        </p:nvSpPr>
        <p:spPr>
          <a:xfrm>
            <a:off x="1630365" y="1902316"/>
            <a:ext cx="3511478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Observar perfil del cliente</a:t>
            </a:r>
          </a:p>
        </p:txBody>
      </p:sp>
      <p:sp>
        <p:nvSpPr>
          <p:cNvPr id="116" name="Google Shape;116;p6"/>
          <p:cNvSpPr txBox="1"/>
          <p:nvPr/>
        </p:nvSpPr>
        <p:spPr>
          <a:xfrm>
            <a:off x="1630365" y="2382144"/>
            <a:ext cx="3524731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Diseñar el mapa de valor</a:t>
            </a:r>
          </a:p>
        </p:txBody>
      </p:sp>
      <p:sp>
        <p:nvSpPr>
          <p:cNvPr id="117" name="Google Shape;117;p6"/>
          <p:cNvSpPr txBox="1"/>
          <p:nvPr/>
        </p:nvSpPr>
        <p:spPr>
          <a:xfrm>
            <a:off x="1617112" y="2917060"/>
            <a:ext cx="3537984" cy="534121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Encajar perfil de cliente y propuesta de valor</a:t>
            </a:r>
          </a:p>
        </p:txBody>
      </p:sp>
      <p:sp>
        <p:nvSpPr>
          <p:cNvPr id="118" name="Google Shape;118;p6"/>
          <p:cNvSpPr txBox="1"/>
          <p:nvPr/>
        </p:nvSpPr>
        <p:spPr>
          <a:xfrm>
            <a:off x="1630365" y="3704390"/>
            <a:ext cx="3568407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Validar la propuesta de valor</a:t>
            </a:r>
          </a:p>
        </p:txBody>
      </p:sp>
      <p:sp>
        <p:nvSpPr>
          <p:cNvPr id="119" name="Google Shape;119;p6"/>
          <p:cNvSpPr/>
          <p:nvPr/>
        </p:nvSpPr>
        <p:spPr>
          <a:xfrm>
            <a:off x="967410" y="1821601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67410" y="2362895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967408" y="2983797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967408" y="3623675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1617113" y="4377443"/>
            <a:ext cx="3581660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Ajustar y actualizar la propuesta</a:t>
            </a:r>
          </a:p>
        </p:txBody>
      </p:sp>
      <p:sp>
        <p:nvSpPr>
          <p:cNvPr id="124" name="Google Shape;124;p6"/>
          <p:cNvSpPr/>
          <p:nvPr/>
        </p:nvSpPr>
        <p:spPr>
          <a:xfrm>
            <a:off x="967408" y="4263553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3131" y="2190215"/>
            <a:ext cx="2660500" cy="224812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4" name="Google Shape;79;p2">
            <a:extLst>
              <a:ext uri="{FF2B5EF4-FFF2-40B4-BE49-F238E27FC236}">
                <a16:creationId xmlns:a16="http://schemas.microsoft.com/office/drawing/2014/main" id="{9E665E24-C4EA-4485-BC00-3ED0CB0E98E6}"/>
              </a:ext>
            </a:extLst>
          </p:cNvPr>
          <p:cNvSpPr/>
          <p:nvPr/>
        </p:nvSpPr>
        <p:spPr>
          <a:xfrm>
            <a:off x="474236" y="666566"/>
            <a:ext cx="5818988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VALOR- PASOS</a:t>
            </a:r>
            <a:endParaRPr lang="es-ES" sz="3200" dirty="0">
              <a:solidFill>
                <a:srgbClr val="006CB5"/>
              </a:solidFill>
              <a:latin typeface="Futura LT Pro Book" panose="020B0802020204020204" pitchFamily="34" charset="0"/>
            </a:endParaRPr>
          </a:p>
        </p:txBody>
      </p: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4140B138-A015-4DFB-8AF7-C60EC8844961}"/>
              </a:ext>
            </a:extLst>
          </p:cNvPr>
          <p:cNvCxnSpPr>
            <a:cxnSpLocks/>
          </p:cNvCxnSpPr>
          <p:nvPr/>
        </p:nvCxnSpPr>
        <p:spPr>
          <a:xfrm>
            <a:off x="0" y="1732315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/>
          <p:nvPr/>
        </p:nvSpPr>
        <p:spPr>
          <a:xfrm>
            <a:off x="2986795" y="2598518"/>
            <a:ext cx="5562845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Noto Sans Symbols"/>
              <a:buChar char="▪"/>
            </a:pPr>
            <a:r>
              <a:rPr lang="es-ES" b="0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Tareas funcionales: </a:t>
            </a:r>
            <a:r>
              <a:rPr lang="es-ES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cortar el césped, hacer un informe, formarse, comer, tomarse un café, entretenerse.</a:t>
            </a:r>
            <a:endParaRPr dirty="0"/>
          </a:p>
          <a:p>
            <a:pPr marL="742950" marR="0" lvl="1" indent="-196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Noto Sans Symbols"/>
              <a:buChar char="▪"/>
            </a:pPr>
            <a:r>
              <a:rPr lang="es-ES" b="0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Tareas sociales: </a:t>
            </a:r>
            <a:r>
              <a:rPr lang="es-ES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ganar status, quedar bien, ir a la moda, relacionarse, encontrarse con amigos.</a:t>
            </a:r>
            <a:endParaRPr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</a:pPr>
            <a:endParaRPr b="0" i="0" u="none" strike="noStrike" cap="none" dirty="0">
              <a:solidFill>
                <a:srgbClr val="006CB5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Noto Sans Symbols"/>
              <a:buChar char="▪"/>
            </a:pPr>
            <a:r>
              <a:rPr lang="es-ES" b="0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Tareas personales/ emociones: </a:t>
            </a:r>
            <a:r>
              <a:rPr lang="es-ES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sentirse bien, estar en paz, tranquilidad, seguridad, ser feliz, evadirse.</a:t>
            </a:r>
            <a:endParaRPr dirty="0"/>
          </a:p>
          <a:p>
            <a:pPr marL="742950" marR="0" lvl="1" indent="-196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Noto Sans Symbols"/>
              <a:buChar char="▪"/>
            </a:pPr>
            <a:r>
              <a:rPr lang="es-ES" b="0" i="0" u="none" strike="noStrike" cap="none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Trabajos de apoyo: </a:t>
            </a:r>
            <a:r>
              <a:rPr lang="es-ES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comprar online, comparar ofertas, escoger un producto, publicar comentarios</a:t>
            </a:r>
            <a:endParaRPr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196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1043625" y="2058815"/>
            <a:ext cx="7506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Tareas del cliente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– aquellas actividades que el cliente intenta resolver en su vida personal y laboral</a:t>
            </a:r>
            <a:endParaRPr dirty="0"/>
          </a:p>
        </p:txBody>
      </p:sp>
      <p:sp>
        <p:nvSpPr>
          <p:cNvPr id="134" name="Google Shape;134;p7"/>
          <p:cNvSpPr/>
          <p:nvPr/>
        </p:nvSpPr>
        <p:spPr>
          <a:xfrm>
            <a:off x="503585" y="1596937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1043625" y="1686448"/>
            <a:ext cx="3511478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Observar perfil del cliente</a:t>
            </a:r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005" y="2666503"/>
            <a:ext cx="2508054" cy="22110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" name="Google Shape;79;p2">
            <a:extLst>
              <a:ext uri="{FF2B5EF4-FFF2-40B4-BE49-F238E27FC236}">
                <a16:creationId xmlns:a16="http://schemas.microsoft.com/office/drawing/2014/main" id="{45B9D8C6-BA8A-4B27-AC43-A86FD442763E}"/>
              </a:ext>
            </a:extLst>
          </p:cNvPr>
          <p:cNvSpPr/>
          <p:nvPr/>
        </p:nvSpPr>
        <p:spPr>
          <a:xfrm>
            <a:off x="382027" y="704380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53AD32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53AD32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038B0B-11B8-4AA1-9459-C1EED6F7063A}"/>
              </a:ext>
            </a:extLst>
          </p:cNvPr>
          <p:cNvCxnSpPr>
            <a:cxnSpLocks/>
          </p:cNvCxnSpPr>
          <p:nvPr/>
        </p:nvCxnSpPr>
        <p:spPr>
          <a:xfrm>
            <a:off x="0" y="1455691"/>
            <a:ext cx="9144000" cy="0"/>
          </a:xfrm>
          <a:prstGeom prst="line">
            <a:avLst/>
          </a:prstGeom>
          <a:ln w="25400">
            <a:solidFill>
              <a:srgbClr val="53A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3480865" y="2631382"/>
            <a:ext cx="5061155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Obstáculos: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elementos que impiden iniciar una cosa o que vaya más lenta (falta de tiempo, no hay ninguna solución, distancia…) </a:t>
            </a:r>
            <a:endParaRPr dirty="0"/>
          </a:p>
          <a:p>
            <a:pPr marL="285750" marR="0" lvl="0" indent="-1968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rgbClr val="1868AF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Costes y situaciones no deseadas: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tiempo perdido, mal funcionamiento, errores innecesarios; es un fastidio tener que ir a la tienda, el horario…</a:t>
            </a:r>
            <a:endParaRPr sz="1400" dirty="0">
              <a:solidFill>
                <a:srgbClr val="1868AF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1968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rgbClr val="1868AF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▪"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Riesgos (resultados potenciales no deseados):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social, técnico o financiero; perdida de </a:t>
            </a:r>
            <a:r>
              <a:rPr lang="es-ES" sz="1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credibilidad,imagen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social…</a:t>
            </a:r>
            <a:endParaRPr dirty="0"/>
          </a:p>
        </p:txBody>
      </p:sp>
      <p:sp>
        <p:nvSpPr>
          <p:cNvPr id="143" name="Google Shape;143;p8"/>
          <p:cNvSpPr/>
          <p:nvPr/>
        </p:nvSpPr>
        <p:spPr>
          <a:xfrm>
            <a:off x="1043625" y="2018494"/>
            <a:ext cx="77422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4372A5"/>
              </a:buClr>
              <a:buSzPts val="1400"/>
              <a:buFont typeface="Lato"/>
              <a:buNone/>
            </a:pPr>
            <a:r>
              <a:rPr lang="es-ES" sz="1400" dirty="0">
                <a:solidFill>
                  <a:srgbClr val="006CB5"/>
                </a:solidFill>
                <a:latin typeface="Lato"/>
                <a:ea typeface="Lato"/>
                <a:cs typeface="Lato"/>
                <a:sym typeface="Lato"/>
              </a:rPr>
              <a:t>Frustraciones: </a:t>
            </a:r>
            <a:r>
              <a:rPr lang="es-ES" sz="1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Factores que incomodan e irritan al cliente antes, durante y después de haber intentado cumplir con una tarea o aquellos factores que le impiden cumplirla</a:t>
            </a:r>
            <a:r>
              <a:rPr lang="es-E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45" name="Google Shape;145;p8"/>
          <p:cNvSpPr/>
          <p:nvPr/>
        </p:nvSpPr>
        <p:spPr>
          <a:xfrm>
            <a:off x="503585" y="1596937"/>
            <a:ext cx="463825" cy="449328"/>
          </a:xfrm>
          <a:prstGeom prst="ellipse">
            <a:avLst/>
          </a:prstGeom>
          <a:solidFill>
            <a:srgbClr val="3FB512"/>
          </a:solidFill>
          <a:ln w="12700" cap="flat" cmpd="sng">
            <a:solidFill>
              <a:srgbClr val="3FB51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1043625" y="1686448"/>
            <a:ext cx="3511478" cy="287899"/>
          </a:xfrm>
          <a:prstGeom prst="rect">
            <a:avLst/>
          </a:prstGeom>
          <a:solidFill>
            <a:srgbClr val="F7B512"/>
          </a:solidFill>
          <a:ln>
            <a:noFill/>
          </a:ln>
        </p:spPr>
        <p:txBody>
          <a:bodyPr spcFirstLastPara="1" wrap="square" lIns="0" tIns="41275" rIns="0" bIns="0" anchor="ctr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s-ES" sz="16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Observar perfil del cliente</a:t>
            </a: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005" y="2666503"/>
            <a:ext cx="2508054" cy="22110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79;p2">
            <a:extLst>
              <a:ext uri="{FF2B5EF4-FFF2-40B4-BE49-F238E27FC236}">
                <a16:creationId xmlns:a16="http://schemas.microsoft.com/office/drawing/2014/main" id="{C192075D-AAA0-4500-A852-CC1EF8184032}"/>
              </a:ext>
            </a:extLst>
          </p:cNvPr>
          <p:cNvSpPr/>
          <p:nvPr/>
        </p:nvSpPr>
        <p:spPr>
          <a:xfrm>
            <a:off x="382027" y="704380"/>
            <a:ext cx="4443546" cy="83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200"/>
              <a:buFont typeface="Noto Sans Symbols"/>
              <a:buNone/>
            </a:pPr>
            <a:r>
              <a:rPr lang="es-ES" sz="3200" b="1" dirty="0">
                <a:solidFill>
                  <a:srgbClr val="006CB5"/>
                </a:solidFill>
                <a:latin typeface="Futura LT Pro Book" panose="020B0802020204020204" pitchFamily="34" charset="0"/>
                <a:ea typeface="Lato"/>
                <a:cs typeface="Lato"/>
                <a:sym typeface="Lato"/>
              </a:rPr>
              <a:t>MAPA DE VALOR</a:t>
            </a:r>
            <a:endParaRPr sz="3200" dirty="0">
              <a:solidFill>
                <a:srgbClr val="006CB5"/>
              </a:solidFill>
              <a:latin typeface="Futura LT Pro Book" panose="020B0802020204020204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1BDE4AC-93EA-47EC-B246-38BAD68E7D33}"/>
              </a:ext>
            </a:extLst>
          </p:cNvPr>
          <p:cNvCxnSpPr>
            <a:cxnSpLocks/>
          </p:cNvCxnSpPr>
          <p:nvPr/>
        </p:nvCxnSpPr>
        <p:spPr>
          <a:xfrm>
            <a:off x="0" y="1455691"/>
            <a:ext cx="9144000" cy="0"/>
          </a:xfrm>
          <a:prstGeom prst="line">
            <a:avLst/>
          </a:prstGeom>
          <a:ln w="25400">
            <a:solidFill>
              <a:srgbClr val="006C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2193</Words>
  <Application>Microsoft Office PowerPoint</Application>
  <PresentationFormat>Personalizado</PresentationFormat>
  <Paragraphs>289</Paragraphs>
  <Slides>41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2" baseType="lpstr">
      <vt:lpstr>Trebuchet MS</vt:lpstr>
      <vt:lpstr>Calibri</vt:lpstr>
      <vt:lpstr>Noto Sans Symbols</vt:lpstr>
      <vt:lpstr>Lato</vt:lpstr>
      <vt:lpstr>Lato Hairline</vt:lpstr>
      <vt:lpstr>Lato Black</vt:lpstr>
      <vt:lpstr>Arial</vt:lpstr>
      <vt:lpstr>Verdana</vt:lpstr>
      <vt:lpstr>Times New Roman</vt:lpstr>
      <vt:lpstr>Futura LT Pro Book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RODOLFO ALVA CORDOVA</cp:lastModifiedBy>
  <cp:revision>7</cp:revision>
  <dcterms:modified xsi:type="dcterms:W3CDTF">2021-05-13T05:38:17Z</dcterms:modified>
</cp:coreProperties>
</file>