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5088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Lato Hairline" panose="020B0604020202020204" charset="0"/>
      <p:regular r:id="rId28"/>
      <p: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ge9fhC2+R3q7YYeEZkWAHWPM8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D32"/>
    <a:srgbClr val="006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" y="954"/>
      </p:cViewPr>
      <p:guideLst>
        <p:guide orient="horz" pos="2160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3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5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9c6def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9c6def58_0_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800" cy="4465500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419c6def58_0_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00" cy="495300"/>
          </a:xfrm>
          <a:prstGeom prst="rect">
            <a:avLst/>
          </a:prstGeom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05587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4013" cy="446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8650" y="482966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8650" y="1477445"/>
            <a:ext cx="78867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629841" y="597813"/>
            <a:ext cx="2949178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6"/>
          <p:cNvSpPr>
            <a:spLocks noGrp="1"/>
          </p:cNvSpPr>
          <p:nvPr>
            <p:ph type="pic" idx="2"/>
          </p:nvPr>
        </p:nvSpPr>
        <p:spPr>
          <a:xfrm>
            <a:off x="3887391" y="995606"/>
            <a:ext cx="4629150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629841" y="1798333"/>
            <a:ext cx="2949178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628650" y="698568"/>
            <a:ext cx="7886700" cy="9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 rot="5400000">
            <a:off x="3051783" y="-730086"/>
            <a:ext cx="304043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 rot="5400000">
            <a:off x="5349401" y="1468202"/>
            <a:ext cx="4360224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 rot="5400000">
            <a:off x="1348902" y="-446323"/>
            <a:ext cx="436022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clip multimedia" type="txAndMedia">
  <p:cSld name="TEXT_AND_ME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200521"/>
            <a:ext cx="4038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.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>
            <a:spLocks noGrp="1"/>
          </p:cNvSpPr>
          <p:nvPr>
            <p:ph type="media" idx="2"/>
          </p:nvPr>
        </p:nvSpPr>
        <p:spPr>
          <a:xfrm>
            <a:off x="4648200" y="1200521"/>
            <a:ext cx="4038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836622"/>
            <a:ext cx="2133600" cy="20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623888" y="1282701"/>
            <a:ext cx="7886700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623888" y="3443161"/>
            <a:ext cx="78867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8650" y="571168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28650" y="1565647"/>
            <a:ext cx="38862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29150" y="1565647"/>
            <a:ext cx="38862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629841" y="499335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629842" y="1486667"/>
            <a:ext cx="3868340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629842" y="2104792"/>
            <a:ext cx="3868340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3"/>
          </p:nvPr>
        </p:nvSpPr>
        <p:spPr>
          <a:xfrm>
            <a:off x="4629151" y="1486667"/>
            <a:ext cx="3887391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4"/>
          </p:nvPr>
        </p:nvSpPr>
        <p:spPr>
          <a:xfrm>
            <a:off x="4629151" y="2104792"/>
            <a:ext cx="3887391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628650" y="678968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629841" y="695813"/>
            <a:ext cx="2949178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3887391" y="1093606"/>
            <a:ext cx="4629150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2"/>
          </p:nvPr>
        </p:nvSpPr>
        <p:spPr>
          <a:xfrm>
            <a:off x="629841" y="1896333"/>
            <a:ext cx="2949178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07qz_6Mk7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07qz_6Mk7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65;p1">
            <a:extLst>
              <a:ext uri="{FF2B5EF4-FFF2-40B4-BE49-F238E27FC236}">
                <a16:creationId xmlns:a16="http://schemas.microsoft.com/office/drawing/2014/main" id="{E51442C8-8859-4341-A7CE-0238D67CE033}"/>
              </a:ext>
            </a:extLst>
          </p:cNvPr>
          <p:cNvSpPr txBox="1">
            <a:spLocks/>
          </p:cNvSpPr>
          <p:nvPr/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es-ES" sz="1200" b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Clr>
                  <a:schemeClr val="lt1"/>
                </a:buClr>
                <a:buSzPts val="1200"/>
                <a:buFont typeface="Noto Sans Symbols"/>
                <a:buNone/>
              </a:pPr>
              <a:t>1</a:t>
            </a:fld>
            <a:endParaRPr lang="es-ES" sz="12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88CD1294-1EE0-4E23-A9B5-0B1B852589B8}"/>
              </a:ext>
            </a:extLst>
          </p:cNvPr>
          <p:cNvSpPr txBox="1"/>
          <p:nvPr/>
        </p:nvSpPr>
        <p:spPr>
          <a:xfrm>
            <a:off x="390558" y="1390970"/>
            <a:ext cx="7678721" cy="79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ES" sz="6600" b="0" i="0" u="none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LA CLIENTELA</a:t>
            </a:r>
            <a:endParaRPr sz="3600" b="1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D01B2A7-EA31-4BCB-AB94-14D6F4795E94}"/>
              </a:ext>
            </a:extLst>
          </p:cNvPr>
          <p:cNvGrpSpPr/>
          <p:nvPr/>
        </p:nvGrpSpPr>
        <p:grpSpPr>
          <a:xfrm>
            <a:off x="518689" y="2835621"/>
            <a:ext cx="1804660" cy="585930"/>
            <a:chOff x="969854" y="2906521"/>
            <a:chExt cx="1804660" cy="58593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6772927-1EBD-4484-95FD-DB4C069944DF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Google Shape;67;p1">
              <a:extLst>
                <a:ext uri="{FF2B5EF4-FFF2-40B4-BE49-F238E27FC236}">
                  <a16:creationId xmlns:a16="http://schemas.microsoft.com/office/drawing/2014/main" id="{399E3F58-F760-4C72-A254-6D8B371062C0}"/>
                </a:ext>
              </a:extLst>
            </p:cNvPr>
            <p:cNvSpPr txBox="1"/>
            <p:nvPr/>
          </p:nvSpPr>
          <p:spPr>
            <a:xfrm>
              <a:off x="969854" y="2928757"/>
              <a:ext cx="1804660" cy="523180"/>
            </a:xfrm>
            <a:prstGeom prst="rect">
              <a:avLst/>
            </a:prstGeom>
            <a:noFill/>
            <a:ln>
              <a:solidFill>
                <a:srgbClr val="53AD32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#4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Google Shape;11;p34">
            <a:extLst>
              <a:ext uri="{FF2B5EF4-FFF2-40B4-BE49-F238E27FC236}">
                <a16:creationId xmlns:a16="http://schemas.microsoft.com/office/drawing/2014/main" id="{5D623209-BEFA-403C-9267-6B6C935513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58" y="4201298"/>
            <a:ext cx="2251614" cy="756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3C30CC-0827-4F96-B919-28CD208000B0}"/>
              </a:ext>
            </a:extLst>
          </p:cNvPr>
          <p:cNvSpPr txBox="1"/>
          <p:nvPr/>
        </p:nvSpPr>
        <p:spPr>
          <a:xfrm>
            <a:off x="610354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3C2922-37BE-49C2-8A6D-EBCFD52F5E42}"/>
              </a:ext>
            </a:extLst>
          </p:cNvPr>
          <p:cNvSpPr txBox="1"/>
          <p:nvPr/>
        </p:nvSpPr>
        <p:spPr>
          <a:xfrm>
            <a:off x="6002847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  <p:pic>
        <p:nvPicPr>
          <p:cNvPr id="13" name="Google Shape;12;p34">
            <a:extLst>
              <a:ext uri="{FF2B5EF4-FFF2-40B4-BE49-F238E27FC236}">
                <a16:creationId xmlns:a16="http://schemas.microsoft.com/office/drawing/2014/main" id="{AB3744D4-2E8D-4B61-AC6A-3E1AF87C4A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488632" y="406910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;p34">
            <a:extLst>
              <a:ext uri="{FF2B5EF4-FFF2-40B4-BE49-F238E27FC236}">
                <a16:creationId xmlns:a16="http://schemas.microsoft.com/office/drawing/2014/main" id="{F1436BD7-EA1E-4278-8AE8-5B1BF61496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811551" y="4142163"/>
            <a:ext cx="3292129" cy="869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Sin-t%C3%ADtu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707540"/>
            <a:ext cx="6115050" cy="379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353464" y="857192"/>
            <a:ext cx="7367608" cy="44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FICHA DE USUARIO Y CONTEXTO</a:t>
            </a:r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546" y="1900033"/>
            <a:ext cx="5325546" cy="31215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B58B9DA7-61D1-49FC-BE75-949815CA67D5}"/>
              </a:ext>
            </a:extLst>
          </p:cNvPr>
          <p:cNvCxnSpPr>
            <a:cxnSpLocks/>
          </p:cNvCxnSpPr>
          <p:nvPr/>
        </p:nvCxnSpPr>
        <p:spPr>
          <a:xfrm>
            <a:off x="0" y="1447220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8FA9005-C693-485A-AA68-8B49EE646B22}"/>
              </a:ext>
            </a:extLst>
          </p:cNvPr>
          <p:cNvSpPr txBox="1"/>
          <p:nvPr/>
        </p:nvSpPr>
        <p:spPr>
          <a:xfrm>
            <a:off x="484092" y="1589627"/>
            <a:ext cx="4595052" cy="310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D2D8A"/>
              </a:buClr>
              <a:buSzPts val="2240"/>
            </a:pPr>
            <a:r>
              <a:rPr lang="es-ES"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Pongamos carne y huesos en el proyecto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2304217" y="2346692"/>
            <a:ext cx="45720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en-US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Preparamos las reuniones </a:t>
            </a:r>
            <a:r>
              <a:rPr lang="en-US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con antelación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Ayudémonos de fotos y videos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Cómo cualquier entrevista, </a:t>
            </a:r>
            <a:r>
              <a:rPr lang="en-US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existen reglas </a:t>
            </a:r>
            <a:r>
              <a:rPr lang="en-US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culturales y éticas que hay que seguir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Si podemos, nos reunimos con el cliente en su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2222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452344" y="1582255"/>
            <a:ext cx="5845175" cy="52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363" marR="0" lvl="0" indent="-36036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D2D8A"/>
              </a:buClr>
              <a:buSzPts val="2240"/>
              <a:buFont typeface="Calibri"/>
              <a:buNone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Pongamos carne y huesos en el proyecto</a:t>
            </a:r>
            <a:endParaRPr lang="es-PE"/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6D22BC92-2948-4AF5-8C61-9CD85A38F3AC}"/>
              </a:ext>
            </a:extLst>
          </p:cNvPr>
          <p:cNvCxnSpPr>
            <a:cxnSpLocks/>
          </p:cNvCxnSpPr>
          <p:nvPr/>
        </p:nvCxnSpPr>
        <p:spPr>
          <a:xfrm>
            <a:off x="0" y="1447220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C62309E-1A64-4078-BEB9-7D9598EA62B7}"/>
              </a:ext>
            </a:extLst>
          </p:cNvPr>
          <p:cNvSpPr txBox="1"/>
          <p:nvPr/>
        </p:nvSpPr>
        <p:spPr>
          <a:xfrm>
            <a:off x="452344" y="832336"/>
            <a:ext cx="8239311" cy="590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FICHA DE USUARIO Y CONTEXTO</a:t>
            </a:r>
            <a:endParaRPr lang="es-ES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/>
        </p:nvSpPr>
        <p:spPr>
          <a:xfrm>
            <a:off x="350216" y="1703872"/>
            <a:ext cx="8614879" cy="129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s-PE" b="1" cap="none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MAPA DE VIAJE </a:t>
            </a: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usuario es un diagrama visual que representa las acciones que un usuario o cliente realiza para acceder y usar nuestro producto, y las relaciones con la compañía.</a:t>
            </a:r>
            <a:endParaRPr lang="es-PE" dirty="0"/>
          </a:p>
        </p:txBody>
      </p:sp>
      <p:pic>
        <p:nvPicPr>
          <p:cNvPr id="209" name="Google Shape;209;p12" descr="Esquema en el que se describen las relaciones mediante cajas y flechas entre ell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797" y="2682850"/>
            <a:ext cx="2590056" cy="227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8602" y="2877931"/>
            <a:ext cx="2633663" cy="17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5;p10">
            <a:extLst>
              <a:ext uri="{FF2B5EF4-FFF2-40B4-BE49-F238E27FC236}">
                <a16:creationId xmlns:a16="http://schemas.microsoft.com/office/drawing/2014/main" id="{3CB0732E-7F54-47E5-ABF9-BAEE23B54DF8}"/>
              </a:ext>
            </a:extLst>
          </p:cNvPr>
          <p:cNvSpPr txBox="1"/>
          <p:nvPr/>
        </p:nvSpPr>
        <p:spPr>
          <a:xfrm>
            <a:off x="1" y="859216"/>
            <a:ext cx="9143999" cy="44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DISEÑAMOS EL SERVICIO PARA EL CLIENTE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CEDED563-2B2A-4E03-A328-CD105DE60026}"/>
              </a:ext>
            </a:extLst>
          </p:cNvPr>
          <p:cNvCxnSpPr>
            <a:cxnSpLocks/>
          </p:cNvCxnSpPr>
          <p:nvPr/>
        </p:nvCxnSpPr>
        <p:spPr>
          <a:xfrm>
            <a:off x="0" y="1447220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3"/>
          <p:cNvGrpSpPr/>
          <p:nvPr/>
        </p:nvGrpSpPr>
        <p:grpSpPr>
          <a:xfrm>
            <a:off x="1019170" y="1356626"/>
            <a:ext cx="7323582" cy="3607041"/>
            <a:chOff x="369324" y="771735"/>
            <a:chExt cx="7323582" cy="3607041"/>
          </a:xfrm>
        </p:grpSpPr>
        <p:sp>
          <p:nvSpPr>
            <p:cNvPr id="218" name="Google Shape;218;p13"/>
            <p:cNvSpPr/>
            <p:nvPr/>
          </p:nvSpPr>
          <p:spPr>
            <a:xfrm>
              <a:off x="404889" y="77173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404889" y="77173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Elementos</a:t>
              </a:r>
              <a:r>
                <a:rPr lang="en-US" sz="1400" b="1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1400" b="1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compra</a:t>
              </a:r>
              <a:r>
                <a:rPr lang="en-US" sz="1400" b="1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y </a:t>
              </a:r>
              <a:r>
                <a:rPr lang="en-US" sz="1400" b="1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pago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Volumen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compra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liquidez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financiación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documentación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y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burocracia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etc. </a:t>
              </a:r>
              <a:endParaRPr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04889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433310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2461730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3490150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518570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546990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6575411" y="143428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04889" y="169924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404889" y="169924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Rentabilidad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Análisis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costes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contratación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inversión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coste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unitario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04889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433310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2461730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490150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518570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546990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6575411" y="236179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04889" y="262676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404889" y="262676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Satisfacción en la relación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 Quejas y reclamaciones, confianza, riesgos, seguimientos y control.</a:t>
              </a:r>
              <a:r>
                <a:rPr lang="en-US" sz="1400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04889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433310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461730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490150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518570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546990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575411" y="328930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69324" y="347221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369324" y="347221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Estrategia de crecimiento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 Alianzas, nuevos mercados, etc</a:t>
              </a:r>
              <a:r>
                <a:rPr lang="en-US" sz="2000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04889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433310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461730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490150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518570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546990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6575411" y="4216821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" name="Straight Connector 12">
            <a:extLst>
              <a:ext uri="{FF2B5EF4-FFF2-40B4-BE49-F238E27FC236}">
                <a16:creationId xmlns:a16="http://schemas.microsoft.com/office/drawing/2014/main" id="{77E595A5-08F5-4AC9-B6A9-C72C9D63144D}"/>
              </a:ext>
            </a:extLst>
          </p:cNvPr>
          <p:cNvCxnSpPr>
            <a:cxnSpLocks/>
          </p:cNvCxnSpPr>
          <p:nvPr/>
        </p:nvCxnSpPr>
        <p:spPr>
          <a:xfrm>
            <a:off x="0" y="1447220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306F385-77DD-4A8F-A098-9091BF20668D}"/>
              </a:ext>
            </a:extLst>
          </p:cNvPr>
          <p:cNvSpPr txBox="1"/>
          <p:nvPr/>
        </p:nvSpPr>
        <p:spPr>
          <a:xfrm>
            <a:off x="53788" y="832336"/>
            <a:ext cx="9090212" cy="57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3200" dirty="0">
                <a:solidFill>
                  <a:srgbClr val="4372A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INDICADORES DE SELECCIÓN DE CLIENTES</a:t>
            </a:r>
            <a:endParaRPr lang="es-ES" sz="3200" dirty="0"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4"/>
          <p:cNvGrpSpPr/>
          <p:nvPr/>
        </p:nvGrpSpPr>
        <p:grpSpPr>
          <a:xfrm>
            <a:off x="1147016" y="1807087"/>
            <a:ext cx="7288017" cy="2679529"/>
            <a:chOff x="404889" y="1235491"/>
            <a:chExt cx="7288017" cy="2679529"/>
          </a:xfrm>
        </p:grpSpPr>
        <p:sp>
          <p:nvSpPr>
            <p:cNvPr id="261" name="Google Shape;261;p14"/>
            <p:cNvSpPr/>
            <p:nvPr/>
          </p:nvSpPr>
          <p:spPr>
            <a:xfrm>
              <a:off x="404889" y="123549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404889" y="123549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Clientes</a:t>
              </a:r>
              <a:r>
                <a:rPr lang="en-US" sz="1400" b="1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Premium. 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potenciar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y a los que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priorizar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nuestra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estrategia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y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acciones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comerciales</a:t>
              </a: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04889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43331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46173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349015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51857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554699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6575411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04889" y="216300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404889" y="216300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Clientes Tóxicos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 Para desprenderse de ellos/as o generar una línea de colaboradores/as, aliados/as o marca blanca. 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04889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43331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246173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349015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451857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54699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6575411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04889" y="309051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 txBox="1"/>
            <p:nvPr/>
          </p:nvSpPr>
          <p:spPr>
            <a:xfrm>
              <a:off x="404889" y="309051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Clientes. 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 tránsito para convertirse en una de las dos tipologías anteriores</a:t>
              </a:r>
              <a:r>
                <a:rPr lang="en-US" sz="1400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404889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43331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246173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49015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51857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554699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6575411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95;p10">
            <a:extLst>
              <a:ext uri="{FF2B5EF4-FFF2-40B4-BE49-F238E27FC236}">
                <a16:creationId xmlns:a16="http://schemas.microsoft.com/office/drawing/2014/main" id="{947169F6-78B8-4509-AE1B-2FB292E29620}"/>
              </a:ext>
            </a:extLst>
          </p:cNvPr>
          <p:cNvSpPr txBox="1"/>
          <p:nvPr/>
        </p:nvSpPr>
        <p:spPr>
          <a:xfrm>
            <a:off x="353467" y="859216"/>
            <a:ext cx="5471031" cy="44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TIPOLOGÍA DE CLIENTES</a:t>
            </a:r>
            <a:endParaRPr lang="en-US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861B8A66-589F-4565-A39F-BAC0E6D17CDB}"/>
              </a:ext>
            </a:extLst>
          </p:cNvPr>
          <p:cNvCxnSpPr>
            <a:cxnSpLocks/>
          </p:cNvCxnSpPr>
          <p:nvPr/>
        </p:nvCxnSpPr>
        <p:spPr>
          <a:xfrm>
            <a:off x="0" y="1447220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l="12554" r="12855"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/>
          <p:nvPr/>
        </p:nvSpPr>
        <p:spPr>
          <a:xfrm>
            <a:off x="5218042" y="4726060"/>
            <a:ext cx="45720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PARQUE ZONAL LLOQUE YUPANQUI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8;p33">
            <a:extLst>
              <a:ext uri="{FF2B5EF4-FFF2-40B4-BE49-F238E27FC236}">
                <a16:creationId xmlns:a16="http://schemas.microsoft.com/office/drawing/2014/main" id="{8B887CEE-65CF-407A-AF58-BFE4C140B585}"/>
              </a:ext>
            </a:extLst>
          </p:cNvPr>
          <p:cNvSpPr txBox="1"/>
          <p:nvPr/>
        </p:nvSpPr>
        <p:spPr>
          <a:xfrm>
            <a:off x="2231685" y="1842831"/>
            <a:ext cx="50469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66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1;p34">
            <a:extLst>
              <a:ext uri="{FF2B5EF4-FFF2-40B4-BE49-F238E27FC236}">
                <a16:creationId xmlns:a16="http://schemas.microsoft.com/office/drawing/2014/main" id="{393C0729-1CF8-43F7-AB03-39276A8F25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558" y="4201298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;p34">
            <a:extLst>
              <a:ext uri="{FF2B5EF4-FFF2-40B4-BE49-F238E27FC236}">
                <a16:creationId xmlns:a16="http://schemas.microsoft.com/office/drawing/2014/main" id="{22173688-F571-4BBC-BBEF-6F46D3CAB3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370" t="28761" r="26066" b="25143"/>
          <a:stretch/>
        </p:blipFill>
        <p:spPr>
          <a:xfrm>
            <a:off x="3488632" y="406910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;p34">
            <a:extLst>
              <a:ext uri="{FF2B5EF4-FFF2-40B4-BE49-F238E27FC236}">
                <a16:creationId xmlns:a16="http://schemas.microsoft.com/office/drawing/2014/main" id="{DF6F8C02-AD31-4379-87E4-4BE904E959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41" t="38600" r="17257" b="28608"/>
          <a:stretch/>
        </p:blipFill>
        <p:spPr>
          <a:xfrm>
            <a:off x="5811551" y="414216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6F40A6-DE8F-402D-B446-CEE2069B16EB}"/>
              </a:ext>
            </a:extLst>
          </p:cNvPr>
          <p:cNvSpPr txBox="1"/>
          <p:nvPr/>
        </p:nvSpPr>
        <p:spPr>
          <a:xfrm>
            <a:off x="610354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79095A-59C3-4B75-8FD3-BD5172F0B5A7}"/>
              </a:ext>
            </a:extLst>
          </p:cNvPr>
          <p:cNvSpPr txBox="1"/>
          <p:nvPr/>
        </p:nvSpPr>
        <p:spPr>
          <a:xfrm>
            <a:off x="6002847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  <p:extLst>
      <p:ext uri="{BB962C8B-B14F-4D97-AF65-F5344CB8AC3E}">
        <p14:creationId xmlns:p14="http://schemas.microsoft.com/office/powerpoint/2010/main" val="211617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9c6def58_0_0"/>
          <p:cNvSpPr txBox="1"/>
          <p:nvPr/>
        </p:nvSpPr>
        <p:spPr>
          <a:xfrm>
            <a:off x="1314900" y="2371948"/>
            <a:ext cx="65142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Noto Sans Symbols"/>
              <a:buChar char="●"/>
            </a:pPr>
            <a:r>
              <a:rPr lang="es-PE" sz="18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Determinar los tipos de cliente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Noto Sans Symbols"/>
              <a:buChar char="●"/>
            </a:pPr>
            <a:r>
              <a:rPr lang="es-PE" sz="18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Comprender al cliente.</a:t>
            </a: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5EA7B46D-2D07-415B-A01D-AE0E43A27BAB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1C037D2-3213-451C-BD26-E7E7D84B352F}"/>
              </a:ext>
            </a:extLst>
          </p:cNvPr>
          <p:cNvSpPr txBox="1"/>
          <p:nvPr/>
        </p:nvSpPr>
        <p:spPr>
          <a:xfrm>
            <a:off x="184416" y="789124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/>
          <p:nvPr/>
        </p:nvSpPr>
        <p:spPr>
          <a:xfrm>
            <a:off x="4642577" y="2984102"/>
            <a:ext cx="42969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¿A veces estás tan cómoda(o) dónde te encuentras?</a:t>
            </a:r>
            <a:endParaRPr lang="es-P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¿Por qué no buscar otra experiencias? </a:t>
            </a:r>
            <a:endParaRPr lang="es-P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38" y="2104895"/>
            <a:ext cx="3864010" cy="280485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>
            <a:hlinkClick r:id="rId4"/>
          </p:cNvPr>
          <p:cNvSpPr/>
          <p:nvPr/>
        </p:nvSpPr>
        <p:spPr>
          <a:xfrm>
            <a:off x="306722" y="1067368"/>
            <a:ext cx="33739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¿TE ATREVES?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40409C93-F43A-40A9-8F79-3CC0F99A1403}"/>
              </a:ext>
            </a:extLst>
          </p:cNvPr>
          <p:cNvCxnSpPr>
            <a:cxnSpLocks/>
          </p:cNvCxnSpPr>
          <p:nvPr/>
        </p:nvCxnSpPr>
        <p:spPr>
          <a:xfrm>
            <a:off x="0" y="173231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1623341" y="1689134"/>
            <a:ext cx="6424537" cy="200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Lato"/>
              <a:buNone/>
            </a:pPr>
            <a:r>
              <a:rPr lang="es-PE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Constante incremento de la competencia </a:t>
            </a:r>
          </a:p>
          <a:p>
            <a:pPr marL="571500" marR="0" lvl="1" indent="-190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s-PE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Cada vez es más difícil la diferenciación basada en el producto </a:t>
            </a:r>
          </a:p>
          <a:p>
            <a:pPr marL="571500" marR="0" lvl="1" indent="-190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s-PE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Mercados más maduros </a:t>
            </a:r>
          </a:p>
          <a:p>
            <a:pPr marL="571500" marR="0" lvl="1" indent="-190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s-PE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Clientes más informados y más exigentes </a:t>
            </a:r>
          </a:p>
          <a:p>
            <a:pPr marL="571500" marR="0" lvl="1" indent="-190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s-PE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Clientes más cómodos y con mayor poder adquisitivo </a:t>
            </a:r>
          </a:p>
          <a:p>
            <a:pPr marL="571500" marR="0" lvl="1" indent="-190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s-PE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Aparición de nuevos canales de comunicación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3" descr="in0020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78395">
            <a:off x="7703374" y="2557364"/>
            <a:ext cx="689009" cy="1109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F512849F-8A8D-439B-B95D-7744F1A57C30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088E827-A572-4B39-85C4-77D7A0BEFFE3}"/>
              </a:ext>
            </a:extLst>
          </p:cNvPr>
          <p:cNvSpPr txBox="1"/>
          <p:nvPr/>
        </p:nvSpPr>
        <p:spPr>
          <a:xfrm>
            <a:off x="399569" y="566980"/>
            <a:ext cx="8239311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Lato"/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FACTORES IMPULSORES DEL CAMBIO DE ORIENTACIÓN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1429533" y="1877017"/>
            <a:ext cx="6323801" cy="35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Trabajar sobre las necesidades y demandas reales de los clientes nos ayuda a: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745976" y="2295664"/>
            <a:ext cx="1347273" cy="1141791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7B51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Identificar oportunidades 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6277555" y="2361877"/>
            <a:ext cx="1291217" cy="1203179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7B51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Segmentar el mercado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2804324" y="3712882"/>
            <a:ext cx="1291217" cy="1203179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7B51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Orientar la propuesta de valor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5160396" y="3712881"/>
            <a:ext cx="1460159" cy="1203179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7B51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Comunicar adecuadamente el mensaje 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4043237" y="2303208"/>
            <a:ext cx="1291217" cy="1203179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3FB512"/>
          </a:solidFill>
          <a:ln w="12700" cap="flat" cmpd="sng">
            <a:solidFill>
              <a:srgbClr val="3F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Descubrir el lenguaje adecuado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81;p2">
            <a:hlinkClick r:id="rId3"/>
            <a:extLst>
              <a:ext uri="{FF2B5EF4-FFF2-40B4-BE49-F238E27FC236}">
                <a16:creationId xmlns:a16="http://schemas.microsoft.com/office/drawing/2014/main" id="{76C6E505-690A-4C49-88AA-A538F6ACEB00}"/>
              </a:ext>
            </a:extLst>
          </p:cNvPr>
          <p:cNvSpPr/>
          <p:nvPr/>
        </p:nvSpPr>
        <p:spPr>
          <a:xfrm>
            <a:off x="306721" y="1067368"/>
            <a:ext cx="54639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en-U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ENTENDER AL CLIENTE</a:t>
            </a:r>
            <a:endParaRPr lang="en-US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C81FB3CB-7B96-4F92-B934-FDB6C65BB666}"/>
              </a:ext>
            </a:extLst>
          </p:cNvPr>
          <p:cNvCxnSpPr>
            <a:cxnSpLocks/>
          </p:cNvCxnSpPr>
          <p:nvPr/>
        </p:nvCxnSpPr>
        <p:spPr>
          <a:xfrm>
            <a:off x="0" y="173231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5"/>
          <p:cNvGrpSpPr/>
          <p:nvPr/>
        </p:nvGrpSpPr>
        <p:grpSpPr>
          <a:xfrm>
            <a:off x="1241925" y="1758747"/>
            <a:ext cx="7288017" cy="2679529"/>
            <a:chOff x="404889" y="1235491"/>
            <a:chExt cx="7288017" cy="2679529"/>
          </a:xfrm>
        </p:grpSpPr>
        <p:sp>
          <p:nvSpPr>
            <p:cNvPr id="106" name="Google Shape;106;p5"/>
            <p:cNvSpPr/>
            <p:nvPr/>
          </p:nvSpPr>
          <p:spPr>
            <a:xfrm>
              <a:off x="404889" y="123549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404889" y="123549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Utilidad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“es útil para mí y cubre una necesidad que tenía”, “es lo que necesitaba</a:t>
              </a:r>
              <a:r>
                <a:rPr lang="en-US" sz="1400">
                  <a:solidFill>
                    <a:srgbClr val="222268"/>
                  </a:solidFill>
                  <a:latin typeface="Lato"/>
                  <a:ea typeface="Lato"/>
                  <a:cs typeface="Lato"/>
                  <a:sym typeface="Lato"/>
                </a:rPr>
                <a:t>”.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404889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43331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46173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49015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51857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4699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575411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889" y="216300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404889" y="216300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Usabilidad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“soy capaz de usar el producto fácilmente”. “No supone un obstáculo para otras tareas”.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404889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43331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46173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49015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51857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54699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575411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889" y="309051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404889" y="309051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Deseable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“me gusta como es y me hace sentir bien y contento teniéndolo”.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04889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43331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6173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49015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1857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4699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575411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62B3A723-280E-4D28-A3B4-1D141DAAED0C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616FAF3-2CBF-4218-A5F6-EECA4375AB1E}"/>
              </a:ext>
            </a:extLst>
          </p:cNvPr>
          <p:cNvSpPr txBox="1"/>
          <p:nvPr/>
        </p:nvSpPr>
        <p:spPr>
          <a:xfrm>
            <a:off x="452343" y="370002"/>
            <a:ext cx="82393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CÓMO ENTENDER A LA CLIENTELA Y SU CONTEXTO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1088244" y="1622670"/>
            <a:ext cx="7288017" cy="2679529"/>
            <a:chOff x="404889" y="1235491"/>
            <a:chExt cx="7288017" cy="2679529"/>
          </a:xfrm>
        </p:grpSpPr>
        <p:sp>
          <p:nvSpPr>
            <p:cNvPr id="139" name="Google Shape;139;p6"/>
            <p:cNvSpPr/>
            <p:nvPr/>
          </p:nvSpPr>
          <p:spPr>
            <a:xfrm>
              <a:off x="404889" y="123549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404889" y="1235491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Experiencia de marca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“mi experiencia general y opinión sobre la marca es buena”. “Me inspira confianza”.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04889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43331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246173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49015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451857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546990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575411" y="1898038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04889" y="216300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404889" y="2163005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Libre de errores 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y </a:t>
              </a: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satisfacción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“mi experiencia con el producto es buena, no me da excesivos problemas”. “Soy capaz de resolverlo por mis mismo”.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404889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43331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46173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49015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51857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546990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6575411" y="2825552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12700" cap="flat" cmpd="sng">
              <a:solidFill>
                <a:srgbClr val="3F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04889" y="309051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404889" y="3090518"/>
              <a:ext cx="7288017" cy="662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Fácil de aprender</a:t>
              </a:r>
              <a:r>
                <a:rPr lang="en-US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“no he tardado en entender cómo funciona por mi mismo y ha llegado a ser familiar en poco tiempo</a:t>
              </a:r>
              <a:r>
                <a:rPr lang="en-US" sz="1400">
                  <a:solidFill>
                    <a:srgbClr val="222268"/>
                  </a:solidFill>
                  <a:latin typeface="Arial"/>
                  <a:ea typeface="Arial"/>
                  <a:cs typeface="Arial"/>
                  <a:sym typeface="Arial"/>
                </a:rPr>
                <a:t>”.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04889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43331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46173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49015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51857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5546990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6575411" y="3753065"/>
              <a:ext cx="971735" cy="161955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4F6AC4A5-062F-423F-9ABA-070867F883CB}"/>
              </a:ext>
            </a:extLst>
          </p:cNvPr>
          <p:cNvCxnSpPr>
            <a:cxnSpLocks/>
          </p:cNvCxnSpPr>
          <p:nvPr/>
        </p:nvCxnSpPr>
        <p:spPr>
          <a:xfrm>
            <a:off x="0" y="1447220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12E457-13DE-4679-9196-5EDB47747811}"/>
              </a:ext>
            </a:extLst>
          </p:cNvPr>
          <p:cNvSpPr txBox="1"/>
          <p:nvPr/>
        </p:nvSpPr>
        <p:spPr>
          <a:xfrm>
            <a:off x="452343" y="354634"/>
            <a:ext cx="82393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CÓMO ENTENDER A LA CLIENTELA Y SU CONTEXTO</a:t>
            </a:r>
            <a:endParaRPr lang="es-ES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 rot="-679285">
            <a:off x="367462" y="1449503"/>
            <a:ext cx="2351088" cy="954107"/>
          </a:xfrm>
          <a:prstGeom prst="rect">
            <a:avLst/>
          </a:prstGeom>
          <a:solidFill>
            <a:srgbClr val="F7B51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ESCUCHA</a:t>
            </a:r>
            <a:r>
              <a:rPr lang="en-US"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dice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entorno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amigos,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colaboradores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círculo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influencia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dirty="0"/>
          </a:p>
        </p:txBody>
      </p:sp>
      <p:sp>
        <p:nvSpPr>
          <p:cNvPr id="173" name="Google Shape;173;p7"/>
          <p:cNvSpPr txBox="1"/>
          <p:nvPr/>
        </p:nvSpPr>
        <p:spPr>
          <a:xfrm rot="-684902">
            <a:off x="2845958" y="1020566"/>
            <a:ext cx="3117850" cy="738664"/>
          </a:xfrm>
          <a:prstGeom prst="rect">
            <a:avLst/>
          </a:prstGeom>
          <a:solidFill>
            <a:srgbClr val="F7B51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PIENSA y SIENTE</a:t>
            </a:r>
            <a:r>
              <a:rPr lang="en-US"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r>
              <a:rPr lang="en-US"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1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Cuáles</a:t>
            </a:r>
            <a:r>
              <a:rPr lang="en-US"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sus </a:t>
            </a:r>
            <a:r>
              <a:rPr lang="en-US" sz="1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necesidades</a:t>
            </a:r>
            <a:r>
              <a:rPr lang="en-US" sz="1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preocupaciones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4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metas</a:t>
            </a:r>
            <a:r>
              <a:rPr lang="en-US" sz="1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dirty="0"/>
          </a:p>
        </p:txBody>
      </p:sp>
      <p:sp>
        <p:nvSpPr>
          <p:cNvPr id="174" name="Google Shape;174;p7"/>
          <p:cNvSpPr txBox="1"/>
          <p:nvPr/>
        </p:nvSpPr>
        <p:spPr>
          <a:xfrm rot="-679285">
            <a:off x="325032" y="2624503"/>
            <a:ext cx="2565400" cy="769441"/>
          </a:xfrm>
          <a:prstGeom prst="rect">
            <a:avLst/>
          </a:prstGeom>
          <a:solidFill>
            <a:srgbClr val="F7B51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 </a:t>
            </a: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DICE y HACE</a:t>
            </a: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su actitud y su </a:t>
            </a: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conducta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 rot="-679285">
            <a:off x="3058713" y="2093632"/>
            <a:ext cx="2632075" cy="984885"/>
          </a:xfrm>
          <a:prstGeom prst="rect">
            <a:avLst/>
          </a:prstGeom>
          <a:solidFill>
            <a:srgbClr val="F7B51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 </a:t>
            </a: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</a:t>
            </a: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¿Cómo es su entorno, sus amigos? ¿cuál es la oferta que le ofrece el mercado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 rot="-625338">
            <a:off x="5789150" y="1514554"/>
            <a:ext cx="3048000" cy="738664"/>
          </a:xfrm>
          <a:prstGeom prst="rect">
            <a:avLst/>
          </a:prstGeom>
          <a:solidFill>
            <a:srgbClr val="F7B51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DEBILIDADES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¿A qué desafíos, frustraciones y obstáculos se enfrenta?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 rot="-601427">
            <a:off x="3429916" y="3253548"/>
            <a:ext cx="3852862" cy="769441"/>
          </a:xfrm>
          <a:prstGeom prst="rect">
            <a:avLst/>
          </a:prstGeom>
          <a:solidFill>
            <a:srgbClr val="F7B51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FORTALEZAS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r>
              <a:rPr lang="en-US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sus objetivos y cómo m</a:t>
            </a: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 el éxito en la consecución de éstos?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 descr="Diapositiv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585430"/>
            <a:ext cx="5957668" cy="384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626</Words>
  <Application>Microsoft Office PowerPoint</Application>
  <PresentationFormat>Personalizado</PresentationFormat>
  <Paragraphs>80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Trebuchet MS</vt:lpstr>
      <vt:lpstr>Calibri</vt:lpstr>
      <vt:lpstr>Futura LT Pro Book</vt:lpstr>
      <vt:lpstr>Noto Sans Symbols</vt:lpstr>
      <vt:lpstr>Lato</vt:lpstr>
      <vt:lpstr>Verdana</vt:lpstr>
      <vt:lpstr>Times New Roman</vt:lpstr>
      <vt:lpstr>Arial</vt:lpstr>
      <vt:lpstr>Lato Hairline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RODOLFO ALVA CORDOVA</cp:lastModifiedBy>
  <cp:revision>6</cp:revision>
  <dcterms:modified xsi:type="dcterms:W3CDTF">2021-05-13T05:36:51Z</dcterms:modified>
</cp:coreProperties>
</file>