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5088"/>
  <p:notesSz cx="6797675" cy="9926638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Lato" panose="020B0604020202020204" charset="0"/>
      <p:regular r:id="rId24"/>
      <p:bold r:id="rId25"/>
      <p:italic r:id="rId26"/>
      <p:boldItalic r:id="rId27"/>
    </p:embeddedFont>
    <p:embeddedFont>
      <p:font typeface="Lato Hairline" panose="020B0604020202020204" charset="0"/>
      <p:regular r:id="rId28"/>
      <p:italic r:id="rId29"/>
    </p:embeddedFont>
    <p:embeddedFont>
      <p:font typeface="Trebuchet MS" panose="020B0603020202020204" pitchFamily="34" charset="0"/>
      <p:regular r:id="rId30"/>
      <p:bold r:id="rId31"/>
      <p:italic r:id="rId32"/>
      <p:boldItalic r:id="rId33"/>
    </p:embeddedFont>
    <p:embeddedFont>
      <p:font typeface="Verdana" panose="020B0604030504040204" pitchFamily="3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1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39" roundtripDataSignature="AMtx7mge9fhC2+R3q7YYeEZkWAHWPM8r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AD32"/>
    <a:srgbClr val="006C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0" y="954"/>
      </p:cViewPr>
      <p:guideLst>
        <p:guide orient="horz" pos="2160"/>
        <p:guide pos="2880"/>
        <p:guide orient="horz" pos="16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2863" y="0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1338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‹Nº›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" name="Google Shape;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" name="Google Shape;63;p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" name="Google Shape;186;p9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7" name="Google Shape;187;p9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0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2" name="Google Shape;1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3" name="Google Shape;193;p1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1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3" name="Google Shape;213;p1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4" name="Google Shape;214;p13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56" name="Google Shape;256;p1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7" name="Google Shape;257;p14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90" name="Google Shape;290;p1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1" name="Google Shape;291;p15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419c6def5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419c6def58_0_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800" cy="4465500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g419c6def58_0_0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00" cy="495300"/>
          </a:xfrm>
          <a:prstGeom prst="rect">
            <a:avLst/>
          </a:prstGeom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7" name="Google Shape;77;p2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4538"/>
            <a:ext cx="6605587" cy="3717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4" name="Google Shape;84;p3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4013" cy="4462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0" name="Google Shape;90;p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" name="Google Shape;91;p4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6" name="Google Shape;136;p6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9" name="Google Shape;169;p7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0" name="Google Shape;170;p7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8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0" name="Google Shape;18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1" name="Google Shape;181;p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7"/>
          <p:cNvSpPr txBox="1">
            <a:spLocks noGrp="1"/>
          </p:cNvSpPr>
          <p:nvPr>
            <p:ph type="title"/>
          </p:nvPr>
        </p:nvSpPr>
        <p:spPr>
          <a:xfrm>
            <a:off x="628650" y="482966"/>
            <a:ext cx="7886700" cy="9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" name="Google Shape;16;p17"/>
          <p:cNvSpPr txBox="1">
            <a:spLocks noGrp="1"/>
          </p:cNvSpPr>
          <p:nvPr>
            <p:ph type="body" idx="1"/>
          </p:nvPr>
        </p:nvSpPr>
        <p:spPr>
          <a:xfrm>
            <a:off x="628650" y="1477445"/>
            <a:ext cx="7886700" cy="3264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6"/>
          <p:cNvSpPr txBox="1">
            <a:spLocks noGrp="1"/>
          </p:cNvSpPr>
          <p:nvPr>
            <p:ph type="title"/>
          </p:nvPr>
        </p:nvSpPr>
        <p:spPr>
          <a:xfrm>
            <a:off x="629841" y="597813"/>
            <a:ext cx="2949178" cy="1200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9" name="Google Shape;49;p26"/>
          <p:cNvSpPr>
            <a:spLocks noGrp="1"/>
          </p:cNvSpPr>
          <p:nvPr>
            <p:ph type="pic" idx="2"/>
          </p:nvPr>
        </p:nvSpPr>
        <p:spPr>
          <a:xfrm>
            <a:off x="3887391" y="995606"/>
            <a:ext cx="4629150" cy="3656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26"/>
          <p:cNvSpPr txBox="1">
            <a:spLocks noGrp="1"/>
          </p:cNvSpPr>
          <p:nvPr>
            <p:ph type="body" idx="1"/>
          </p:nvPr>
        </p:nvSpPr>
        <p:spPr>
          <a:xfrm>
            <a:off x="629841" y="1798333"/>
            <a:ext cx="2949178" cy="2859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7"/>
          <p:cNvSpPr txBox="1">
            <a:spLocks noGrp="1"/>
          </p:cNvSpPr>
          <p:nvPr>
            <p:ph type="title"/>
          </p:nvPr>
        </p:nvSpPr>
        <p:spPr>
          <a:xfrm>
            <a:off x="628650" y="698568"/>
            <a:ext cx="7886700" cy="92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body" idx="1"/>
          </p:nvPr>
        </p:nvSpPr>
        <p:spPr>
          <a:xfrm rot="5400000">
            <a:off x="3051783" y="-730086"/>
            <a:ext cx="304043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 txBox="1">
            <a:spLocks noGrp="1"/>
          </p:cNvSpPr>
          <p:nvPr>
            <p:ph type="title"/>
          </p:nvPr>
        </p:nvSpPr>
        <p:spPr>
          <a:xfrm rot="5400000">
            <a:off x="5349401" y="1468202"/>
            <a:ext cx="4360224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6" name="Google Shape;56;p28"/>
          <p:cNvSpPr txBox="1">
            <a:spLocks noGrp="1"/>
          </p:cNvSpPr>
          <p:nvPr>
            <p:ph type="body" idx="1"/>
          </p:nvPr>
        </p:nvSpPr>
        <p:spPr>
          <a:xfrm rot="5400000">
            <a:off x="1348902" y="-446323"/>
            <a:ext cx="4360224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28"/>
          <p:cNvSpPr txBox="1">
            <a:spLocks noGrp="1"/>
          </p:cNvSpPr>
          <p:nvPr>
            <p:ph type="dt" idx="10"/>
          </p:nvPr>
        </p:nvSpPr>
        <p:spPr>
          <a:xfrm>
            <a:off x="628650" y="4768736"/>
            <a:ext cx="20574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28"/>
          <p:cNvSpPr txBox="1">
            <a:spLocks noGrp="1"/>
          </p:cNvSpPr>
          <p:nvPr>
            <p:ph type="ftr" idx="11"/>
          </p:nvPr>
        </p:nvSpPr>
        <p:spPr>
          <a:xfrm>
            <a:off x="3028950" y="4768736"/>
            <a:ext cx="30861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28"/>
          <p:cNvSpPr txBox="1">
            <a:spLocks noGrp="1"/>
          </p:cNvSpPr>
          <p:nvPr>
            <p:ph type="sldNum" idx="12"/>
          </p:nvPr>
        </p:nvSpPr>
        <p:spPr>
          <a:xfrm>
            <a:off x="6457950" y="4768736"/>
            <a:ext cx="20574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8"/>
          <p:cNvSpPr txBox="1">
            <a:spLocks noGrp="1"/>
          </p:cNvSpPr>
          <p:nvPr>
            <p:ph type="ctrTitle"/>
          </p:nvPr>
        </p:nvSpPr>
        <p:spPr>
          <a:xfrm>
            <a:off x="1143000" y="842032"/>
            <a:ext cx="6858000" cy="1791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18"/>
          <p:cNvSpPr txBox="1">
            <a:spLocks noGrp="1"/>
          </p:cNvSpPr>
          <p:nvPr>
            <p:ph type="subTitle" idx="1"/>
          </p:nvPr>
        </p:nvSpPr>
        <p:spPr>
          <a:xfrm>
            <a:off x="1143000" y="2702363"/>
            <a:ext cx="6858000" cy="1242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texto y clip multimedia" type="txAndMedia">
  <p:cSld name="TEXT_AND_MEDIA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>
            <a:spLocks noGrp="1"/>
          </p:cNvSpPr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20"/>
          <p:cNvSpPr txBox="1">
            <a:spLocks noGrp="1"/>
          </p:cNvSpPr>
          <p:nvPr>
            <p:ph type="body" idx="1"/>
          </p:nvPr>
        </p:nvSpPr>
        <p:spPr>
          <a:xfrm>
            <a:off x="457200" y="1200521"/>
            <a:ext cx="4038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."/>
              <a:defRPr/>
            </a:lvl4pPr>
            <a:lvl5pPr marL="2286000" lvl="4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­"/>
              <a:defRPr/>
            </a:lvl5pPr>
            <a:lvl6pPr marL="2743200" lvl="5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­"/>
              <a:defRPr/>
            </a:lvl6pPr>
            <a:lvl7pPr marL="3200400" lvl="6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­"/>
              <a:defRPr/>
            </a:lvl7pPr>
            <a:lvl8pPr marL="3657600" lvl="7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­"/>
              <a:defRPr/>
            </a:lvl8pPr>
            <a:lvl9pPr marL="4114800" lvl="8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24" name="Google Shape;24;p20"/>
          <p:cNvSpPr>
            <a:spLocks noGrp="1"/>
          </p:cNvSpPr>
          <p:nvPr>
            <p:ph type="media" idx="2"/>
          </p:nvPr>
        </p:nvSpPr>
        <p:spPr>
          <a:xfrm>
            <a:off x="4648200" y="1200521"/>
            <a:ext cx="4038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9CC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Trebuchet MS"/>
              <a:buChar char="•"/>
              <a:defRPr sz="24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.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dt" idx="10"/>
          </p:nvPr>
        </p:nvSpPr>
        <p:spPr>
          <a:xfrm>
            <a:off x="457200" y="4685365"/>
            <a:ext cx="2133600" cy="357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ftr" idx="11"/>
          </p:nvPr>
        </p:nvSpPr>
        <p:spPr>
          <a:xfrm>
            <a:off x="3124200" y="4685365"/>
            <a:ext cx="2895600" cy="357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sldNum" idx="12"/>
          </p:nvPr>
        </p:nvSpPr>
        <p:spPr>
          <a:xfrm>
            <a:off x="6553200" y="4836622"/>
            <a:ext cx="2133600" cy="206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1"/>
          <p:cNvSpPr txBox="1">
            <a:spLocks noGrp="1"/>
          </p:cNvSpPr>
          <p:nvPr>
            <p:ph type="title"/>
          </p:nvPr>
        </p:nvSpPr>
        <p:spPr>
          <a:xfrm>
            <a:off x="623888" y="1282701"/>
            <a:ext cx="7886700" cy="214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21"/>
          <p:cNvSpPr txBox="1">
            <a:spLocks noGrp="1"/>
          </p:cNvSpPr>
          <p:nvPr>
            <p:ph type="body" idx="1"/>
          </p:nvPr>
        </p:nvSpPr>
        <p:spPr>
          <a:xfrm>
            <a:off x="623888" y="3443161"/>
            <a:ext cx="7886700" cy="11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2"/>
          <p:cNvSpPr txBox="1">
            <a:spLocks noGrp="1"/>
          </p:cNvSpPr>
          <p:nvPr>
            <p:ph type="title"/>
          </p:nvPr>
        </p:nvSpPr>
        <p:spPr>
          <a:xfrm>
            <a:off x="628650" y="571168"/>
            <a:ext cx="7886700" cy="9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22"/>
          <p:cNvSpPr txBox="1">
            <a:spLocks noGrp="1"/>
          </p:cNvSpPr>
          <p:nvPr>
            <p:ph type="body" idx="1"/>
          </p:nvPr>
        </p:nvSpPr>
        <p:spPr>
          <a:xfrm>
            <a:off x="628650" y="1565647"/>
            <a:ext cx="3886200" cy="3264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body" idx="2"/>
          </p:nvPr>
        </p:nvSpPr>
        <p:spPr>
          <a:xfrm>
            <a:off x="4629150" y="1565647"/>
            <a:ext cx="3886200" cy="3264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3"/>
          <p:cNvSpPr txBox="1">
            <a:spLocks noGrp="1"/>
          </p:cNvSpPr>
          <p:nvPr>
            <p:ph type="title"/>
          </p:nvPr>
        </p:nvSpPr>
        <p:spPr>
          <a:xfrm>
            <a:off x="629841" y="499335"/>
            <a:ext cx="7886700" cy="9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7" name="Google Shape;37;p23"/>
          <p:cNvSpPr txBox="1">
            <a:spLocks noGrp="1"/>
          </p:cNvSpPr>
          <p:nvPr>
            <p:ph type="body" idx="1"/>
          </p:nvPr>
        </p:nvSpPr>
        <p:spPr>
          <a:xfrm>
            <a:off x="629842" y="1486667"/>
            <a:ext cx="3868340" cy="61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8" name="Google Shape;38;p23"/>
          <p:cNvSpPr txBox="1">
            <a:spLocks noGrp="1"/>
          </p:cNvSpPr>
          <p:nvPr>
            <p:ph type="body" idx="2"/>
          </p:nvPr>
        </p:nvSpPr>
        <p:spPr>
          <a:xfrm>
            <a:off x="629842" y="2104792"/>
            <a:ext cx="3868340" cy="2764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23"/>
          <p:cNvSpPr txBox="1">
            <a:spLocks noGrp="1"/>
          </p:cNvSpPr>
          <p:nvPr>
            <p:ph type="body" idx="3"/>
          </p:nvPr>
        </p:nvSpPr>
        <p:spPr>
          <a:xfrm>
            <a:off x="4629151" y="1486667"/>
            <a:ext cx="3887391" cy="61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body" idx="4"/>
          </p:nvPr>
        </p:nvSpPr>
        <p:spPr>
          <a:xfrm>
            <a:off x="4629151" y="2104792"/>
            <a:ext cx="3887391" cy="2764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4"/>
          <p:cNvSpPr txBox="1">
            <a:spLocks noGrp="1"/>
          </p:cNvSpPr>
          <p:nvPr>
            <p:ph type="title"/>
          </p:nvPr>
        </p:nvSpPr>
        <p:spPr>
          <a:xfrm>
            <a:off x="628650" y="678968"/>
            <a:ext cx="7886700" cy="9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5"/>
          <p:cNvSpPr txBox="1">
            <a:spLocks noGrp="1"/>
          </p:cNvSpPr>
          <p:nvPr>
            <p:ph type="title"/>
          </p:nvPr>
        </p:nvSpPr>
        <p:spPr>
          <a:xfrm>
            <a:off x="629841" y="695813"/>
            <a:ext cx="2949178" cy="1200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5" name="Google Shape;45;p25"/>
          <p:cNvSpPr txBox="1">
            <a:spLocks noGrp="1"/>
          </p:cNvSpPr>
          <p:nvPr>
            <p:ph type="body" idx="1"/>
          </p:nvPr>
        </p:nvSpPr>
        <p:spPr>
          <a:xfrm>
            <a:off x="3887391" y="1093606"/>
            <a:ext cx="4629150" cy="3656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body" idx="2"/>
          </p:nvPr>
        </p:nvSpPr>
        <p:spPr>
          <a:xfrm>
            <a:off x="629841" y="1896333"/>
            <a:ext cx="2949178" cy="2859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body" idx="1"/>
          </p:nvPr>
        </p:nvSpPr>
        <p:spPr>
          <a:xfrm>
            <a:off x="628650" y="1369642"/>
            <a:ext cx="7886700" cy="3264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i07qz_6Mk7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07qz_6Mk7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"/>
          <p:cNvSpPr txBox="1">
            <a:spLocks noGrp="1"/>
          </p:cNvSpPr>
          <p:nvPr>
            <p:ph type="sldNum" idx="12"/>
          </p:nvPr>
        </p:nvSpPr>
        <p:spPr>
          <a:xfrm>
            <a:off x="6457950" y="4768736"/>
            <a:ext cx="20574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n-US"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</a:t>
            </a:fld>
            <a:endParaRPr sz="1200" b="1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" name="Google Shape;65;p1">
            <a:extLst>
              <a:ext uri="{FF2B5EF4-FFF2-40B4-BE49-F238E27FC236}">
                <a16:creationId xmlns:a16="http://schemas.microsoft.com/office/drawing/2014/main" id="{E51442C8-8859-4341-A7CE-0238D67CE033}"/>
              </a:ext>
            </a:extLst>
          </p:cNvPr>
          <p:cNvSpPr txBox="1">
            <a:spLocks/>
          </p:cNvSpPr>
          <p:nvPr/>
        </p:nvSpPr>
        <p:spPr>
          <a:xfrm>
            <a:off x="6457950" y="4768736"/>
            <a:ext cx="20574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ES" sz="1200" b="1" smtClean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pPr>
                <a:buClr>
                  <a:schemeClr val="lt1"/>
                </a:buClr>
                <a:buSzPts val="1200"/>
                <a:buFont typeface="Noto Sans Symbols"/>
                <a:buNone/>
              </a:pPr>
              <a:t>1</a:t>
            </a:fld>
            <a:endParaRPr lang="es-ES" sz="1200"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" name="Google Shape;66;p1">
            <a:extLst>
              <a:ext uri="{FF2B5EF4-FFF2-40B4-BE49-F238E27FC236}">
                <a16:creationId xmlns:a16="http://schemas.microsoft.com/office/drawing/2014/main" id="{88CD1294-1EE0-4E23-A9B5-0B1B852589B8}"/>
              </a:ext>
            </a:extLst>
          </p:cNvPr>
          <p:cNvSpPr txBox="1"/>
          <p:nvPr/>
        </p:nvSpPr>
        <p:spPr>
          <a:xfrm>
            <a:off x="390558" y="1390970"/>
            <a:ext cx="7678721" cy="796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ES" sz="6600" b="0" i="0" u="none" strike="noStrike" cap="none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LA CLIENTELA</a:t>
            </a:r>
            <a:endParaRPr sz="3600" b="1" i="0" u="none" strike="noStrike" cap="none" dirty="0">
              <a:solidFill>
                <a:srgbClr val="222A35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AD01B2A7-EA31-4BCB-AB94-14D6F4795E94}"/>
              </a:ext>
            </a:extLst>
          </p:cNvPr>
          <p:cNvGrpSpPr/>
          <p:nvPr/>
        </p:nvGrpSpPr>
        <p:grpSpPr>
          <a:xfrm>
            <a:off x="518689" y="2835621"/>
            <a:ext cx="1804660" cy="585930"/>
            <a:chOff x="969854" y="2906521"/>
            <a:chExt cx="1804660" cy="585930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E6772927-1EBD-4484-95FD-DB4C069944DF}"/>
                </a:ext>
              </a:extLst>
            </p:cNvPr>
            <p:cNvSpPr/>
            <p:nvPr/>
          </p:nvSpPr>
          <p:spPr>
            <a:xfrm>
              <a:off x="969854" y="2906521"/>
              <a:ext cx="1804660" cy="585930"/>
            </a:xfrm>
            <a:prstGeom prst="rect">
              <a:avLst/>
            </a:prstGeom>
            <a:solidFill>
              <a:srgbClr val="53A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9" name="Google Shape;67;p1">
              <a:extLst>
                <a:ext uri="{FF2B5EF4-FFF2-40B4-BE49-F238E27FC236}">
                  <a16:creationId xmlns:a16="http://schemas.microsoft.com/office/drawing/2014/main" id="{399E3F58-F760-4C72-A254-6D8B371062C0}"/>
                </a:ext>
              </a:extLst>
            </p:cNvPr>
            <p:cNvSpPr txBox="1"/>
            <p:nvPr/>
          </p:nvSpPr>
          <p:spPr>
            <a:xfrm>
              <a:off x="969854" y="2928757"/>
              <a:ext cx="1804660" cy="523180"/>
            </a:xfrm>
            <a:prstGeom prst="rect">
              <a:avLst/>
            </a:prstGeom>
            <a:noFill/>
            <a:ln>
              <a:solidFill>
                <a:srgbClr val="53AD32"/>
              </a:solidFill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800" b="0" i="0" u="none" strike="noStrike" cap="none" dirty="0">
                  <a:solidFill>
                    <a:schemeClr val="bg1"/>
                  </a:solidFill>
                  <a:latin typeface="Lato"/>
                  <a:ea typeface="Lato"/>
                  <a:cs typeface="Lato"/>
                  <a:sym typeface="Lato"/>
                </a:rPr>
                <a:t>Sesión #4</a:t>
              </a:r>
              <a:endParaRPr dirty="0">
                <a:solidFill>
                  <a:schemeClr val="bg1"/>
                </a:solidFill>
              </a:endParaRPr>
            </a:p>
          </p:txBody>
        </p:sp>
      </p:grpSp>
      <p:pic>
        <p:nvPicPr>
          <p:cNvPr id="10" name="Google Shape;11;p34">
            <a:extLst>
              <a:ext uri="{FF2B5EF4-FFF2-40B4-BE49-F238E27FC236}">
                <a16:creationId xmlns:a16="http://schemas.microsoft.com/office/drawing/2014/main" id="{5D623209-BEFA-403C-9267-6B6C9355131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558" y="4201298"/>
            <a:ext cx="2251614" cy="75683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343C30CC-0827-4F96-B919-28CD208000B0}"/>
              </a:ext>
            </a:extLst>
          </p:cNvPr>
          <p:cNvSpPr txBox="1"/>
          <p:nvPr/>
        </p:nvSpPr>
        <p:spPr>
          <a:xfrm>
            <a:off x="610354" y="3873676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73C2922-37BE-49C2-8A6D-EBCFD52F5E42}"/>
              </a:ext>
            </a:extLst>
          </p:cNvPr>
          <p:cNvSpPr txBox="1"/>
          <p:nvPr/>
        </p:nvSpPr>
        <p:spPr>
          <a:xfrm>
            <a:off x="6002847" y="3873676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  <p:pic>
        <p:nvPicPr>
          <p:cNvPr id="13" name="Google Shape;12;p34">
            <a:extLst>
              <a:ext uri="{FF2B5EF4-FFF2-40B4-BE49-F238E27FC236}">
                <a16:creationId xmlns:a16="http://schemas.microsoft.com/office/drawing/2014/main" id="{AB3744D4-2E8D-4B61-AC6A-3E1AF87C4A8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9370" t="28761" r="26066" b="25143"/>
          <a:stretch/>
        </p:blipFill>
        <p:spPr>
          <a:xfrm>
            <a:off x="3488632" y="4069104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3;p34">
            <a:extLst>
              <a:ext uri="{FF2B5EF4-FFF2-40B4-BE49-F238E27FC236}">
                <a16:creationId xmlns:a16="http://schemas.microsoft.com/office/drawing/2014/main" id="{F1436BD7-EA1E-4278-8AE8-5B1BF614962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2941" t="38600" r="17257" b="28608"/>
          <a:stretch/>
        </p:blipFill>
        <p:spPr>
          <a:xfrm>
            <a:off x="5811551" y="4142163"/>
            <a:ext cx="3292129" cy="8698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9" descr="Sin-t%C3%ADtul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85900" y="707540"/>
            <a:ext cx="6115050" cy="3799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0"/>
          <p:cNvSpPr txBox="1"/>
          <p:nvPr/>
        </p:nvSpPr>
        <p:spPr>
          <a:xfrm>
            <a:off x="353464" y="857192"/>
            <a:ext cx="7367608" cy="44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FICHA DE USUARIO Y CONTEXTO</a:t>
            </a:r>
          </a:p>
        </p:txBody>
      </p:sp>
      <p:pic>
        <p:nvPicPr>
          <p:cNvPr id="196" name="Google Shape;196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0546" y="1900033"/>
            <a:ext cx="5325546" cy="312156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B58B9DA7-61D1-49FC-BE75-949815CA67D5}"/>
              </a:ext>
            </a:extLst>
          </p:cNvPr>
          <p:cNvCxnSpPr>
            <a:cxnSpLocks/>
          </p:cNvCxnSpPr>
          <p:nvPr/>
        </p:nvCxnSpPr>
        <p:spPr>
          <a:xfrm>
            <a:off x="0" y="1447220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68FA9005-C693-485A-AA68-8B49EE646B22}"/>
              </a:ext>
            </a:extLst>
          </p:cNvPr>
          <p:cNvSpPr txBox="1"/>
          <p:nvPr/>
        </p:nvSpPr>
        <p:spPr>
          <a:xfrm>
            <a:off x="484092" y="1589627"/>
            <a:ext cx="4595052" cy="310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2D2D8A"/>
              </a:buClr>
              <a:buSzPts val="2240"/>
            </a:pPr>
            <a:r>
              <a:rPr lang="es-ES" sz="1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Pongamos carne y huesos en el proyecto</a:t>
            </a:r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1"/>
          <p:cNvSpPr/>
          <p:nvPr/>
        </p:nvSpPr>
        <p:spPr>
          <a:xfrm>
            <a:off x="2304217" y="2346692"/>
            <a:ext cx="4572000" cy="2154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en-US" sz="1600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Preparamos las reuniones </a:t>
            </a:r>
            <a:r>
              <a:rPr lang="en-US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con antelación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en-US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Ayudémonos de fotos y videos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en-US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Cómo cualquier entrevista, </a:t>
            </a:r>
            <a:r>
              <a:rPr lang="en-US" sz="1600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existen reglas </a:t>
            </a:r>
            <a:r>
              <a:rPr lang="en-US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culturales y éticas que hay que seguir</a:t>
            </a:r>
            <a:endParaRPr/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en-US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Si podemos, nos reunimos con el cliente en su contexto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>
              <a:solidFill>
                <a:srgbClr val="2222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1"/>
          <p:cNvSpPr txBox="1"/>
          <p:nvPr/>
        </p:nvSpPr>
        <p:spPr>
          <a:xfrm>
            <a:off x="452344" y="1582255"/>
            <a:ext cx="5845175" cy="523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0363" marR="0" lvl="0" indent="-360363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2D2D8A"/>
              </a:buClr>
              <a:buSzPts val="2240"/>
              <a:buFont typeface="Calibri"/>
              <a:buNone/>
            </a:pPr>
            <a:r>
              <a:rPr lang="es-P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Pongamos carne y huesos en el proyecto</a:t>
            </a:r>
            <a:endParaRPr lang="es-PE"/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6D22BC92-2948-4AF5-8C61-9CD85A38F3AC}"/>
              </a:ext>
            </a:extLst>
          </p:cNvPr>
          <p:cNvCxnSpPr>
            <a:cxnSpLocks/>
          </p:cNvCxnSpPr>
          <p:nvPr/>
        </p:nvCxnSpPr>
        <p:spPr>
          <a:xfrm>
            <a:off x="0" y="1447220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8C62309E-1A64-4078-BEB9-7D9598EA62B7}"/>
              </a:ext>
            </a:extLst>
          </p:cNvPr>
          <p:cNvSpPr txBox="1"/>
          <p:nvPr/>
        </p:nvSpPr>
        <p:spPr>
          <a:xfrm>
            <a:off x="452344" y="832336"/>
            <a:ext cx="8239311" cy="5908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FICHA DE USUARIO Y CONTEXTO</a:t>
            </a:r>
            <a:endParaRPr lang="es-ES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2"/>
          <p:cNvSpPr txBox="1"/>
          <p:nvPr/>
        </p:nvSpPr>
        <p:spPr>
          <a:xfrm>
            <a:off x="350216" y="1703872"/>
            <a:ext cx="8614879" cy="1297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PE" b="1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El </a:t>
            </a:r>
            <a:r>
              <a:rPr lang="es-PE" b="1" cap="none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MAPA DE VIAJE </a:t>
            </a:r>
            <a:r>
              <a:rPr lang="es-P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 usuario es un diagrama visual que representa las acciones que un usuario o cliente realiza para acceder y usar nuestro producto, y las relaciones con la compañía.</a:t>
            </a:r>
            <a:endParaRPr lang="es-PE" dirty="0"/>
          </a:p>
        </p:txBody>
      </p:sp>
      <p:pic>
        <p:nvPicPr>
          <p:cNvPr id="209" name="Google Shape;209;p12" descr="Esquema en el que se describen las relaciones mediante cajas y flechas entre ella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7797" y="2682850"/>
            <a:ext cx="2590056" cy="2279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98602" y="2877931"/>
            <a:ext cx="2633663" cy="17557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95;p10">
            <a:extLst>
              <a:ext uri="{FF2B5EF4-FFF2-40B4-BE49-F238E27FC236}">
                <a16:creationId xmlns:a16="http://schemas.microsoft.com/office/drawing/2014/main" id="{3CB0732E-7F54-47E5-ABF9-BAEE23B54DF8}"/>
              </a:ext>
            </a:extLst>
          </p:cNvPr>
          <p:cNvSpPr txBox="1"/>
          <p:nvPr/>
        </p:nvSpPr>
        <p:spPr>
          <a:xfrm>
            <a:off x="1" y="859216"/>
            <a:ext cx="9143999" cy="44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2200"/>
              <a:buFont typeface="Lato"/>
              <a:buNone/>
            </a:pPr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DISEÑAMOS EL SERVICIO PARA EL CLIENTE</a:t>
            </a:r>
            <a:endParaRPr lang="es-ES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CEDED563-2B2A-4E03-A328-CD105DE60026}"/>
              </a:ext>
            </a:extLst>
          </p:cNvPr>
          <p:cNvCxnSpPr>
            <a:cxnSpLocks/>
          </p:cNvCxnSpPr>
          <p:nvPr/>
        </p:nvCxnSpPr>
        <p:spPr>
          <a:xfrm>
            <a:off x="0" y="1447220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" name="Google Shape;217;p13"/>
          <p:cNvGrpSpPr/>
          <p:nvPr/>
        </p:nvGrpSpPr>
        <p:grpSpPr>
          <a:xfrm>
            <a:off x="1019170" y="1356626"/>
            <a:ext cx="7323582" cy="3607041"/>
            <a:chOff x="369324" y="771735"/>
            <a:chExt cx="7323582" cy="3607041"/>
          </a:xfrm>
        </p:grpSpPr>
        <p:sp>
          <p:nvSpPr>
            <p:cNvPr id="218" name="Google Shape;218;p13"/>
            <p:cNvSpPr/>
            <p:nvPr/>
          </p:nvSpPr>
          <p:spPr>
            <a:xfrm>
              <a:off x="404889" y="771735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3"/>
            <p:cNvSpPr txBox="1"/>
            <p:nvPr/>
          </p:nvSpPr>
          <p:spPr>
            <a:xfrm>
              <a:off x="404889" y="771735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Elementos</a:t>
              </a:r>
              <a:r>
                <a:rPr lang="en-US" sz="1400" b="1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 de </a:t>
              </a:r>
              <a:r>
                <a:rPr lang="en-US" sz="1400" b="1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compra</a:t>
              </a:r>
              <a:r>
                <a:rPr lang="en-US" sz="1400" b="1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 y </a:t>
              </a:r>
              <a:r>
                <a:rPr lang="en-US" sz="1400" b="1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pago</a:t>
              </a:r>
              <a:r>
                <a:rPr lang="en-US" sz="14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. </a:t>
              </a:r>
              <a:r>
                <a:rPr lang="en-US" sz="1400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Volumen</a:t>
              </a:r>
              <a:r>
                <a:rPr lang="en-US" sz="14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 de </a:t>
              </a:r>
              <a:r>
                <a:rPr lang="en-US" sz="1400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compra</a:t>
              </a:r>
              <a:r>
                <a:rPr lang="en-US" sz="14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, </a:t>
              </a:r>
              <a:r>
                <a:rPr lang="en-US" sz="1400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liquidez</a:t>
              </a:r>
              <a:r>
                <a:rPr lang="en-US" sz="14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, </a:t>
              </a:r>
              <a:r>
                <a:rPr lang="en-US" sz="1400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financiación</a:t>
              </a:r>
              <a:r>
                <a:rPr lang="en-US" sz="14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, </a:t>
              </a:r>
              <a:r>
                <a:rPr lang="en-US" sz="1400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documentación</a:t>
              </a:r>
              <a:r>
                <a:rPr lang="en-US" sz="14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 y </a:t>
              </a:r>
              <a:r>
                <a:rPr lang="en-US" sz="1400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burocracia</a:t>
              </a:r>
              <a:r>
                <a:rPr lang="en-US" sz="14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, etc. </a:t>
              </a:r>
              <a:endParaRPr sz="1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404889" y="143428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1433310" y="143428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2461730" y="143428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3490150" y="143428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4518570" y="143428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5546990" y="143428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6575411" y="143428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404889" y="1699248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3"/>
            <p:cNvSpPr txBox="1"/>
            <p:nvPr/>
          </p:nvSpPr>
          <p:spPr>
            <a:xfrm>
              <a:off x="404889" y="1699248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Rentabilidad</a:t>
              </a:r>
              <a:r>
                <a:rPr lang="en-US" sz="14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. </a:t>
              </a:r>
              <a:r>
                <a:rPr lang="en-US" sz="1400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Análisis</a:t>
              </a:r>
              <a:r>
                <a:rPr lang="en-US" sz="14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 de </a:t>
              </a:r>
              <a:r>
                <a:rPr lang="en-US" sz="1400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costes</a:t>
              </a:r>
              <a:r>
                <a:rPr lang="en-US" sz="14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:  </a:t>
              </a:r>
              <a:r>
                <a:rPr lang="en-US" sz="1400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contratación</a:t>
              </a:r>
              <a:r>
                <a:rPr lang="en-US" sz="14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, </a:t>
              </a:r>
              <a:r>
                <a:rPr lang="en-US" sz="1400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inversión</a:t>
              </a:r>
              <a:r>
                <a:rPr lang="en-US" sz="14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, </a:t>
              </a:r>
              <a:r>
                <a:rPr lang="en-US" sz="1400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coste</a:t>
              </a:r>
              <a:r>
                <a:rPr lang="en-US" sz="14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400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unitario</a:t>
              </a:r>
              <a:r>
                <a:rPr lang="en-US" sz="14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.</a:t>
              </a:r>
              <a:endParaRPr sz="1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404889" y="236179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1433310" y="236179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3"/>
            <p:cNvSpPr/>
            <p:nvPr/>
          </p:nvSpPr>
          <p:spPr>
            <a:xfrm>
              <a:off x="2461730" y="236179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3"/>
            <p:cNvSpPr/>
            <p:nvPr/>
          </p:nvSpPr>
          <p:spPr>
            <a:xfrm>
              <a:off x="3490150" y="236179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4518570" y="236179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3"/>
            <p:cNvSpPr/>
            <p:nvPr/>
          </p:nvSpPr>
          <p:spPr>
            <a:xfrm>
              <a:off x="5546990" y="236179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3"/>
            <p:cNvSpPr/>
            <p:nvPr/>
          </p:nvSpPr>
          <p:spPr>
            <a:xfrm>
              <a:off x="6575411" y="236179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3"/>
            <p:cNvSpPr/>
            <p:nvPr/>
          </p:nvSpPr>
          <p:spPr>
            <a:xfrm>
              <a:off x="404889" y="2626761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3"/>
            <p:cNvSpPr txBox="1"/>
            <p:nvPr/>
          </p:nvSpPr>
          <p:spPr>
            <a:xfrm>
              <a:off x="404889" y="2626761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Satisfacción en la relación</a:t>
              </a:r>
              <a:r>
                <a:rPr lang="en-US" sz="14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. Quejas y reclamaciones, confianza, riesgos, seguimientos y control.</a:t>
              </a:r>
              <a:r>
                <a:rPr lang="en-US" sz="1400">
                  <a:solidFill>
                    <a:srgbClr val="548135"/>
                  </a:solidFill>
                  <a:latin typeface="Calibri"/>
                  <a:ea typeface="Calibri"/>
                  <a:cs typeface="Calibri"/>
                  <a:sym typeface="Calibri"/>
                </a:rPr>
                <a:t>. </a:t>
              </a:r>
              <a:endPara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38" name="Google Shape;238;p13"/>
            <p:cNvSpPr/>
            <p:nvPr/>
          </p:nvSpPr>
          <p:spPr>
            <a:xfrm>
              <a:off x="404889" y="328930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3"/>
            <p:cNvSpPr/>
            <p:nvPr/>
          </p:nvSpPr>
          <p:spPr>
            <a:xfrm>
              <a:off x="1433310" y="328930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3"/>
            <p:cNvSpPr/>
            <p:nvPr/>
          </p:nvSpPr>
          <p:spPr>
            <a:xfrm>
              <a:off x="2461730" y="328930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3"/>
            <p:cNvSpPr/>
            <p:nvPr/>
          </p:nvSpPr>
          <p:spPr>
            <a:xfrm>
              <a:off x="3490150" y="328930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3"/>
            <p:cNvSpPr/>
            <p:nvPr/>
          </p:nvSpPr>
          <p:spPr>
            <a:xfrm>
              <a:off x="4518570" y="328930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3"/>
            <p:cNvSpPr/>
            <p:nvPr/>
          </p:nvSpPr>
          <p:spPr>
            <a:xfrm>
              <a:off x="5546990" y="328930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3"/>
            <p:cNvSpPr/>
            <p:nvPr/>
          </p:nvSpPr>
          <p:spPr>
            <a:xfrm>
              <a:off x="6575411" y="328930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3"/>
            <p:cNvSpPr/>
            <p:nvPr/>
          </p:nvSpPr>
          <p:spPr>
            <a:xfrm>
              <a:off x="369324" y="3472211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3"/>
            <p:cNvSpPr txBox="1"/>
            <p:nvPr/>
          </p:nvSpPr>
          <p:spPr>
            <a:xfrm>
              <a:off x="369324" y="3472211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Estrategia de crecimiento</a:t>
              </a:r>
              <a:r>
                <a:rPr lang="en-US" sz="14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. Alianzas, nuevos mercados, etc</a:t>
              </a:r>
              <a:r>
                <a:rPr lang="en-US" sz="2000">
                  <a:solidFill>
                    <a:srgbClr val="548135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47" name="Google Shape;247;p13"/>
            <p:cNvSpPr/>
            <p:nvPr/>
          </p:nvSpPr>
          <p:spPr>
            <a:xfrm>
              <a:off x="404889" y="4216821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3"/>
            <p:cNvSpPr/>
            <p:nvPr/>
          </p:nvSpPr>
          <p:spPr>
            <a:xfrm>
              <a:off x="1433310" y="4216821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3"/>
            <p:cNvSpPr/>
            <p:nvPr/>
          </p:nvSpPr>
          <p:spPr>
            <a:xfrm>
              <a:off x="2461730" y="4216821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3"/>
            <p:cNvSpPr/>
            <p:nvPr/>
          </p:nvSpPr>
          <p:spPr>
            <a:xfrm>
              <a:off x="3490150" y="4216821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3"/>
            <p:cNvSpPr/>
            <p:nvPr/>
          </p:nvSpPr>
          <p:spPr>
            <a:xfrm>
              <a:off x="4518570" y="4216821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3"/>
            <p:cNvSpPr/>
            <p:nvPr/>
          </p:nvSpPr>
          <p:spPr>
            <a:xfrm>
              <a:off x="5546990" y="4216821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3"/>
            <p:cNvSpPr/>
            <p:nvPr/>
          </p:nvSpPr>
          <p:spPr>
            <a:xfrm>
              <a:off x="6575411" y="4216821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40" name="Straight Connector 12">
            <a:extLst>
              <a:ext uri="{FF2B5EF4-FFF2-40B4-BE49-F238E27FC236}">
                <a16:creationId xmlns:a16="http://schemas.microsoft.com/office/drawing/2014/main" id="{77E595A5-08F5-4AC9-B6A9-C72C9D63144D}"/>
              </a:ext>
            </a:extLst>
          </p:cNvPr>
          <p:cNvCxnSpPr>
            <a:cxnSpLocks/>
          </p:cNvCxnSpPr>
          <p:nvPr/>
        </p:nvCxnSpPr>
        <p:spPr>
          <a:xfrm>
            <a:off x="0" y="1447220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CuadroTexto 40">
            <a:extLst>
              <a:ext uri="{FF2B5EF4-FFF2-40B4-BE49-F238E27FC236}">
                <a16:creationId xmlns:a16="http://schemas.microsoft.com/office/drawing/2014/main" id="{1306F385-77DD-4A8F-A098-9091BF20668D}"/>
              </a:ext>
            </a:extLst>
          </p:cNvPr>
          <p:cNvSpPr txBox="1"/>
          <p:nvPr/>
        </p:nvSpPr>
        <p:spPr>
          <a:xfrm>
            <a:off x="53788" y="832336"/>
            <a:ext cx="9090212" cy="570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s-ES" sz="3200" dirty="0">
                <a:solidFill>
                  <a:srgbClr val="4372A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INDICADORES DE SELECCIÓN DE CLIENTES</a:t>
            </a:r>
            <a:endParaRPr lang="es-ES" sz="3200" dirty="0"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14"/>
          <p:cNvGrpSpPr/>
          <p:nvPr/>
        </p:nvGrpSpPr>
        <p:grpSpPr>
          <a:xfrm>
            <a:off x="1147016" y="1807087"/>
            <a:ext cx="7288017" cy="2679529"/>
            <a:chOff x="404889" y="1235491"/>
            <a:chExt cx="7288017" cy="2679529"/>
          </a:xfrm>
        </p:grpSpPr>
        <p:sp>
          <p:nvSpPr>
            <p:cNvPr id="261" name="Google Shape;261;p14"/>
            <p:cNvSpPr/>
            <p:nvPr/>
          </p:nvSpPr>
          <p:spPr>
            <a:xfrm>
              <a:off x="404889" y="1235491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4"/>
            <p:cNvSpPr txBox="1"/>
            <p:nvPr/>
          </p:nvSpPr>
          <p:spPr>
            <a:xfrm>
              <a:off x="404889" y="1235491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Clientes</a:t>
              </a:r>
              <a:r>
                <a:rPr lang="en-US" sz="1400" b="1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 Premium. </a:t>
              </a:r>
              <a:r>
                <a:rPr lang="en-US" sz="14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A </a:t>
              </a:r>
              <a:r>
                <a:rPr lang="en-US" sz="1400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potenciar</a:t>
              </a:r>
              <a:r>
                <a:rPr lang="en-US" sz="14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 y a los que </a:t>
              </a:r>
              <a:r>
                <a:rPr lang="en-US" sz="1400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priorizar</a:t>
              </a:r>
              <a:r>
                <a:rPr lang="en-US" sz="14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400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nuestra</a:t>
              </a:r>
              <a:r>
                <a:rPr lang="en-US" sz="14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400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estrategia</a:t>
              </a:r>
              <a:r>
                <a:rPr lang="en-US" sz="14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 y </a:t>
              </a:r>
              <a:r>
                <a:rPr lang="en-US" sz="1400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acciones</a:t>
              </a:r>
              <a:r>
                <a:rPr lang="en-US" sz="14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400" dirty="0" err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comerciales</a:t>
              </a:r>
              <a:r>
                <a:rPr lang="en-US" sz="14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. </a:t>
              </a:r>
              <a:endParaRPr sz="1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63" name="Google Shape;263;p14"/>
            <p:cNvSpPr/>
            <p:nvPr/>
          </p:nvSpPr>
          <p:spPr>
            <a:xfrm>
              <a:off x="404889" y="189803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4"/>
            <p:cNvSpPr/>
            <p:nvPr/>
          </p:nvSpPr>
          <p:spPr>
            <a:xfrm>
              <a:off x="1433310" y="189803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4"/>
            <p:cNvSpPr/>
            <p:nvPr/>
          </p:nvSpPr>
          <p:spPr>
            <a:xfrm>
              <a:off x="2461730" y="189803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4"/>
            <p:cNvSpPr/>
            <p:nvPr/>
          </p:nvSpPr>
          <p:spPr>
            <a:xfrm>
              <a:off x="3490150" y="189803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4"/>
            <p:cNvSpPr/>
            <p:nvPr/>
          </p:nvSpPr>
          <p:spPr>
            <a:xfrm>
              <a:off x="4518570" y="189803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4"/>
            <p:cNvSpPr/>
            <p:nvPr/>
          </p:nvSpPr>
          <p:spPr>
            <a:xfrm>
              <a:off x="5546990" y="189803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4"/>
            <p:cNvSpPr/>
            <p:nvPr/>
          </p:nvSpPr>
          <p:spPr>
            <a:xfrm>
              <a:off x="6575411" y="189803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4"/>
            <p:cNvSpPr/>
            <p:nvPr/>
          </p:nvSpPr>
          <p:spPr>
            <a:xfrm>
              <a:off x="404889" y="2163005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4"/>
            <p:cNvSpPr txBox="1"/>
            <p:nvPr/>
          </p:nvSpPr>
          <p:spPr>
            <a:xfrm>
              <a:off x="404889" y="2163005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Clientes Tóxicos</a:t>
              </a:r>
              <a:r>
                <a:rPr lang="en-US" sz="14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. Para desprenderse de ellos/as o generar una línea de colaboradores/as, aliados/as o marca blanca. </a:t>
              </a:r>
              <a:endPara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72" name="Google Shape;272;p14"/>
            <p:cNvSpPr/>
            <p:nvPr/>
          </p:nvSpPr>
          <p:spPr>
            <a:xfrm>
              <a:off x="404889" y="282555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273;p14"/>
            <p:cNvSpPr/>
            <p:nvPr/>
          </p:nvSpPr>
          <p:spPr>
            <a:xfrm>
              <a:off x="1433310" y="282555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4"/>
            <p:cNvSpPr/>
            <p:nvPr/>
          </p:nvSpPr>
          <p:spPr>
            <a:xfrm>
              <a:off x="2461730" y="282555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4"/>
            <p:cNvSpPr/>
            <p:nvPr/>
          </p:nvSpPr>
          <p:spPr>
            <a:xfrm>
              <a:off x="3490150" y="282555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4"/>
            <p:cNvSpPr/>
            <p:nvPr/>
          </p:nvSpPr>
          <p:spPr>
            <a:xfrm>
              <a:off x="4518570" y="282555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4"/>
            <p:cNvSpPr/>
            <p:nvPr/>
          </p:nvSpPr>
          <p:spPr>
            <a:xfrm>
              <a:off x="5546990" y="282555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4"/>
            <p:cNvSpPr/>
            <p:nvPr/>
          </p:nvSpPr>
          <p:spPr>
            <a:xfrm>
              <a:off x="6575411" y="282555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4"/>
            <p:cNvSpPr/>
            <p:nvPr/>
          </p:nvSpPr>
          <p:spPr>
            <a:xfrm>
              <a:off x="404889" y="3090518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4"/>
            <p:cNvSpPr txBox="1"/>
            <p:nvPr/>
          </p:nvSpPr>
          <p:spPr>
            <a:xfrm>
              <a:off x="404889" y="3090518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Clientes. </a:t>
              </a:r>
              <a:r>
                <a:rPr lang="en-US" sz="14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En tránsito para convertirse en una de las dos tipologías anteriores</a:t>
              </a:r>
              <a:r>
                <a:rPr lang="en-US" sz="1400">
                  <a:solidFill>
                    <a:srgbClr val="548135"/>
                  </a:solidFill>
                  <a:latin typeface="Calibri"/>
                  <a:ea typeface="Calibri"/>
                  <a:cs typeface="Calibri"/>
                  <a:sym typeface="Calibri"/>
                </a:rPr>
                <a:t>. </a:t>
              </a:r>
              <a:endPara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81" name="Google Shape;281;p14"/>
            <p:cNvSpPr/>
            <p:nvPr/>
          </p:nvSpPr>
          <p:spPr>
            <a:xfrm>
              <a:off x="404889" y="375306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4"/>
            <p:cNvSpPr/>
            <p:nvPr/>
          </p:nvSpPr>
          <p:spPr>
            <a:xfrm>
              <a:off x="1433310" y="375306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4"/>
            <p:cNvSpPr/>
            <p:nvPr/>
          </p:nvSpPr>
          <p:spPr>
            <a:xfrm>
              <a:off x="2461730" y="375306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4"/>
            <p:cNvSpPr/>
            <p:nvPr/>
          </p:nvSpPr>
          <p:spPr>
            <a:xfrm>
              <a:off x="3490150" y="375306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4"/>
            <p:cNvSpPr/>
            <p:nvPr/>
          </p:nvSpPr>
          <p:spPr>
            <a:xfrm>
              <a:off x="4518570" y="375306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4"/>
            <p:cNvSpPr/>
            <p:nvPr/>
          </p:nvSpPr>
          <p:spPr>
            <a:xfrm>
              <a:off x="5546990" y="375306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4"/>
            <p:cNvSpPr/>
            <p:nvPr/>
          </p:nvSpPr>
          <p:spPr>
            <a:xfrm>
              <a:off x="6575411" y="375306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195;p10">
            <a:extLst>
              <a:ext uri="{FF2B5EF4-FFF2-40B4-BE49-F238E27FC236}">
                <a16:creationId xmlns:a16="http://schemas.microsoft.com/office/drawing/2014/main" id="{947169F6-78B8-4509-AE1B-2FB292E29620}"/>
              </a:ext>
            </a:extLst>
          </p:cNvPr>
          <p:cNvSpPr txBox="1"/>
          <p:nvPr/>
        </p:nvSpPr>
        <p:spPr>
          <a:xfrm>
            <a:off x="353467" y="859216"/>
            <a:ext cx="5471031" cy="44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cap="none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TIPOLOGÍA DE CLIENTES</a:t>
            </a:r>
            <a:endParaRPr lang="en-US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32" name="Straight Connector 12">
            <a:extLst>
              <a:ext uri="{FF2B5EF4-FFF2-40B4-BE49-F238E27FC236}">
                <a16:creationId xmlns:a16="http://schemas.microsoft.com/office/drawing/2014/main" id="{861B8A66-589F-4565-A39F-BAC0E6D17CDB}"/>
              </a:ext>
            </a:extLst>
          </p:cNvPr>
          <p:cNvCxnSpPr>
            <a:cxnSpLocks/>
          </p:cNvCxnSpPr>
          <p:nvPr/>
        </p:nvCxnSpPr>
        <p:spPr>
          <a:xfrm>
            <a:off x="0" y="1447220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15"/>
          <p:cNvPicPr preferRelativeResize="0"/>
          <p:nvPr/>
        </p:nvPicPr>
        <p:blipFill rotWithShape="1">
          <a:blip r:embed="rId3">
            <a:alphaModFix/>
          </a:blip>
          <a:srcRect l="12554" r="12855"/>
          <a:stretch/>
        </p:blipFill>
        <p:spPr>
          <a:xfrm>
            <a:off x="0" y="0"/>
            <a:ext cx="9144000" cy="5145088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15"/>
          <p:cNvSpPr txBox="1"/>
          <p:nvPr/>
        </p:nvSpPr>
        <p:spPr>
          <a:xfrm>
            <a:off x="5218042" y="4726060"/>
            <a:ext cx="457200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PARQUE ZONAL LLOQUE YUPANQUI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08;p33">
            <a:extLst>
              <a:ext uri="{FF2B5EF4-FFF2-40B4-BE49-F238E27FC236}">
                <a16:creationId xmlns:a16="http://schemas.microsoft.com/office/drawing/2014/main" id="{8B887CEE-65CF-407A-AF58-BFE4C140B585}"/>
              </a:ext>
            </a:extLst>
          </p:cNvPr>
          <p:cNvSpPr txBox="1"/>
          <p:nvPr/>
        </p:nvSpPr>
        <p:spPr>
          <a:xfrm>
            <a:off x="2231685" y="1842831"/>
            <a:ext cx="5046959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600" b="1" dirty="0">
                <a:solidFill>
                  <a:srgbClr val="53AD32"/>
                </a:solidFill>
                <a:latin typeface="Futura LT Pro Book" panose="020B0802020204020204" pitchFamily="34" charset="0"/>
                <a:ea typeface="Calibri"/>
                <a:cs typeface="Calibri"/>
                <a:sym typeface="Calibri"/>
              </a:rPr>
              <a:t>GRACIAS</a:t>
            </a:r>
            <a:endParaRPr sz="6600" b="1" dirty="0">
              <a:solidFill>
                <a:srgbClr val="53AD32"/>
              </a:solidFill>
              <a:latin typeface="Futura LT Pro Book" panose="020B0802020204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11;p34">
            <a:extLst>
              <a:ext uri="{FF2B5EF4-FFF2-40B4-BE49-F238E27FC236}">
                <a16:creationId xmlns:a16="http://schemas.microsoft.com/office/drawing/2014/main" id="{393C0729-1CF8-43F7-AB03-39276A8F25D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0558" y="4201298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2;p34">
            <a:extLst>
              <a:ext uri="{FF2B5EF4-FFF2-40B4-BE49-F238E27FC236}">
                <a16:creationId xmlns:a16="http://schemas.microsoft.com/office/drawing/2014/main" id="{22173688-F571-4BBC-BBEF-6F46D3CAB33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9370" t="28761" r="26066" b="25143"/>
          <a:stretch/>
        </p:blipFill>
        <p:spPr>
          <a:xfrm>
            <a:off x="3488632" y="4069104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;p34">
            <a:extLst>
              <a:ext uri="{FF2B5EF4-FFF2-40B4-BE49-F238E27FC236}">
                <a16:creationId xmlns:a16="http://schemas.microsoft.com/office/drawing/2014/main" id="{DF6F8C02-AD31-4379-87E4-4BE904E9596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2941" t="38600" r="17257" b="28608"/>
          <a:stretch/>
        </p:blipFill>
        <p:spPr>
          <a:xfrm>
            <a:off x="5811551" y="4142163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A6F40A6-DE8F-402D-B446-CEE2069B16EB}"/>
              </a:ext>
            </a:extLst>
          </p:cNvPr>
          <p:cNvSpPr txBox="1"/>
          <p:nvPr/>
        </p:nvSpPr>
        <p:spPr>
          <a:xfrm>
            <a:off x="610354" y="3873676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479095A-59C3-4B75-8FD3-BD5172F0B5A7}"/>
              </a:ext>
            </a:extLst>
          </p:cNvPr>
          <p:cNvSpPr txBox="1"/>
          <p:nvPr/>
        </p:nvSpPr>
        <p:spPr>
          <a:xfrm>
            <a:off x="6002847" y="3873676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  <p:extLst>
      <p:ext uri="{BB962C8B-B14F-4D97-AF65-F5344CB8AC3E}">
        <p14:creationId xmlns:p14="http://schemas.microsoft.com/office/powerpoint/2010/main" val="2116172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419c6def58_0_0"/>
          <p:cNvSpPr txBox="1"/>
          <p:nvPr/>
        </p:nvSpPr>
        <p:spPr>
          <a:xfrm>
            <a:off x="1314900" y="2371948"/>
            <a:ext cx="6514200" cy="12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Noto Sans Symbols"/>
              <a:buChar char="●"/>
            </a:pPr>
            <a:r>
              <a:rPr lang="es-PE" sz="1800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Determinar los tipos de cliente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Noto Sans Symbols"/>
              <a:buChar char="●"/>
            </a:pPr>
            <a:r>
              <a:rPr lang="es-PE" sz="1800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Comprender al cliente.</a:t>
            </a:r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5EA7B46D-2D07-415B-A01D-AE0E43A27BAB}"/>
              </a:ext>
            </a:extLst>
          </p:cNvPr>
          <p:cNvCxnSpPr>
            <a:cxnSpLocks/>
          </p:cNvCxnSpPr>
          <p:nvPr/>
        </p:nvCxnSpPr>
        <p:spPr>
          <a:xfrm>
            <a:off x="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41C037D2-3213-451C-BD26-E7E7D84B352F}"/>
              </a:ext>
            </a:extLst>
          </p:cNvPr>
          <p:cNvSpPr txBox="1"/>
          <p:nvPr/>
        </p:nvSpPr>
        <p:spPr>
          <a:xfrm>
            <a:off x="184416" y="789124"/>
            <a:ext cx="653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</a:rPr>
              <a:t>OBJETIVOS: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"/>
          <p:cNvSpPr/>
          <p:nvPr/>
        </p:nvSpPr>
        <p:spPr>
          <a:xfrm>
            <a:off x="4642577" y="2984102"/>
            <a:ext cx="429692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b="1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¿A veces estás tan cómoda(o) dónde te encuentras?</a:t>
            </a:r>
            <a:endParaRPr lang="es-PE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b="1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¿Por qué no buscar otra experiencias? </a:t>
            </a:r>
            <a:endParaRPr lang="es-PE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80" name="Google Shape;8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838" y="2104895"/>
            <a:ext cx="3864010" cy="280485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2">
            <a:hlinkClick r:id="rId4"/>
          </p:cNvPr>
          <p:cNvSpPr/>
          <p:nvPr/>
        </p:nvSpPr>
        <p:spPr>
          <a:xfrm>
            <a:off x="306722" y="1067368"/>
            <a:ext cx="337392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None/>
            </a:pPr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¿TE ATREVES?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40409C93-F43A-40A9-8F79-3CC0F99A1403}"/>
              </a:ext>
            </a:extLst>
          </p:cNvPr>
          <p:cNvCxnSpPr>
            <a:cxnSpLocks/>
          </p:cNvCxnSpPr>
          <p:nvPr/>
        </p:nvCxnSpPr>
        <p:spPr>
          <a:xfrm>
            <a:off x="0" y="1732315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"/>
          <p:cNvSpPr txBox="1"/>
          <p:nvPr/>
        </p:nvSpPr>
        <p:spPr>
          <a:xfrm>
            <a:off x="1623341" y="1689134"/>
            <a:ext cx="6424537" cy="200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Lato"/>
              <a:buNone/>
            </a:pPr>
            <a:r>
              <a:rPr lang="es-PE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Constante incremento de la competencia </a:t>
            </a:r>
          </a:p>
          <a:p>
            <a:pPr marL="571500" marR="0" lvl="1" indent="-19050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</a:pPr>
            <a:r>
              <a:rPr lang="es-PE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Cada vez es más difícil la diferenciación basada en el producto </a:t>
            </a:r>
          </a:p>
          <a:p>
            <a:pPr marL="571500" marR="0" lvl="1" indent="-19050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</a:pPr>
            <a:r>
              <a:rPr lang="es-PE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Mercados más maduros </a:t>
            </a:r>
          </a:p>
          <a:p>
            <a:pPr marL="571500" marR="0" lvl="1" indent="-19050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</a:pPr>
            <a:r>
              <a:rPr lang="es-PE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Clientes más informados y más exigentes </a:t>
            </a:r>
          </a:p>
          <a:p>
            <a:pPr marL="571500" marR="0" lvl="1" indent="-19050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</a:pPr>
            <a:r>
              <a:rPr lang="es-PE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Clientes más cómodos y con mayor poder adquisitivo </a:t>
            </a:r>
          </a:p>
          <a:p>
            <a:pPr marL="571500" marR="0" lvl="1" indent="-19050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</a:pPr>
            <a:r>
              <a:rPr lang="es-PE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Aparición de nuevos canales de comunicación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rebuchet MS"/>
              <a:buNone/>
            </a:pPr>
            <a:endParaRPr sz="2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7" name="Google Shape;87;p3" descr="in00203_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978395">
            <a:off x="7703374" y="2557364"/>
            <a:ext cx="689009" cy="11097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F512849F-8A8D-439B-B95D-7744F1A57C30}"/>
              </a:ext>
            </a:extLst>
          </p:cNvPr>
          <p:cNvCxnSpPr>
            <a:cxnSpLocks/>
          </p:cNvCxnSpPr>
          <p:nvPr/>
        </p:nvCxnSpPr>
        <p:spPr>
          <a:xfrm>
            <a:off x="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F088E827-A572-4B39-85C4-77D7A0BEFFE3}"/>
              </a:ext>
            </a:extLst>
          </p:cNvPr>
          <p:cNvSpPr txBox="1"/>
          <p:nvPr/>
        </p:nvSpPr>
        <p:spPr>
          <a:xfrm>
            <a:off x="399569" y="566980"/>
            <a:ext cx="8239311" cy="8802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Lato"/>
              <a:buNone/>
            </a:pPr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FACTORES IMPULSORES DEL CAMBIO DE ORIENTACIÓN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"/>
          <p:cNvSpPr txBox="1"/>
          <p:nvPr/>
        </p:nvSpPr>
        <p:spPr>
          <a:xfrm>
            <a:off x="1429533" y="1877017"/>
            <a:ext cx="6323801" cy="352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Trabajar sobre las necesidades y demandas reales de los clientes nos ayuda a: 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1745976" y="2295664"/>
            <a:ext cx="1347273" cy="1141791"/>
          </a:xfrm>
          <a:prstGeom prst="pentagon">
            <a:avLst>
              <a:gd name="hf" fmla="val 105146"/>
              <a:gd name="vf" fmla="val 110557"/>
            </a:avLst>
          </a:prstGeom>
          <a:solidFill>
            <a:srgbClr val="F7B512"/>
          </a:solidFill>
          <a:ln w="12700" cap="flat" cmpd="sng">
            <a:solidFill>
              <a:srgbClr val="F7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Identificar oportunidades </a:t>
            </a:r>
            <a:endParaRPr sz="9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6" name="Google Shape;96;p4"/>
          <p:cNvSpPr/>
          <p:nvPr/>
        </p:nvSpPr>
        <p:spPr>
          <a:xfrm>
            <a:off x="6277555" y="2361877"/>
            <a:ext cx="1291217" cy="1203179"/>
          </a:xfrm>
          <a:prstGeom prst="pentagon">
            <a:avLst>
              <a:gd name="hf" fmla="val 105146"/>
              <a:gd name="vf" fmla="val 110557"/>
            </a:avLst>
          </a:prstGeom>
          <a:solidFill>
            <a:srgbClr val="F7B512"/>
          </a:solidFill>
          <a:ln w="12700" cap="flat" cmpd="sng">
            <a:solidFill>
              <a:srgbClr val="F7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Segmentar el mercado </a:t>
            </a:r>
            <a:endParaRPr sz="11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7" name="Google Shape;97;p4"/>
          <p:cNvSpPr/>
          <p:nvPr/>
        </p:nvSpPr>
        <p:spPr>
          <a:xfrm>
            <a:off x="2804324" y="3712882"/>
            <a:ext cx="1291217" cy="1203179"/>
          </a:xfrm>
          <a:prstGeom prst="pentagon">
            <a:avLst>
              <a:gd name="hf" fmla="val 105146"/>
              <a:gd name="vf" fmla="val 110557"/>
            </a:avLst>
          </a:prstGeom>
          <a:solidFill>
            <a:srgbClr val="F7B512"/>
          </a:solidFill>
          <a:ln w="12700" cap="flat" cmpd="sng">
            <a:solidFill>
              <a:srgbClr val="F7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Orientar la propuesta de valor </a:t>
            </a:r>
            <a:endParaRPr sz="11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8" name="Google Shape;98;p4"/>
          <p:cNvSpPr/>
          <p:nvPr/>
        </p:nvSpPr>
        <p:spPr>
          <a:xfrm>
            <a:off x="5160396" y="3712881"/>
            <a:ext cx="1460159" cy="1203179"/>
          </a:xfrm>
          <a:prstGeom prst="pentagon">
            <a:avLst>
              <a:gd name="hf" fmla="val 105146"/>
              <a:gd name="vf" fmla="val 110557"/>
            </a:avLst>
          </a:prstGeom>
          <a:solidFill>
            <a:srgbClr val="F7B512"/>
          </a:solidFill>
          <a:ln w="12700" cap="flat" cmpd="sng">
            <a:solidFill>
              <a:srgbClr val="F7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Comunicar adecuadamente el mensaje </a:t>
            </a:r>
            <a:endParaRPr sz="9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9" name="Google Shape;99;p4"/>
          <p:cNvSpPr/>
          <p:nvPr/>
        </p:nvSpPr>
        <p:spPr>
          <a:xfrm>
            <a:off x="4043237" y="2303208"/>
            <a:ext cx="1291217" cy="1203179"/>
          </a:xfrm>
          <a:prstGeom prst="pentagon">
            <a:avLst>
              <a:gd name="hf" fmla="val 105146"/>
              <a:gd name="vf" fmla="val 110557"/>
            </a:avLst>
          </a:prstGeom>
          <a:solidFill>
            <a:srgbClr val="3FB512"/>
          </a:solidFill>
          <a:ln w="12700" cap="flat" cmpd="sng">
            <a:solidFill>
              <a:srgbClr val="3F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Descubrir el lenguaje adecuado</a:t>
            </a:r>
            <a:endParaRPr sz="11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" name="Google Shape;81;p2">
            <a:hlinkClick r:id="rId3"/>
            <a:extLst>
              <a:ext uri="{FF2B5EF4-FFF2-40B4-BE49-F238E27FC236}">
                <a16:creationId xmlns:a16="http://schemas.microsoft.com/office/drawing/2014/main" id="{76C6E505-690A-4C49-88AA-A538F6ACEB00}"/>
              </a:ext>
            </a:extLst>
          </p:cNvPr>
          <p:cNvSpPr/>
          <p:nvPr/>
        </p:nvSpPr>
        <p:spPr>
          <a:xfrm>
            <a:off x="306721" y="1067368"/>
            <a:ext cx="546398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600"/>
            </a:pPr>
            <a:r>
              <a:rPr lang="en-U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ENTENDER AL CLIENTE</a:t>
            </a:r>
            <a:endParaRPr lang="en-US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10" name="Straight Connector 12">
            <a:extLst>
              <a:ext uri="{FF2B5EF4-FFF2-40B4-BE49-F238E27FC236}">
                <a16:creationId xmlns:a16="http://schemas.microsoft.com/office/drawing/2014/main" id="{C81FB3CB-7B96-4F92-B934-FDB6C65BB666}"/>
              </a:ext>
            </a:extLst>
          </p:cNvPr>
          <p:cNvCxnSpPr>
            <a:cxnSpLocks/>
          </p:cNvCxnSpPr>
          <p:nvPr/>
        </p:nvCxnSpPr>
        <p:spPr>
          <a:xfrm>
            <a:off x="0" y="1732315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oogle Shape;105;p5"/>
          <p:cNvGrpSpPr/>
          <p:nvPr/>
        </p:nvGrpSpPr>
        <p:grpSpPr>
          <a:xfrm>
            <a:off x="1241925" y="1758747"/>
            <a:ext cx="7288017" cy="2679529"/>
            <a:chOff x="404889" y="1235491"/>
            <a:chExt cx="7288017" cy="2679529"/>
          </a:xfrm>
        </p:grpSpPr>
        <p:sp>
          <p:nvSpPr>
            <p:cNvPr id="106" name="Google Shape;106;p5"/>
            <p:cNvSpPr/>
            <p:nvPr/>
          </p:nvSpPr>
          <p:spPr>
            <a:xfrm>
              <a:off x="404889" y="1235491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5"/>
            <p:cNvSpPr txBox="1"/>
            <p:nvPr/>
          </p:nvSpPr>
          <p:spPr>
            <a:xfrm>
              <a:off x="404889" y="1235491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Utilidad</a:t>
              </a:r>
              <a:r>
                <a:rPr lang="en-US" sz="14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: “es útil para mí y cubre una necesidad que tenía”, “es lo que necesitaba</a:t>
              </a:r>
              <a:r>
                <a:rPr lang="en-US" sz="1400">
                  <a:solidFill>
                    <a:srgbClr val="222268"/>
                  </a:solidFill>
                  <a:latin typeface="Lato"/>
                  <a:ea typeface="Lato"/>
                  <a:cs typeface="Lato"/>
                  <a:sym typeface="Lato"/>
                </a:rPr>
                <a:t>”.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404889" y="189803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1433310" y="189803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2461730" y="189803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3490150" y="189803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4518570" y="189803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5"/>
            <p:cNvSpPr/>
            <p:nvPr/>
          </p:nvSpPr>
          <p:spPr>
            <a:xfrm>
              <a:off x="5546990" y="189803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6575411" y="189803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404889" y="2163005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5"/>
            <p:cNvSpPr txBox="1"/>
            <p:nvPr/>
          </p:nvSpPr>
          <p:spPr>
            <a:xfrm>
              <a:off x="404889" y="2163005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Usabilidad</a:t>
              </a:r>
              <a:r>
                <a:rPr lang="en-US" sz="14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: “soy capaz de usar el producto fácilmente”. “No supone un obstáculo para otras tareas”.</a:t>
              </a:r>
              <a:endPara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17" name="Google Shape;117;p5"/>
            <p:cNvSpPr/>
            <p:nvPr/>
          </p:nvSpPr>
          <p:spPr>
            <a:xfrm>
              <a:off x="404889" y="282555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5"/>
            <p:cNvSpPr/>
            <p:nvPr/>
          </p:nvSpPr>
          <p:spPr>
            <a:xfrm>
              <a:off x="1433310" y="282555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2461730" y="282555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5"/>
            <p:cNvSpPr/>
            <p:nvPr/>
          </p:nvSpPr>
          <p:spPr>
            <a:xfrm>
              <a:off x="3490150" y="282555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4518570" y="282555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5546990" y="282555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6575411" y="282555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404889" y="3090518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5"/>
            <p:cNvSpPr txBox="1"/>
            <p:nvPr/>
          </p:nvSpPr>
          <p:spPr>
            <a:xfrm>
              <a:off x="404889" y="3090518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Deseable</a:t>
              </a:r>
              <a:r>
                <a:rPr lang="en-US" sz="14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: “me gusta como es y me hace sentir bien y contento teniéndolo”.</a:t>
              </a:r>
              <a:endPara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404889" y="375306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5"/>
            <p:cNvSpPr/>
            <p:nvPr/>
          </p:nvSpPr>
          <p:spPr>
            <a:xfrm>
              <a:off x="1433310" y="375306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2461730" y="375306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3490150" y="375306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5"/>
            <p:cNvSpPr/>
            <p:nvPr/>
          </p:nvSpPr>
          <p:spPr>
            <a:xfrm>
              <a:off x="4518570" y="375306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5546990" y="375306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5"/>
            <p:cNvSpPr/>
            <p:nvPr/>
          </p:nvSpPr>
          <p:spPr>
            <a:xfrm>
              <a:off x="6575411" y="375306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1" name="Straight Connector 12">
            <a:extLst>
              <a:ext uri="{FF2B5EF4-FFF2-40B4-BE49-F238E27FC236}">
                <a16:creationId xmlns:a16="http://schemas.microsoft.com/office/drawing/2014/main" id="{62B3A723-280E-4D28-A3B4-1D141DAAED0C}"/>
              </a:ext>
            </a:extLst>
          </p:cNvPr>
          <p:cNvCxnSpPr>
            <a:cxnSpLocks/>
          </p:cNvCxnSpPr>
          <p:nvPr/>
        </p:nvCxnSpPr>
        <p:spPr>
          <a:xfrm>
            <a:off x="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uadroTexto 31">
            <a:extLst>
              <a:ext uri="{FF2B5EF4-FFF2-40B4-BE49-F238E27FC236}">
                <a16:creationId xmlns:a16="http://schemas.microsoft.com/office/drawing/2014/main" id="{6616FAF3-2CBF-4218-A5F6-EECA4375AB1E}"/>
              </a:ext>
            </a:extLst>
          </p:cNvPr>
          <p:cNvSpPr txBox="1"/>
          <p:nvPr/>
        </p:nvSpPr>
        <p:spPr>
          <a:xfrm>
            <a:off x="452343" y="370002"/>
            <a:ext cx="823931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2200"/>
              <a:buFont typeface="Lato"/>
              <a:buNone/>
            </a:pPr>
            <a:r>
              <a:rPr lang="es-ES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CÓMO ENTENDER A LA CLIENTELA Y SU CONTEXTO</a:t>
            </a:r>
            <a:endParaRPr lang="es-ES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oogle Shape;138;p6"/>
          <p:cNvGrpSpPr/>
          <p:nvPr/>
        </p:nvGrpSpPr>
        <p:grpSpPr>
          <a:xfrm>
            <a:off x="1088244" y="1622670"/>
            <a:ext cx="7288017" cy="2679529"/>
            <a:chOff x="404889" y="1235491"/>
            <a:chExt cx="7288017" cy="2679529"/>
          </a:xfrm>
        </p:grpSpPr>
        <p:sp>
          <p:nvSpPr>
            <p:cNvPr id="139" name="Google Shape;139;p6"/>
            <p:cNvSpPr/>
            <p:nvPr/>
          </p:nvSpPr>
          <p:spPr>
            <a:xfrm>
              <a:off x="404889" y="1235491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6"/>
            <p:cNvSpPr txBox="1"/>
            <p:nvPr/>
          </p:nvSpPr>
          <p:spPr>
            <a:xfrm>
              <a:off x="404889" y="1235491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Experiencia de marca</a:t>
              </a:r>
              <a:r>
                <a:rPr lang="en-US" sz="14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: “mi experiencia general y opinión sobre la marca es buena”. “Me inspira confianza”.</a:t>
              </a:r>
              <a:endPara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41" name="Google Shape;141;p6"/>
            <p:cNvSpPr/>
            <p:nvPr/>
          </p:nvSpPr>
          <p:spPr>
            <a:xfrm>
              <a:off x="404889" y="189803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6"/>
            <p:cNvSpPr/>
            <p:nvPr/>
          </p:nvSpPr>
          <p:spPr>
            <a:xfrm>
              <a:off x="1433310" y="189803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6"/>
            <p:cNvSpPr/>
            <p:nvPr/>
          </p:nvSpPr>
          <p:spPr>
            <a:xfrm>
              <a:off x="2461730" y="189803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6"/>
            <p:cNvSpPr/>
            <p:nvPr/>
          </p:nvSpPr>
          <p:spPr>
            <a:xfrm>
              <a:off x="3490150" y="189803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6"/>
            <p:cNvSpPr/>
            <p:nvPr/>
          </p:nvSpPr>
          <p:spPr>
            <a:xfrm>
              <a:off x="4518570" y="189803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6"/>
            <p:cNvSpPr/>
            <p:nvPr/>
          </p:nvSpPr>
          <p:spPr>
            <a:xfrm>
              <a:off x="5546990" y="189803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6"/>
            <p:cNvSpPr/>
            <p:nvPr/>
          </p:nvSpPr>
          <p:spPr>
            <a:xfrm>
              <a:off x="6575411" y="1898038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6"/>
            <p:cNvSpPr/>
            <p:nvPr/>
          </p:nvSpPr>
          <p:spPr>
            <a:xfrm>
              <a:off x="404889" y="2163005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6"/>
            <p:cNvSpPr txBox="1"/>
            <p:nvPr/>
          </p:nvSpPr>
          <p:spPr>
            <a:xfrm>
              <a:off x="404889" y="2163005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Libre de errores </a:t>
              </a:r>
              <a:r>
                <a:rPr lang="en-US" sz="14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y </a:t>
              </a:r>
              <a:r>
                <a:rPr lang="en-US" sz="1400" b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satisfacción</a:t>
              </a:r>
              <a:r>
                <a:rPr lang="en-US" sz="14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: “mi experiencia con el producto es buena, no me da excesivos problemas”. “Soy capaz de resolverlo por mis mismo”.</a:t>
              </a:r>
              <a:endPara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50" name="Google Shape;150;p6"/>
            <p:cNvSpPr/>
            <p:nvPr/>
          </p:nvSpPr>
          <p:spPr>
            <a:xfrm>
              <a:off x="404889" y="282555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6"/>
            <p:cNvSpPr/>
            <p:nvPr/>
          </p:nvSpPr>
          <p:spPr>
            <a:xfrm>
              <a:off x="1433310" y="282555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6"/>
            <p:cNvSpPr/>
            <p:nvPr/>
          </p:nvSpPr>
          <p:spPr>
            <a:xfrm>
              <a:off x="2461730" y="282555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6"/>
            <p:cNvSpPr/>
            <p:nvPr/>
          </p:nvSpPr>
          <p:spPr>
            <a:xfrm>
              <a:off x="3490150" y="282555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6"/>
            <p:cNvSpPr/>
            <p:nvPr/>
          </p:nvSpPr>
          <p:spPr>
            <a:xfrm>
              <a:off x="4518570" y="282555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6"/>
            <p:cNvSpPr/>
            <p:nvPr/>
          </p:nvSpPr>
          <p:spPr>
            <a:xfrm>
              <a:off x="5546990" y="282555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6"/>
            <p:cNvSpPr/>
            <p:nvPr/>
          </p:nvSpPr>
          <p:spPr>
            <a:xfrm>
              <a:off x="6575411" y="2825552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12700" cap="flat" cmpd="sng">
              <a:solidFill>
                <a:srgbClr val="3F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6"/>
            <p:cNvSpPr/>
            <p:nvPr/>
          </p:nvSpPr>
          <p:spPr>
            <a:xfrm>
              <a:off x="404889" y="3090518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6"/>
            <p:cNvSpPr txBox="1"/>
            <p:nvPr/>
          </p:nvSpPr>
          <p:spPr>
            <a:xfrm>
              <a:off x="404889" y="3090518"/>
              <a:ext cx="7288017" cy="662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Fácil de aprender</a:t>
              </a:r>
              <a:r>
                <a:rPr lang="en-US" sz="14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: “no he tardado en entender cómo funciona por mi mismo y ha llegado a ser familiar en poco tiempo</a:t>
              </a:r>
              <a:r>
                <a:rPr lang="en-US" sz="1400">
                  <a:solidFill>
                    <a:srgbClr val="222268"/>
                  </a:solidFill>
                  <a:latin typeface="Arial"/>
                  <a:ea typeface="Arial"/>
                  <a:cs typeface="Arial"/>
                  <a:sym typeface="Arial"/>
                </a:rPr>
                <a:t>”.</a:t>
              </a:r>
              <a:endPara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59" name="Google Shape;159;p6"/>
            <p:cNvSpPr/>
            <p:nvPr/>
          </p:nvSpPr>
          <p:spPr>
            <a:xfrm>
              <a:off x="404889" y="375306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6"/>
            <p:cNvSpPr/>
            <p:nvPr/>
          </p:nvSpPr>
          <p:spPr>
            <a:xfrm>
              <a:off x="1433310" y="375306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6"/>
            <p:cNvSpPr/>
            <p:nvPr/>
          </p:nvSpPr>
          <p:spPr>
            <a:xfrm>
              <a:off x="2461730" y="375306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6"/>
            <p:cNvSpPr/>
            <p:nvPr/>
          </p:nvSpPr>
          <p:spPr>
            <a:xfrm>
              <a:off x="3490150" y="375306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6"/>
            <p:cNvSpPr/>
            <p:nvPr/>
          </p:nvSpPr>
          <p:spPr>
            <a:xfrm>
              <a:off x="4518570" y="375306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6"/>
            <p:cNvSpPr/>
            <p:nvPr/>
          </p:nvSpPr>
          <p:spPr>
            <a:xfrm>
              <a:off x="5546990" y="375306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6"/>
            <p:cNvSpPr/>
            <p:nvPr/>
          </p:nvSpPr>
          <p:spPr>
            <a:xfrm>
              <a:off x="6575411" y="3753065"/>
              <a:ext cx="971735" cy="161955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1" name="Straight Connector 12">
            <a:extLst>
              <a:ext uri="{FF2B5EF4-FFF2-40B4-BE49-F238E27FC236}">
                <a16:creationId xmlns:a16="http://schemas.microsoft.com/office/drawing/2014/main" id="{4F6AC4A5-062F-423F-9ABA-070867F883CB}"/>
              </a:ext>
            </a:extLst>
          </p:cNvPr>
          <p:cNvCxnSpPr>
            <a:cxnSpLocks/>
          </p:cNvCxnSpPr>
          <p:nvPr/>
        </p:nvCxnSpPr>
        <p:spPr>
          <a:xfrm>
            <a:off x="0" y="1447220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uadroTexto 31">
            <a:extLst>
              <a:ext uri="{FF2B5EF4-FFF2-40B4-BE49-F238E27FC236}">
                <a16:creationId xmlns:a16="http://schemas.microsoft.com/office/drawing/2014/main" id="{BF12E457-13DE-4679-9196-5EDB47747811}"/>
              </a:ext>
            </a:extLst>
          </p:cNvPr>
          <p:cNvSpPr txBox="1"/>
          <p:nvPr/>
        </p:nvSpPr>
        <p:spPr>
          <a:xfrm>
            <a:off x="452343" y="354634"/>
            <a:ext cx="823931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2200"/>
              <a:buFont typeface="Lato"/>
              <a:buNone/>
            </a:pPr>
            <a:r>
              <a:rPr lang="es-E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CÓMO ENTENDER A LA CLIENTELA Y SU CONTEXTO</a:t>
            </a:r>
            <a:endParaRPr lang="es-ES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"/>
          <p:cNvSpPr txBox="1"/>
          <p:nvPr/>
        </p:nvSpPr>
        <p:spPr>
          <a:xfrm rot="-679285">
            <a:off x="367462" y="1449503"/>
            <a:ext cx="2351088" cy="954107"/>
          </a:xfrm>
          <a:prstGeom prst="rect">
            <a:avLst/>
          </a:prstGeom>
          <a:solidFill>
            <a:srgbClr val="F7B512"/>
          </a:solidFill>
          <a:ln w="952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None/>
            </a:pPr>
            <a:r>
              <a:rPr lang="en-US" sz="14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¿</a:t>
            </a:r>
            <a:r>
              <a:rPr lang="en-US" sz="14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Qué</a:t>
            </a:r>
            <a:r>
              <a:rPr lang="en-US" sz="14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4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ESCUCHA</a:t>
            </a:r>
            <a:r>
              <a:rPr lang="en-US" sz="1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?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None/>
            </a:pPr>
            <a:r>
              <a:rPr lang="en-US" sz="14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¿</a:t>
            </a:r>
            <a:r>
              <a:rPr lang="en-US" sz="14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Qué</a:t>
            </a:r>
            <a:r>
              <a:rPr lang="en-US" sz="14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dice </a:t>
            </a:r>
            <a:r>
              <a:rPr lang="en-US" sz="14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su</a:t>
            </a:r>
            <a:r>
              <a:rPr lang="en-US" sz="14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entorno</a:t>
            </a:r>
            <a:r>
              <a:rPr lang="en-US" sz="14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amigos, </a:t>
            </a:r>
            <a:r>
              <a:rPr lang="en-US" sz="14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colaboradores</a:t>
            </a:r>
            <a:r>
              <a:rPr lang="en-US" sz="14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círculo</a:t>
            </a:r>
            <a:r>
              <a:rPr lang="en-US" sz="14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influencia</a:t>
            </a:r>
            <a:r>
              <a:rPr lang="en-US" sz="14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?</a:t>
            </a:r>
            <a:endParaRPr dirty="0"/>
          </a:p>
        </p:txBody>
      </p:sp>
      <p:sp>
        <p:nvSpPr>
          <p:cNvPr id="173" name="Google Shape;173;p7"/>
          <p:cNvSpPr txBox="1"/>
          <p:nvPr/>
        </p:nvSpPr>
        <p:spPr>
          <a:xfrm rot="-684902">
            <a:off x="2845958" y="1020566"/>
            <a:ext cx="3117850" cy="738664"/>
          </a:xfrm>
          <a:prstGeom prst="rect">
            <a:avLst/>
          </a:prstGeom>
          <a:solidFill>
            <a:srgbClr val="F7B512"/>
          </a:solidFill>
          <a:ln w="952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None/>
            </a:pPr>
            <a:r>
              <a:rPr lang="en-US" sz="14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¿</a:t>
            </a:r>
            <a:r>
              <a:rPr lang="en-US" sz="14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Qué</a:t>
            </a:r>
            <a:r>
              <a:rPr lang="en-US" sz="14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4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PIENSA y SIENTE</a:t>
            </a:r>
            <a:r>
              <a:rPr lang="en-US" sz="1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?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</a:pPr>
            <a:r>
              <a:rPr lang="en-US" sz="1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</a:t>
            </a:r>
            <a:r>
              <a:rPr lang="en-US" sz="1400" dirty="0" err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Cuáles</a:t>
            </a:r>
            <a:r>
              <a:rPr lang="en-US" sz="1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son sus </a:t>
            </a:r>
            <a:r>
              <a:rPr lang="en-US" sz="1400" dirty="0" err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necesidades</a:t>
            </a:r>
            <a:r>
              <a:rPr lang="en-US" sz="1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preocupaciones</a:t>
            </a:r>
            <a:r>
              <a:rPr lang="en-US" sz="14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14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metas</a:t>
            </a:r>
            <a:r>
              <a:rPr lang="en-US" sz="14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?</a:t>
            </a:r>
            <a:endParaRPr dirty="0"/>
          </a:p>
        </p:txBody>
      </p:sp>
      <p:sp>
        <p:nvSpPr>
          <p:cNvPr id="174" name="Google Shape;174;p7"/>
          <p:cNvSpPr txBox="1"/>
          <p:nvPr/>
        </p:nvSpPr>
        <p:spPr>
          <a:xfrm rot="-679285">
            <a:off x="325032" y="2624503"/>
            <a:ext cx="2565400" cy="769441"/>
          </a:xfrm>
          <a:prstGeom prst="rect">
            <a:avLst/>
          </a:prstGeom>
          <a:solidFill>
            <a:srgbClr val="F7B512"/>
          </a:solidFill>
          <a:ln w="952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None/>
            </a:pPr>
            <a:r>
              <a:rPr lang="en-US" sz="1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¿</a:t>
            </a:r>
            <a:r>
              <a:rPr lang="en-US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Qué </a:t>
            </a:r>
            <a:r>
              <a:rPr lang="en-US" sz="14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DICE y HACE</a:t>
            </a:r>
            <a:r>
              <a:rPr lang="en-US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?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</a:pPr>
            <a:r>
              <a:rPr lang="en-US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¿Cuál es su actitud y su </a:t>
            </a:r>
            <a:r>
              <a:rPr lang="en-US" sz="1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conducta</a:t>
            </a:r>
            <a:r>
              <a:rPr lang="en-U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175" name="Google Shape;175;p7"/>
          <p:cNvSpPr txBox="1"/>
          <p:nvPr/>
        </p:nvSpPr>
        <p:spPr>
          <a:xfrm rot="-679285">
            <a:off x="3058713" y="2093632"/>
            <a:ext cx="2632075" cy="984885"/>
          </a:xfrm>
          <a:prstGeom prst="rect">
            <a:avLst/>
          </a:prstGeom>
          <a:solidFill>
            <a:srgbClr val="F7B512"/>
          </a:solidFill>
          <a:ln w="952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None/>
            </a:pPr>
            <a:r>
              <a:rPr lang="en-US" sz="1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¿</a:t>
            </a:r>
            <a:r>
              <a:rPr lang="en-US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Qué </a:t>
            </a:r>
            <a:r>
              <a:rPr lang="en-US" sz="14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VE</a:t>
            </a:r>
            <a:r>
              <a:rPr lang="en-US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?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None/>
            </a:pPr>
            <a:r>
              <a:rPr lang="en-US" sz="1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¿Cómo es su entorno, sus amigos? ¿cuál es la oferta que le ofrece el mercado</a:t>
            </a:r>
            <a:r>
              <a:rPr lang="en-U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176" name="Google Shape;176;p7"/>
          <p:cNvSpPr txBox="1"/>
          <p:nvPr/>
        </p:nvSpPr>
        <p:spPr>
          <a:xfrm rot="-625338">
            <a:off x="5789150" y="1514554"/>
            <a:ext cx="3048000" cy="738664"/>
          </a:xfrm>
          <a:prstGeom prst="rect">
            <a:avLst/>
          </a:prstGeom>
          <a:solidFill>
            <a:srgbClr val="F7B512"/>
          </a:solidFill>
          <a:ln w="952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None/>
            </a:pPr>
            <a:r>
              <a:rPr lang="en-US" sz="1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4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DEBILIDADES</a:t>
            </a:r>
            <a:endParaRPr sz="14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None/>
            </a:pPr>
            <a:r>
              <a:rPr lang="en-US" sz="1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¿A qué desafíos, frustraciones y obstáculos se enfrenta?</a:t>
            </a:r>
            <a:endParaRPr/>
          </a:p>
        </p:txBody>
      </p:sp>
      <p:sp>
        <p:nvSpPr>
          <p:cNvPr id="177" name="Google Shape;177;p7"/>
          <p:cNvSpPr txBox="1"/>
          <p:nvPr/>
        </p:nvSpPr>
        <p:spPr>
          <a:xfrm rot="-601427">
            <a:off x="3429916" y="3253548"/>
            <a:ext cx="3852862" cy="769441"/>
          </a:xfrm>
          <a:prstGeom prst="rect">
            <a:avLst/>
          </a:prstGeom>
          <a:solidFill>
            <a:srgbClr val="F7B512"/>
          </a:solidFill>
          <a:ln w="952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FORTALEZAS</a:t>
            </a:r>
            <a:endParaRPr sz="14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</a:pPr>
            <a:r>
              <a:rPr lang="en-US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¿Cuáles son sus objetivos y cómo m</a:t>
            </a:r>
            <a:r>
              <a:rPr lang="en-US" sz="1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ide el éxito en la consecución de éstos?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8" descr="Diapositiva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7340" y="585430"/>
            <a:ext cx="5957668" cy="3840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626</Words>
  <Application>Microsoft Office PowerPoint</Application>
  <PresentationFormat>Personalizado</PresentationFormat>
  <Paragraphs>80</Paragraphs>
  <Slides>17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7" baseType="lpstr">
      <vt:lpstr>Trebuchet MS</vt:lpstr>
      <vt:lpstr>Calibri</vt:lpstr>
      <vt:lpstr>Futura LT Pro Book</vt:lpstr>
      <vt:lpstr>Noto Sans Symbols</vt:lpstr>
      <vt:lpstr>Lato</vt:lpstr>
      <vt:lpstr>Verdana</vt:lpstr>
      <vt:lpstr>Times New Roman</vt:lpstr>
      <vt:lpstr>Arial</vt:lpstr>
      <vt:lpstr>Lato Hairline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hp</dc:creator>
  <cp:lastModifiedBy>RODOLFO ALVA CORDOVA</cp:lastModifiedBy>
  <cp:revision>6</cp:revision>
  <dcterms:modified xsi:type="dcterms:W3CDTF">2021-05-13T05:36:51Z</dcterms:modified>
</cp:coreProperties>
</file>