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Lato Hairline" panose="020B0604020202020204" charset="0"/>
      <p:regular r:id="rId35"/>
      <p:italic r:id="rId36"/>
    </p:embeddedFont>
    <p:embeddedFont>
      <p:font typeface="Lato Light" panose="020B0604020202020204" charset="0"/>
      <p:regular r:id="rId37"/>
      <p:italic r:id="rId38"/>
    </p:embeddedFont>
    <p:embeddedFont>
      <p:font typeface="Poppins Black" panose="020B0604020202020204" charset="0"/>
      <p:bold r:id="rId39"/>
      <p:bold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0" roundtripDataSignature="AMtx7mh0lsas9VBJj8nvZlurXbQh1Tkf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D32"/>
    <a:srgbClr val="006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E20BB1-6D56-4BAC-A740-D6C6876D0E1B}">
  <a:tblStyle styleId="{66E20BB1-6D56-4BAC-A740-D6C6876D0E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6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1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Más caro: Turrón 1880. Supermercados Sánchez Romero.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Más barato: Ofertas y promociones. Descuento DIA descuento. Si lo encuentra más barato le devolvemos su dinero. Leroy Merlin: </a:t>
            </a:r>
            <a:r>
              <a:rPr lang="fr-FR" i="1"/>
              <a:t>Si lo encuentras más barato</a:t>
            </a:r>
            <a:r>
              <a:rPr lang="fr-FR"/>
              <a:t> te </a:t>
            </a:r>
            <a:r>
              <a:rPr lang="fr-FR" i="1"/>
              <a:t>devolvemos</a:t>
            </a:r>
            <a:r>
              <a:rPr lang="fr-FR"/>
              <a:t> el doble de la diferencia.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Más competitivo. Relación calidad precio.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Mas solidario. Parte del precio destinado a proyectos sociales. </a:t>
            </a:r>
            <a:endParaRPr/>
          </a:p>
        </p:txBody>
      </p:sp>
      <p:sp>
        <p:nvSpPr>
          <p:cNvPr id="290" name="Google Shape;290;p10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Lugar: Céntrico, aislado, aparcamiento, metro, zona  comercial – centro comercial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Espacio: grande, pequeño, decoración, </a:t>
            </a:r>
            <a:endParaRPr/>
          </a:p>
        </p:txBody>
      </p:sp>
      <p:sp>
        <p:nvSpPr>
          <p:cNvPr id="304" name="Google Shape;304;p11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Legal: 2 años. BOE. Comercial, KIA: 3 años o 100.000 km, 7 años, TREK. garantía de por vida. MURPROTEC: Nunca más volverá a tener humedades.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Confianza, llama cuando quieras.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Pescadería de barrio, mercados tradicionales.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No reparación, cambio por uno nuevo.</a:t>
            </a:r>
            <a:endParaRPr/>
          </a:p>
        </p:txBody>
      </p:sp>
      <p:sp>
        <p:nvSpPr>
          <p:cNvPr id="318" name="Google Shape;318;p12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13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Como en su casa. Restaurantes y hoteles. Empleadas del Hogar.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Igual en todo el mundo. McDonals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Vehículo de sustitución. Talleres, concesionarios.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Le damos una respuesta en 24 h. Caída Red. Atención médica.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Sustitución garantizada. Le devolvemos su dinero</a:t>
            </a:r>
            <a:endParaRPr/>
          </a:p>
        </p:txBody>
      </p:sp>
      <p:sp>
        <p:nvSpPr>
          <p:cNvPr id="332" name="Google Shape;332;p13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14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Es un Mercedes. No todo el mundo puede tener un Mercedes.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Tenemos de todo. Todo para la construcción. Todo para el hogar. Hipermercados, grandes superficies.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Sesctoriales. Makro: hostelería.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Lo mejor del mercado. La tarta más rica del mundo.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Funcional: cocinas, electrodomésticos. </a:t>
            </a:r>
            <a:endParaRPr/>
          </a:p>
        </p:txBody>
      </p:sp>
      <p:sp>
        <p:nvSpPr>
          <p:cNvPr id="346" name="Google Shape;346;p14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15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Años 80 para compradores con 40 años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Para estar a la última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Conciliar arte y funcionalidad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Un diamante es para siempre</a:t>
            </a:r>
            <a:endParaRPr/>
          </a:p>
        </p:txBody>
      </p:sp>
      <p:sp>
        <p:nvSpPr>
          <p:cNvPr id="361" name="Google Shape;361;p15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16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p17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7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Google Shape;405;p18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8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066fe53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066fe5348_0_0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800" cy="4465500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6066fe5348_0_0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00" cy="495300"/>
          </a:xfrm>
          <a:prstGeom prst="rect">
            <a:avLst/>
          </a:prstGeom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1" name="Google Shape;421;p20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None/>
            </a:pPr>
            <a:r>
              <a:rPr lang="fr-FR" sz="1200">
                <a:latin typeface="Lato"/>
                <a:ea typeface="Lato"/>
                <a:cs typeface="Lato"/>
                <a:sym typeface="Lato"/>
              </a:rPr>
              <a:t>Una empresa podría tener diferentes propuestas de valor, pero es necesario que cumpla con los siguientes </a:t>
            </a:r>
            <a:r>
              <a:rPr lang="fr-FR" sz="1200">
                <a:solidFill>
                  <a:srgbClr val="B2B2B2"/>
                </a:solidFill>
                <a:latin typeface="Lato"/>
                <a:ea typeface="Lato"/>
                <a:cs typeface="Lato"/>
                <a:sym typeface="Lato"/>
              </a:rPr>
              <a:t>REQUISITOS</a:t>
            </a:r>
            <a:r>
              <a:rPr lang="fr-FR" sz="1200">
                <a:latin typeface="Lato"/>
                <a:ea typeface="Lato"/>
                <a:cs typeface="Lato"/>
                <a:sym typeface="Lato"/>
              </a:rPr>
              <a:t>:</a:t>
            </a:r>
            <a:endParaRPr/>
          </a:p>
          <a:p>
            <a:pPr marL="0" lvl="0" indent="-76200" algn="l" rtl="0">
              <a:lnSpc>
                <a:spcPct val="25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i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200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PERMITIR UN MEJOR DESEMPEÑO</a:t>
            </a:r>
            <a:r>
              <a:rPr lang="fr-FR" sz="1200">
                <a:latin typeface="Lato"/>
                <a:ea typeface="Lato"/>
                <a:cs typeface="Lato"/>
                <a:sym typeface="Lato"/>
              </a:rPr>
              <a:t>: debe permitirle a la empresa tener un mejor desempeño que el de la competencia; por ejemplo, mayores ventas, un mayor margen de ganancia, un mayor número de clientes fidelizados, etc.</a:t>
            </a:r>
            <a:endParaRPr/>
          </a:p>
          <a:p>
            <a:pPr marL="0" lvl="0" indent="-76200" algn="l" rtl="0">
              <a:lnSpc>
                <a:spcPct val="25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i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200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PERMITIR UN AUMENTO DE LA RENTABILIDAD</a:t>
            </a:r>
            <a:r>
              <a:rPr lang="fr-FR" sz="1200">
                <a:latin typeface="Lato"/>
                <a:ea typeface="Lato"/>
                <a:cs typeface="Lato"/>
                <a:sym typeface="Lato"/>
              </a:rPr>
              <a:t>: debe permitirle a la empresa tener un aumento de la rentabilidad que por lo menos llegue a ubicarse por encima de la rentabilidad promedio del sector o mercado.</a:t>
            </a:r>
            <a:endParaRPr/>
          </a:p>
          <a:p>
            <a:pPr marL="0" lvl="0" indent="-76200" algn="l" rtl="0">
              <a:lnSpc>
                <a:spcPct val="25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i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200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SER SOSTENIBLE EN EL TIEMPO</a:t>
            </a:r>
            <a:r>
              <a:rPr lang="fr-FR" sz="1200">
                <a:latin typeface="Lato"/>
                <a:ea typeface="Lato"/>
                <a:cs typeface="Lato"/>
                <a:sym typeface="Lato"/>
              </a:rPr>
              <a:t>: debe ser capaz de mantenerse en el mediano o largo plazo; por ejemplo, una tecnología capaz de adaptarse a los cambios del mercado y no una que quede rápidamente obsoleta.</a:t>
            </a:r>
            <a:endParaRPr/>
          </a:p>
          <a:p>
            <a:pPr marL="0" lvl="0" indent="-76200" algn="l" rtl="0">
              <a:lnSpc>
                <a:spcPct val="25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i="1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200" b="1" i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SER DIFÍCIL DE ALCANZAR O IGUALAR</a:t>
            </a:r>
            <a:r>
              <a:rPr lang="fr-FR" sz="1200">
                <a:latin typeface="Lato"/>
                <a:ea typeface="Lato"/>
                <a:cs typeface="Lato"/>
                <a:sym typeface="Lato"/>
              </a:rPr>
              <a:t>: debe ser difícil de alcanzar o </a:t>
            </a:r>
            <a:endParaRPr/>
          </a:p>
        </p:txBody>
      </p:sp>
      <p:sp>
        <p:nvSpPr>
          <p:cNvPr id="422" name="Google Shape;422;p20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1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3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-762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b="1">
                <a:solidFill>
                  <a:schemeClr val="dk1"/>
                </a:solidFill>
              </a:rPr>
              <a:t>Precio:</a:t>
            </a:r>
            <a:r>
              <a:rPr lang="fr-FR" sz="1200">
                <a:solidFill>
                  <a:schemeClr val="dk1"/>
                </a:solidFill>
              </a:rPr>
              <a:t> Ofrecer mismo valor por precio menor para alcanzar clientes sensibles al precio. </a:t>
            </a:r>
            <a:r>
              <a:rPr lang="fr-FR" sz="1200">
                <a:solidFill>
                  <a:srgbClr val="00664C"/>
                </a:solidFill>
              </a:rPr>
              <a:t>€ DISPONIBLES / OTRAS COMPRAS</a:t>
            </a:r>
            <a:endParaRPr/>
          </a:p>
          <a:p>
            <a:pPr marL="0" lvl="0" indent="-76200" algn="l" rtl="0">
              <a:lnSpc>
                <a:spcPct val="18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b="1">
                <a:solidFill>
                  <a:schemeClr val="dk1"/>
                </a:solidFill>
              </a:rPr>
              <a:t>Novedad</a:t>
            </a:r>
            <a:r>
              <a:rPr lang="fr-FR" sz="1200">
                <a:solidFill>
                  <a:schemeClr val="dk1"/>
                </a:solidFill>
              </a:rPr>
              <a:t>: Satisfacer necesidades que los clientes no tenían identificadas. </a:t>
            </a:r>
            <a:r>
              <a:rPr lang="fr-FR" sz="1200">
                <a:solidFill>
                  <a:srgbClr val="00664C"/>
                </a:solidFill>
              </a:rPr>
              <a:t>CURIOSIDAD / CONOCIMIENTO / EXPERIENCIAS</a:t>
            </a:r>
            <a:endParaRPr/>
          </a:p>
          <a:p>
            <a:pPr marL="0" lvl="0" indent="-76200" algn="l" rtl="0">
              <a:lnSpc>
                <a:spcPct val="18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b="1">
                <a:solidFill>
                  <a:schemeClr val="dk1"/>
                </a:solidFill>
              </a:rPr>
              <a:t>Calidad</a:t>
            </a:r>
            <a:r>
              <a:rPr lang="fr-FR" sz="1200">
                <a:solidFill>
                  <a:schemeClr val="dk1"/>
                </a:solidFill>
              </a:rPr>
              <a:t>: Orientado a entregar un nivel de calidad superior a de los competidores. </a:t>
            </a:r>
            <a:r>
              <a:rPr lang="fr-FR" sz="1200">
                <a:solidFill>
                  <a:srgbClr val="00664C"/>
                </a:solidFill>
              </a:rPr>
              <a:t>SATISFACCIÓN, SEGURIDAD </a:t>
            </a:r>
            <a:endParaRPr/>
          </a:p>
          <a:p>
            <a:pPr marL="0" lvl="0" indent="-76200" algn="l" rtl="0">
              <a:lnSpc>
                <a:spcPct val="18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b="1">
                <a:solidFill>
                  <a:schemeClr val="dk1"/>
                </a:solidFill>
              </a:rPr>
              <a:t>Conveniencia</a:t>
            </a:r>
            <a:r>
              <a:rPr lang="fr-FR" sz="1200">
                <a:solidFill>
                  <a:schemeClr val="dk1"/>
                </a:solidFill>
              </a:rPr>
              <a:t>: Enfoque en “facilitar la vida” al cliente, optimizando su tiempo y esfuerzo. </a:t>
            </a:r>
            <a:r>
              <a:rPr lang="fr-FR" sz="1200">
                <a:solidFill>
                  <a:srgbClr val="00664C"/>
                </a:solidFill>
              </a:rPr>
              <a:t>COMODIDAD</a:t>
            </a:r>
            <a:endParaRPr/>
          </a:p>
          <a:p>
            <a:pPr marL="0" lvl="0" indent="-76200" algn="l" rtl="0">
              <a:lnSpc>
                <a:spcPct val="18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b="1">
                <a:solidFill>
                  <a:schemeClr val="dk1"/>
                </a:solidFill>
              </a:rPr>
              <a:t>Marca / Status</a:t>
            </a:r>
            <a:r>
              <a:rPr lang="fr-FR" sz="1200">
                <a:solidFill>
                  <a:schemeClr val="dk1"/>
                </a:solidFill>
              </a:rPr>
              <a:t>: Productos asociados a la pertenencia a un cierto grupo social, moda o tendencia. </a:t>
            </a:r>
            <a:r>
              <a:rPr lang="fr-FR" sz="1200">
                <a:solidFill>
                  <a:srgbClr val="00664C"/>
                </a:solidFill>
              </a:rPr>
              <a:t>DISTINCIÓN </a:t>
            </a:r>
            <a:endParaRPr sz="1200">
              <a:solidFill>
                <a:schemeClr val="dk1"/>
              </a:solidFill>
            </a:endParaRPr>
          </a:p>
          <a:p>
            <a:pPr marL="0" lvl="0" indent="-76200" algn="l" rtl="0">
              <a:lnSpc>
                <a:spcPct val="18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b="1">
                <a:solidFill>
                  <a:schemeClr val="dk1"/>
                </a:solidFill>
              </a:rPr>
              <a:t>Desempeño</a:t>
            </a:r>
            <a:r>
              <a:rPr lang="fr-FR" sz="1200">
                <a:solidFill>
                  <a:schemeClr val="dk1"/>
                </a:solidFill>
              </a:rPr>
              <a:t>: Garantizar desempeño superior a los productos de los competidores. </a:t>
            </a:r>
            <a:r>
              <a:rPr lang="fr-FR" sz="1200">
                <a:solidFill>
                  <a:srgbClr val="00664C"/>
                </a:solidFill>
              </a:rPr>
              <a:t>PROFESIONALIDAD / TRANQUILIDAD</a:t>
            </a:r>
            <a:endParaRPr/>
          </a:p>
          <a:p>
            <a:pPr marL="0" lvl="0" indent="-76200" algn="l" rtl="0">
              <a:lnSpc>
                <a:spcPct val="18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b="1">
                <a:solidFill>
                  <a:schemeClr val="dk1"/>
                </a:solidFill>
              </a:rPr>
              <a:t>Reducción de riesgos</a:t>
            </a:r>
            <a:r>
              <a:rPr lang="fr-FR" sz="1200">
                <a:solidFill>
                  <a:schemeClr val="dk1"/>
                </a:solidFill>
              </a:rPr>
              <a:t>: Enfoque en minimizar el riesgo que el cliente incurre al comprar el producto o servicio. </a:t>
            </a:r>
            <a:r>
              <a:rPr lang="fr-FR" sz="1200">
                <a:solidFill>
                  <a:srgbClr val="00664C"/>
                </a:solidFill>
              </a:rPr>
              <a:t>SEGURIDAD</a:t>
            </a:r>
            <a:endParaRPr sz="1200">
              <a:solidFill>
                <a:schemeClr val="dk1"/>
              </a:solidFill>
            </a:endParaRPr>
          </a:p>
          <a:p>
            <a:pPr marL="0" lvl="0" indent="-76200" algn="l" rtl="0">
              <a:lnSpc>
                <a:spcPct val="18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b="1">
                <a:solidFill>
                  <a:schemeClr val="dk1"/>
                </a:solidFill>
              </a:rPr>
              <a:t>Reducción de costes</a:t>
            </a:r>
            <a:r>
              <a:rPr lang="fr-FR" sz="1200">
                <a:solidFill>
                  <a:schemeClr val="dk1"/>
                </a:solidFill>
              </a:rPr>
              <a:t>: Ayudar a los clientes a minimizar los costos. </a:t>
            </a:r>
            <a:r>
              <a:rPr lang="fr-FR" sz="1200">
                <a:solidFill>
                  <a:srgbClr val="00664C"/>
                </a:solidFill>
              </a:rPr>
              <a:t>SEGURIDAD / CONTROL </a:t>
            </a:r>
            <a:endParaRPr/>
          </a:p>
          <a:p>
            <a:pPr marL="0" lvl="0" indent="-76200" algn="l" rtl="0">
              <a:lnSpc>
                <a:spcPct val="18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b="1">
                <a:solidFill>
                  <a:schemeClr val="dk1"/>
                </a:solidFill>
              </a:rPr>
              <a:t>Diseño</a:t>
            </a:r>
            <a:r>
              <a:rPr lang="fr-FR" sz="1200">
                <a:solidFill>
                  <a:schemeClr val="dk1"/>
                </a:solidFill>
              </a:rPr>
              <a:t>: Enfatizar el diseño cómo elemento diferenciador de la oferta de la empresa. </a:t>
            </a:r>
            <a:r>
              <a:rPr lang="fr-FR" sz="1200">
                <a:solidFill>
                  <a:srgbClr val="00664C"/>
                </a:solidFill>
              </a:rPr>
              <a:t>DISTINCIÓN / MODA</a:t>
            </a:r>
            <a:endParaRPr/>
          </a:p>
          <a:p>
            <a:pPr marL="0" lvl="0" indent="-76200" algn="l" rtl="0">
              <a:lnSpc>
                <a:spcPct val="180000"/>
              </a:lnSpc>
              <a:spcBef>
                <a:spcPts val="240"/>
              </a:spcBef>
              <a:spcAft>
                <a:spcPts val="0"/>
              </a:spcAft>
              <a:buClr>
                <a:srgbClr val="99CC00"/>
              </a:buClr>
              <a:buSzPts val="1200"/>
              <a:buFont typeface="Noto Sans Symbols"/>
              <a:buChar char="▪"/>
            </a:pPr>
            <a:r>
              <a:rPr lang="fr-FR" sz="1200" b="1">
                <a:solidFill>
                  <a:schemeClr val="dk1"/>
                </a:solidFill>
              </a:rPr>
              <a:t>Customización</a:t>
            </a:r>
            <a:r>
              <a:rPr lang="fr-FR" sz="1200">
                <a:solidFill>
                  <a:schemeClr val="dk1"/>
                </a:solidFill>
              </a:rPr>
              <a:t>: Permitir la adaptación de la oferta a las necesidades y gustos de cada cliente o grupo de clientes. </a:t>
            </a:r>
            <a:r>
              <a:rPr lang="fr-FR" sz="1200">
                <a:solidFill>
                  <a:srgbClr val="00664C"/>
                </a:solidFill>
              </a:rPr>
              <a:t>DISTINCIÓN</a:t>
            </a:r>
            <a:endParaRPr/>
          </a:p>
          <a:p>
            <a:pPr marL="0" lvl="0" indent="0" algn="l" rtl="0">
              <a:lnSpc>
                <a:spcPct val="180000"/>
              </a:lnSpc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Noto Sans Symbols"/>
              <a:buNone/>
            </a:pPr>
            <a:r>
              <a:rPr lang="fr-FR" sz="1800">
                <a:solidFill>
                  <a:schemeClr val="dk1"/>
                </a:solidFill>
              </a:rPr>
              <a:t>La propuesta de valor o solución estaría basada en algunos de esos factores. La cuestión es determinar en cuál o cuáles de ellos basaré mi modelo.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 txBox="1">
            <a:spLocks noGrp="1"/>
          </p:cNvSpPr>
          <p:nvPr>
            <p:ph type="sldNum" idx="12"/>
          </p:nvPr>
        </p:nvSpPr>
        <p:spPr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5" tIns="47750" rIns="95525" bIns="47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prstGeom prst="rect">
            <a:avLst/>
          </a:prstGeom>
        </p:spPr>
        <p:txBody>
          <a:bodyPr spcFirstLastPara="1" wrap="square" lIns="95525" tIns="47750" rIns="95525" bIns="477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479425" y="747977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479425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 rot="5400000">
            <a:off x="4797425" y="2635969"/>
            <a:ext cx="5721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 rot="5400000">
            <a:off x="606425" y="654769"/>
            <a:ext cx="5721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 type="objOnly">
  <p:cSld name="OBJECT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57200" y="764704"/>
            <a:ext cx="8229600" cy="5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2 objetos" type="txAndTwoObj">
  <p:cSld name="TEXT_AND_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468313" y="803994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457200" y="199938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.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4648200" y="1999381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3"/>
          </p:nvPr>
        </p:nvSpPr>
        <p:spPr>
          <a:xfrm>
            <a:off x="4648200" y="4337769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479425" y="747977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479425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468312" y="996369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>
            <a:off x="446087" y="197696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body" idx="2"/>
          </p:nvPr>
        </p:nvSpPr>
        <p:spPr>
          <a:xfrm>
            <a:off x="4637087" y="197696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>
            <a:spLocks noGrp="1"/>
          </p:cNvSpPr>
          <p:nvPr>
            <p:ph type="title"/>
          </p:nvPr>
        </p:nvSpPr>
        <p:spPr>
          <a:xfrm>
            <a:off x="528191" y="8085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>
            <a:off x="528191" y="206906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2"/>
          </p:nvPr>
        </p:nvSpPr>
        <p:spPr>
          <a:xfrm>
            <a:off x="528191" y="270882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.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3"/>
          </p:nvPr>
        </p:nvSpPr>
        <p:spPr>
          <a:xfrm>
            <a:off x="4716016" y="206906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4"/>
          </p:nvPr>
        </p:nvSpPr>
        <p:spPr>
          <a:xfrm>
            <a:off x="4716016" y="270882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.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0"/>
          <p:cNvSpPr txBox="1">
            <a:spLocks noGrp="1"/>
          </p:cNvSpPr>
          <p:nvPr>
            <p:ph type="title"/>
          </p:nvPr>
        </p:nvSpPr>
        <p:spPr>
          <a:xfrm>
            <a:off x="468312" y="836712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"/>
          <p:cNvSpPr txBox="1">
            <a:spLocks noGrp="1"/>
          </p:cNvSpPr>
          <p:nvPr>
            <p:ph type="title"/>
          </p:nvPr>
        </p:nvSpPr>
        <p:spPr>
          <a:xfrm>
            <a:off x="518046" y="776287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body" idx="1"/>
          </p:nvPr>
        </p:nvSpPr>
        <p:spPr>
          <a:xfrm>
            <a:off x="3635896" y="776287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.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body" idx="2"/>
          </p:nvPr>
        </p:nvSpPr>
        <p:spPr>
          <a:xfrm>
            <a:off x="518046" y="1938337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 txBox="1">
            <a:spLocks noGrp="1"/>
          </p:cNvSpPr>
          <p:nvPr>
            <p:ph type="title"/>
          </p:nvPr>
        </p:nvSpPr>
        <p:spPr>
          <a:xfrm>
            <a:off x="1792288" y="5225752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3"/>
          <p:cNvSpPr>
            <a:spLocks noGrp="1"/>
          </p:cNvSpPr>
          <p:nvPr>
            <p:ph type="pic" idx="2"/>
          </p:nvPr>
        </p:nvSpPr>
        <p:spPr>
          <a:xfrm>
            <a:off x="1792288" y="103792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Verdana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43"/>
          <p:cNvSpPr txBox="1">
            <a:spLocks noGrp="1"/>
          </p:cNvSpPr>
          <p:nvPr>
            <p:ph type="body" idx="1"/>
          </p:nvPr>
        </p:nvSpPr>
        <p:spPr>
          <a:xfrm>
            <a:off x="1792288" y="5792490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4"/>
          <p:cNvSpPr txBox="1">
            <a:spLocks noGrp="1"/>
          </p:cNvSpPr>
          <p:nvPr>
            <p:ph type="title"/>
          </p:nvPr>
        </p:nvSpPr>
        <p:spPr>
          <a:xfrm>
            <a:off x="479425" y="902534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4"/>
          <p:cNvSpPr txBox="1">
            <a:spLocks noGrp="1"/>
          </p:cNvSpPr>
          <p:nvPr>
            <p:ph type="body" idx="1"/>
          </p:nvPr>
        </p:nvSpPr>
        <p:spPr>
          <a:xfrm rot="5400000">
            <a:off x="2331243" y="14756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5"/>
          <p:cNvSpPr txBox="1">
            <a:spLocks noGrp="1"/>
          </p:cNvSpPr>
          <p:nvPr>
            <p:ph type="title"/>
          </p:nvPr>
        </p:nvSpPr>
        <p:spPr>
          <a:xfrm rot="5400000">
            <a:off x="4797425" y="2635969"/>
            <a:ext cx="5721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5"/>
          <p:cNvSpPr txBox="1">
            <a:spLocks noGrp="1"/>
          </p:cNvSpPr>
          <p:nvPr>
            <p:ph type="body" idx="1"/>
          </p:nvPr>
        </p:nvSpPr>
        <p:spPr>
          <a:xfrm rot="5400000">
            <a:off x="606425" y="654769"/>
            <a:ext cx="5721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 type="objOnly">
  <p:cSld name="OBJECT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6"/>
          <p:cNvSpPr txBox="1">
            <a:spLocks noGrp="1"/>
          </p:cNvSpPr>
          <p:nvPr>
            <p:ph type="body" idx="1"/>
          </p:nvPr>
        </p:nvSpPr>
        <p:spPr>
          <a:xfrm>
            <a:off x="457200" y="764704"/>
            <a:ext cx="8229600" cy="5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111" name="Google Shape;111;p46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2 objetos" type="txAndTwoObj">
  <p:cSld name="TEXT_AND_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7"/>
          <p:cNvSpPr txBox="1">
            <a:spLocks noGrp="1"/>
          </p:cNvSpPr>
          <p:nvPr>
            <p:ph type="title"/>
          </p:nvPr>
        </p:nvSpPr>
        <p:spPr>
          <a:xfrm>
            <a:off x="468313" y="803994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7"/>
          <p:cNvSpPr txBox="1">
            <a:spLocks noGrp="1"/>
          </p:cNvSpPr>
          <p:nvPr>
            <p:ph type="body" idx="1"/>
          </p:nvPr>
        </p:nvSpPr>
        <p:spPr>
          <a:xfrm>
            <a:off x="457200" y="199938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.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115" name="Google Shape;115;p47"/>
          <p:cNvSpPr txBox="1">
            <a:spLocks noGrp="1"/>
          </p:cNvSpPr>
          <p:nvPr>
            <p:ph type="body" idx="2"/>
          </p:nvPr>
        </p:nvSpPr>
        <p:spPr>
          <a:xfrm>
            <a:off x="4648200" y="1999381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116" name="Google Shape;116;p47"/>
          <p:cNvSpPr txBox="1">
            <a:spLocks noGrp="1"/>
          </p:cNvSpPr>
          <p:nvPr>
            <p:ph type="body" idx="3"/>
          </p:nvPr>
        </p:nvSpPr>
        <p:spPr>
          <a:xfrm>
            <a:off x="4648200" y="4337769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117" name="Google Shape;117;p47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9"/>
          <p:cNvSpPr txBox="1">
            <a:spLocks noGrp="1"/>
          </p:cNvSpPr>
          <p:nvPr>
            <p:ph type="title"/>
          </p:nvPr>
        </p:nvSpPr>
        <p:spPr>
          <a:xfrm>
            <a:off x="479425" y="747977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9"/>
          <p:cNvSpPr txBox="1">
            <a:spLocks noGrp="1"/>
          </p:cNvSpPr>
          <p:nvPr>
            <p:ph type="body" idx="1"/>
          </p:nvPr>
        </p:nvSpPr>
        <p:spPr>
          <a:xfrm>
            <a:off x="479425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1"/>
          <p:cNvSpPr txBox="1">
            <a:spLocks noGrp="1"/>
          </p:cNvSpPr>
          <p:nvPr>
            <p:ph type="title"/>
          </p:nvPr>
        </p:nvSpPr>
        <p:spPr>
          <a:xfrm>
            <a:off x="468312" y="996369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1"/>
          <p:cNvSpPr txBox="1">
            <a:spLocks noGrp="1"/>
          </p:cNvSpPr>
          <p:nvPr>
            <p:ph type="body" idx="1"/>
          </p:nvPr>
        </p:nvSpPr>
        <p:spPr>
          <a:xfrm>
            <a:off x="446087" y="197696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9pPr>
          </a:lstStyle>
          <a:p>
            <a:endParaRPr/>
          </a:p>
        </p:txBody>
      </p:sp>
      <p:sp>
        <p:nvSpPr>
          <p:cNvPr id="133" name="Google Shape;133;p51"/>
          <p:cNvSpPr txBox="1">
            <a:spLocks noGrp="1"/>
          </p:cNvSpPr>
          <p:nvPr>
            <p:ph type="body" idx="2"/>
          </p:nvPr>
        </p:nvSpPr>
        <p:spPr>
          <a:xfrm>
            <a:off x="4637087" y="197696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9pPr>
          </a:lstStyle>
          <a:p>
            <a:endParaRPr/>
          </a:p>
        </p:txBody>
      </p:sp>
      <p:sp>
        <p:nvSpPr>
          <p:cNvPr id="134" name="Google Shape;134;p51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2"/>
          <p:cNvSpPr txBox="1">
            <a:spLocks noGrp="1"/>
          </p:cNvSpPr>
          <p:nvPr>
            <p:ph type="title"/>
          </p:nvPr>
        </p:nvSpPr>
        <p:spPr>
          <a:xfrm>
            <a:off x="528191" y="8085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2"/>
          <p:cNvSpPr txBox="1">
            <a:spLocks noGrp="1"/>
          </p:cNvSpPr>
          <p:nvPr>
            <p:ph type="body" idx="1"/>
          </p:nvPr>
        </p:nvSpPr>
        <p:spPr>
          <a:xfrm>
            <a:off x="528191" y="206906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52"/>
          <p:cNvSpPr txBox="1">
            <a:spLocks noGrp="1"/>
          </p:cNvSpPr>
          <p:nvPr>
            <p:ph type="body" idx="2"/>
          </p:nvPr>
        </p:nvSpPr>
        <p:spPr>
          <a:xfrm>
            <a:off x="528191" y="270882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.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4716016" y="206906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4716016" y="270882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.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3"/>
          <p:cNvSpPr txBox="1">
            <a:spLocks noGrp="1"/>
          </p:cNvSpPr>
          <p:nvPr>
            <p:ph type="title"/>
          </p:nvPr>
        </p:nvSpPr>
        <p:spPr>
          <a:xfrm>
            <a:off x="468312" y="836712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3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5"/>
          <p:cNvSpPr txBox="1">
            <a:spLocks noGrp="1"/>
          </p:cNvSpPr>
          <p:nvPr>
            <p:ph type="title"/>
          </p:nvPr>
        </p:nvSpPr>
        <p:spPr>
          <a:xfrm>
            <a:off x="518046" y="776287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5"/>
          <p:cNvSpPr txBox="1">
            <a:spLocks noGrp="1"/>
          </p:cNvSpPr>
          <p:nvPr>
            <p:ph type="body" idx="1"/>
          </p:nvPr>
        </p:nvSpPr>
        <p:spPr>
          <a:xfrm>
            <a:off x="3635896" y="776287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.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9pPr>
          </a:lstStyle>
          <a:p>
            <a:endParaRPr/>
          </a:p>
        </p:txBody>
      </p:sp>
      <p:sp>
        <p:nvSpPr>
          <p:cNvPr id="149" name="Google Shape;149;p55"/>
          <p:cNvSpPr txBox="1">
            <a:spLocks noGrp="1"/>
          </p:cNvSpPr>
          <p:nvPr>
            <p:ph type="body" idx="2"/>
          </p:nvPr>
        </p:nvSpPr>
        <p:spPr>
          <a:xfrm>
            <a:off x="518046" y="1938337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55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6"/>
          <p:cNvSpPr txBox="1">
            <a:spLocks noGrp="1"/>
          </p:cNvSpPr>
          <p:nvPr>
            <p:ph type="title"/>
          </p:nvPr>
        </p:nvSpPr>
        <p:spPr>
          <a:xfrm>
            <a:off x="1792288" y="5225752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6"/>
          <p:cNvSpPr>
            <a:spLocks noGrp="1"/>
          </p:cNvSpPr>
          <p:nvPr>
            <p:ph type="pic" idx="2"/>
          </p:nvPr>
        </p:nvSpPr>
        <p:spPr>
          <a:xfrm>
            <a:off x="1792288" y="103792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Verdana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56"/>
          <p:cNvSpPr txBox="1">
            <a:spLocks noGrp="1"/>
          </p:cNvSpPr>
          <p:nvPr>
            <p:ph type="body" idx="1"/>
          </p:nvPr>
        </p:nvSpPr>
        <p:spPr>
          <a:xfrm>
            <a:off x="1792288" y="5792490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56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7"/>
          <p:cNvSpPr txBox="1">
            <a:spLocks noGrp="1"/>
          </p:cNvSpPr>
          <p:nvPr>
            <p:ph type="title"/>
          </p:nvPr>
        </p:nvSpPr>
        <p:spPr>
          <a:xfrm>
            <a:off x="479425" y="902534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7"/>
          <p:cNvSpPr txBox="1">
            <a:spLocks noGrp="1"/>
          </p:cNvSpPr>
          <p:nvPr>
            <p:ph type="body" idx="1"/>
          </p:nvPr>
        </p:nvSpPr>
        <p:spPr>
          <a:xfrm rot="5400000">
            <a:off x="2331243" y="14756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8"/>
          <p:cNvSpPr txBox="1">
            <a:spLocks noGrp="1"/>
          </p:cNvSpPr>
          <p:nvPr>
            <p:ph type="title"/>
          </p:nvPr>
        </p:nvSpPr>
        <p:spPr>
          <a:xfrm rot="5400000">
            <a:off x="4797425" y="2635969"/>
            <a:ext cx="5721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8"/>
          <p:cNvSpPr txBox="1">
            <a:spLocks noGrp="1"/>
          </p:cNvSpPr>
          <p:nvPr>
            <p:ph type="body" idx="1"/>
          </p:nvPr>
        </p:nvSpPr>
        <p:spPr>
          <a:xfrm rot="5400000">
            <a:off x="606425" y="654769"/>
            <a:ext cx="5721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162" name="Google Shape;162;p58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 type="objOnly">
  <p:cSld name="OBJECT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9"/>
          <p:cNvSpPr txBox="1">
            <a:spLocks noGrp="1"/>
          </p:cNvSpPr>
          <p:nvPr>
            <p:ph type="body" idx="1"/>
          </p:nvPr>
        </p:nvSpPr>
        <p:spPr>
          <a:xfrm>
            <a:off x="457200" y="764704"/>
            <a:ext cx="8229600" cy="57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165" name="Google Shape;165;p59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2 objetos" type="txAndTwoObj">
  <p:cSld name="TEXT_AND_TWO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0"/>
          <p:cNvSpPr txBox="1">
            <a:spLocks noGrp="1"/>
          </p:cNvSpPr>
          <p:nvPr>
            <p:ph type="title"/>
          </p:nvPr>
        </p:nvSpPr>
        <p:spPr>
          <a:xfrm>
            <a:off x="468313" y="803994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0"/>
          <p:cNvSpPr txBox="1">
            <a:spLocks noGrp="1"/>
          </p:cNvSpPr>
          <p:nvPr>
            <p:ph type="body" idx="1"/>
          </p:nvPr>
        </p:nvSpPr>
        <p:spPr>
          <a:xfrm>
            <a:off x="457200" y="199938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.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169" name="Google Shape;169;p60"/>
          <p:cNvSpPr txBox="1">
            <a:spLocks noGrp="1"/>
          </p:cNvSpPr>
          <p:nvPr>
            <p:ph type="body" idx="2"/>
          </p:nvPr>
        </p:nvSpPr>
        <p:spPr>
          <a:xfrm>
            <a:off x="4648200" y="1999381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170" name="Google Shape;170;p60"/>
          <p:cNvSpPr txBox="1">
            <a:spLocks noGrp="1"/>
          </p:cNvSpPr>
          <p:nvPr>
            <p:ph type="body" idx="3"/>
          </p:nvPr>
        </p:nvSpPr>
        <p:spPr>
          <a:xfrm>
            <a:off x="4648200" y="4337769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  <p:sp>
        <p:nvSpPr>
          <p:cNvPr id="171" name="Google Shape;171;p60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468312" y="996369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446087" y="197696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4637087" y="197696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 sz="18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528191" y="8085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528191" y="206906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2"/>
          </p:nvPr>
        </p:nvSpPr>
        <p:spPr>
          <a:xfrm>
            <a:off x="528191" y="270882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.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3"/>
          </p:nvPr>
        </p:nvSpPr>
        <p:spPr>
          <a:xfrm>
            <a:off x="4716016" y="206906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4"/>
          </p:nvPr>
        </p:nvSpPr>
        <p:spPr>
          <a:xfrm>
            <a:off x="4716016" y="270882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.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­"/>
              <a:defRPr sz="16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468312" y="836712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518046" y="776287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3635896" y="776287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.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­"/>
              <a:defRPr sz="20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518046" y="1938337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1792288" y="5225752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>
            <a:spLocks noGrp="1"/>
          </p:cNvSpPr>
          <p:nvPr>
            <p:ph type="pic" idx="2"/>
          </p:nvPr>
        </p:nvSpPr>
        <p:spPr>
          <a:xfrm>
            <a:off x="1792288" y="103792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CC00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Verdana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1792288" y="5792490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title"/>
          </p:nvPr>
        </p:nvSpPr>
        <p:spPr>
          <a:xfrm>
            <a:off x="479425" y="902534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1"/>
          </p:nvPr>
        </p:nvSpPr>
        <p:spPr>
          <a:xfrm rot="5400000">
            <a:off x="2331243" y="14756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.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­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79425" y="747977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79425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2500"/>
              <a:buFont typeface="Noto Sans Symbols"/>
              <a:buChar char="▪"/>
              <a:def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.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>
            <a:spLocks noGrp="1"/>
          </p:cNvSpPr>
          <p:nvPr>
            <p:ph type="title"/>
          </p:nvPr>
        </p:nvSpPr>
        <p:spPr>
          <a:xfrm>
            <a:off x="479425" y="747977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479425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2500"/>
              <a:buFont typeface="Noto Sans Symbols"/>
              <a:buChar char="▪"/>
              <a:def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.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Google Shape;67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68344" y="-237702"/>
            <a:ext cx="1722985" cy="96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7504" y="102214"/>
            <a:ext cx="1722985" cy="5790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8"/>
          <p:cNvSpPr txBox="1">
            <a:spLocks noGrp="1"/>
          </p:cNvSpPr>
          <p:nvPr>
            <p:ph type="title"/>
          </p:nvPr>
        </p:nvSpPr>
        <p:spPr>
          <a:xfrm>
            <a:off x="479425" y="747977"/>
            <a:ext cx="820737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CC6600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120" name="Google Shape;120;p48"/>
          <p:cNvSpPr txBox="1">
            <a:spLocks noGrp="1"/>
          </p:cNvSpPr>
          <p:nvPr>
            <p:ph type="body" idx="1"/>
          </p:nvPr>
        </p:nvSpPr>
        <p:spPr>
          <a:xfrm>
            <a:off x="479425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rgbClr val="99CC00"/>
              </a:buClr>
              <a:buSzPts val="2500"/>
              <a:buFont typeface="Noto Sans Symbols"/>
              <a:buChar char="▪"/>
              <a:defRPr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99CC00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.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Verdana"/>
              <a:buChar char="­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1" name="Google Shape;121;p4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68344" y="-237702"/>
            <a:ext cx="1722985" cy="96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7504" y="102214"/>
            <a:ext cx="1722985" cy="5790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sz="1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Google Shape;66;p1">
            <a:extLst>
              <a:ext uri="{FF2B5EF4-FFF2-40B4-BE49-F238E27FC236}">
                <a16:creationId xmlns:a16="http://schemas.microsoft.com/office/drawing/2014/main" id="{CE6031C4-F55C-4735-BC60-0D19CBDA7AEA}"/>
              </a:ext>
            </a:extLst>
          </p:cNvPr>
          <p:cNvSpPr txBox="1"/>
          <p:nvPr/>
        </p:nvSpPr>
        <p:spPr>
          <a:xfrm>
            <a:off x="272224" y="1150228"/>
            <a:ext cx="7330654" cy="258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r>
              <a:rPr lang="es-PE" sz="8000" b="1" dirty="0">
                <a:solidFill>
                  <a:srgbClr val="006FBA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PROPUESTA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200"/>
              <a:buFont typeface="Noto Sans Symbols"/>
              <a:buNone/>
            </a:pPr>
            <a:r>
              <a:rPr lang="es-PE" sz="8000" b="1" dirty="0">
                <a:solidFill>
                  <a:srgbClr val="006FBA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DE VALOR</a:t>
            </a:r>
            <a:endParaRPr sz="8000" b="1" i="0" u="none" strike="noStrike" cap="none" dirty="0">
              <a:solidFill>
                <a:srgbClr val="006FBA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ADFD784-996E-4170-B4C8-521EE865B337}"/>
              </a:ext>
            </a:extLst>
          </p:cNvPr>
          <p:cNvGrpSpPr/>
          <p:nvPr/>
        </p:nvGrpSpPr>
        <p:grpSpPr>
          <a:xfrm>
            <a:off x="405786" y="3821940"/>
            <a:ext cx="1896325" cy="585930"/>
            <a:chOff x="969854" y="2906521"/>
            <a:chExt cx="1896325" cy="58593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76D745A-944F-4C70-9247-E81F6B49095B}"/>
                </a:ext>
              </a:extLst>
            </p:cNvPr>
            <p:cNvSpPr/>
            <p:nvPr/>
          </p:nvSpPr>
          <p:spPr>
            <a:xfrm>
              <a:off x="969854" y="2906521"/>
              <a:ext cx="1804660" cy="585930"/>
            </a:xfrm>
            <a:prstGeom prst="rect">
              <a:avLst/>
            </a:prstGeom>
            <a:solidFill>
              <a:srgbClr val="53A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8" name="Google Shape;67;p1">
              <a:extLst>
                <a:ext uri="{FF2B5EF4-FFF2-40B4-BE49-F238E27FC236}">
                  <a16:creationId xmlns:a16="http://schemas.microsoft.com/office/drawing/2014/main" id="{790D1C30-EC18-4919-84F8-98E8A8948385}"/>
                </a:ext>
              </a:extLst>
            </p:cNvPr>
            <p:cNvSpPr txBox="1"/>
            <p:nvPr/>
          </p:nvSpPr>
          <p:spPr>
            <a:xfrm>
              <a:off x="1061519" y="2906521"/>
              <a:ext cx="180466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b="0" i="0" u="none" strike="noStrike" cap="none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rPr>
                <a:t>Sesión #3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Google Shape;11;p34">
            <a:extLst>
              <a:ext uri="{FF2B5EF4-FFF2-40B4-BE49-F238E27FC236}">
                <a16:creationId xmlns:a16="http://schemas.microsoft.com/office/drawing/2014/main" id="{3301BDDB-64E6-4E89-A026-259C80080F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655" y="5187617"/>
            <a:ext cx="2251614" cy="75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;p34">
            <a:extLst>
              <a:ext uri="{FF2B5EF4-FFF2-40B4-BE49-F238E27FC236}">
                <a16:creationId xmlns:a16="http://schemas.microsoft.com/office/drawing/2014/main" id="{869CAD5E-D94F-4960-9EBE-7E714C6A7D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370" t="28761" r="26066" b="25143"/>
          <a:stretch/>
        </p:blipFill>
        <p:spPr>
          <a:xfrm>
            <a:off x="3375729" y="5055423"/>
            <a:ext cx="1746421" cy="101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;p34">
            <a:extLst>
              <a:ext uri="{FF2B5EF4-FFF2-40B4-BE49-F238E27FC236}">
                <a16:creationId xmlns:a16="http://schemas.microsoft.com/office/drawing/2014/main" id="{945E3369-34E1-453E-A6FD-02213878B8E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941" t="38600" r="17257" b="28608"/>
          <a:stretch/>
        </p:blipFill>
        <p:spPr>
          <a:xfrm>
            <a:off x="5698648" y="5128482"/>
            <a:ext cx="3292129" cy="8698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79F6903-EC2F-4860-9BF1-581677B210BF}"/>
              </a:ext>
            </a:extLst>
          </p:cNvPr>
          <p:cNvSpPr txBox="1"/>
          <p:nvPr/>
        </p:nvSpPr>
        <p:spPr>
          <a:xfrm>
            <a:off x="497451" y="4859995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Organizan: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FE2A12A-41CF-42FF-8093-335AE8C49E22}"/>
              </a:ext>
            </a:extLst>
          </p:cNvPr>
          <p:cNvSpPr txBox="1"/>
          <p:nvPr/>
        </p:nvSpPr>
        <p:spPr>
          <a:xfrm>
            <a:off x="5889944" y="4859995"/>
            <a:ext cx="1621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>
                <a:solidFill>
                  <a:schemeClr val="tx2">
                    <a:lumMod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Financia: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 descr="Newlogo mixto2"/>
          <p:cNvSpPr/>
          <p:nvPr/>
        </p:nvSpPr>
        <p:spPr>
          <a:xfrm>
            <a:off x="0" y="0"/>
            <a:ext cx="136683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356177" y="1760939"/>
            <a:ext cx="757396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b="1" i="1" u="sng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"/>
              </a:rPr>
              <a:t>DISTINTAS ÁREAS DE NUESTRA ACTIVIDAD</a:t>
            </a:r>
            <a:endParaRPr sz="1200" i="1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Google Shape;265;p9" descr="https://blogdealejandropenaloza.files.wordpress.com/2015/02/propuesta-de-valor.jpg"/>
          <p:cNvPicPr preferRelativeResize="0"/>
          <p:nvPr/>
        </p:nvPicPr>
        <p:blipFill rotWithShape="1">
          <a:blip r:embed="rId3">
            <a:alphaModFix/>
          </a:blip>
          <a:srcRect l="23175"/>
          <a:stretch/>
        </p:blipFill>
        <p:spPr>
          <a:xfrm>
            <a:off x="3707904" y="5146942"/>
            <a:ext cx="2261822" cy="17110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9"/>
          <p:cNvGrpSpPr/>
          <p:nvPr/>
        </p:nvGrpSpPr>
        <p:grpSpPr>
          <a:xfrm>
            <a:off x="1521923" y="2312436"/>
            <a:ext cx="6076888" cy="4309597"/>
            <a:chOff x="1003482" y="0"/>
            <a:chExt cx="6401616" cy="4539887"/>
          </a:xfrm>
        </p:grpSpPr>
        <p:sp>
          <p:nvSpPr>
            <p:cNvPr id="267" name="Google Shape;267;p9"/>
            <p:cNvSpPr/>
            <p:nvPr/>
          </p:nvSpPr>
          <p:spPr>
            <a:xfrm rot="5400000">
              <a:off x="2680306" y="121796"/>
              <a:ext cx="1356578" cy="11802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FB51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2952401" y="245019"/>
              <a:ext cx="812387" cy="93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Ubicación </a:t>
              </a:r>
              <a:endParaRPr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158772" y="271548"/>
              <a:ext cx="1513941" cy="81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5400000">
              <a:off x="915305" y="88177"/>
              <a:ext cx="1356578" cy="11802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1187400" y="211400"/>
              <a:ext cx="812387" cy="93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Precio</a:t>
              </a:r>
              <a:endParaRPr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 rot="5400000">
              <a:off x="4408497" y="88180"/>
              <a:ext cx="1356578" cy="11802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4680592" y="211403"/>
              <a:ext cx="812387" cy="93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Garantía</a:t>
              </a:r>
              <a:endParaRPr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1789031" y="1423012"/>
              <a:ext cx="1465105" cy="81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5400000">
              <a:off x="6064681" y="105503"/>
              <a:ext cx="1356578" cy="11802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FB51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 txBox="1"/>
            <p:nvPr/>
          </p:nvSpPr>
          <p:spPr>
            <a:xfrm>
              <a:off x="6336776" y="228726"/>
              <a:ext cx="812387" cy="93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Atención al cliente</a:t>
              </a:r>
              <a:endParaRPr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 rot="5400000">
              <a:off x="2680306" y="1694410"/>
              <a:ext cx="1356578" cy="11802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 txBox="1"/>
            <p:nvPr/>
          </p:nvSpPr>
          <p:spPr>
            <a:xfrm>
              <a:off x="2952401" y="1817633"/>
              <a:ext cx="812387" cy="93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Estética</a:t>
              </a:r>
              <a:endParaRPr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158772" y="2574476"/>
              <a:ext cx="1513941" cy="81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5400000">
              <a:off x="915305" y="1694410"/>
              <a:ext cx="1356578" cy="11802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FB51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 txBox="1"/>
            <p:nvPr/>
          </p:nvSpPr>
          <p:spPr>
            <a:xfrm>
              <a:off x="1187400" y="1817633"/>
              <a:ext cx="812387" cy="93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Producto</a:t>
              </a:r>
              <a:endParaRPr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 rot="5400000">
              <a:off x="4480514" y="1694410"/>
              <a:ext cx="1356578" cy="11802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FB51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 txBox="1"/>
            <p:nvPr/>
          </p:nvSpPr>
          <p:spPr>
            <a:xfrm>
              <a:off x="4752609" y="1817633"/>
              <a:ext cx="812387" cy="93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pago</a:t>
              </a:r>
              <a:endParaRPr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1789031" y="3725940"/>
              <a:ext cx="1465105" cy="813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5400000">
              <a:off x="6136698" y="1694410"/>
              <a:ext cx="1356578" cy="11802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 txBox="1"/>
            <p:nvPr/>
          </p:nvSpPr>
          <p:spPr>
            <a:xfrm>
              <a:off x="6408793" y="1817633"/>
              <a:ext cx="812387" cy="933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Actitud socialmente responsable </a:t>
              </a:r>
              <a:endParaRPr sz="11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" name="Google Shape;110;p4">
            <a:extLst>
              <a:ext uri="{FF2B5EF4-FFF2-40B4-BE49-F238E27FC236}">
                <a16:creationId xmlns:a16="http://schemas.microsoft.com/office/drawing/2014/main" id="{83A333F6-C4E6-4C69-B58D-08AA3D0AFBC5}"/>
              </a:ext>
            </a:extLst>
          </p:cNvPr>
          <p:cNvSpPr txBox="1"/>
          <p:nvPr/>
        </p:nvSpPr>
        <p:spPr>
          <a:xfrm>
            <a:off x="630651" y="226881"/>
            <a:ext cx="841453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6FBA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DESARROLLO DE LA PROPUESTA DE VALOR</a:t>
            </a:r>
            <a:endParaRPr sz="3200" b="1" dirty="0">
              <a:solidFill>
                <a:srgbClr val="006FBA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94769E3B-96D2-485E-A824-3D9F24678A81}"/>
              </a:ext>
            </a:extLst>
          </p:cNvPr>
          <p:cNvCxnSpPr>
            <a:cxnSpLocks/>
          </p:cNvCxnSpPr>
          <p:nvPr/>
        </p:nvCxnSpPr>
        <p:spPr>
          <a:xfrm>
            <a:off x="-23266" y="1434455"/>
            <a:ext cx="9167266" cy="0"/>
          </a:xfrm>
          <a:prstGeom prst="line">
            <a:avLst/>
          </a:prstGeom>
          <a:ln w="28575">
            <a:solidFill>
              <a:srgbClr val="006F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 descr="Newlogo mixto2"/>
          <p:cNvSpPr/>
          <p:nvPr/>
        </p:nvSpPr>
        <p:spPr>
          <a:xfrm>
            <a:off x="0" y="0"/>
            <a:ext cx="136683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391683" y="1684211"/>
            <a:ext cx="4910138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fr-FR" sz="1600" b="1" i="1" u="sng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"/>
              </a:rPr>
              <a:t>DISTINTAS ÁREAS DE NUESTRA ACTIVIDAD:</a:t>
            </a:r>
            <a:endParaRPr b="1" i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3491880" y="4566026"/>
            <a:ext cx="2749550" cy="125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VALOR APORTADO: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1617182" y="2333657"/>
            <a:ext cx="3421186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b="1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Precio </a:t>
            </a:r>
            <a:endParaRPr dirty="0"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Ubicación </a:t>
            </a:r>
            <a:endParaRPr dirty="0"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Garantía </a:t>
            </a:r>
            <a:endParaRPr dirty="0"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Atención al cliente</a:t>
            </a:r>
            <a:endParaRPr dirty="0"/>
          </a:p>
          <a:p>
            <a:pPr marL="171450" marR="0" lvl="0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10"/>
          <p:cNvSpPr txBox="1"/>
          <p:nvPr/>
        </p:nvSpPr>
        <p:spPr>
          <a:xfrm>
            <a:off x="5175347" y="2317208"/>
            <a:ext cx="2592288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Producto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Estética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Pago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Actitud socialmente responsable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1366838" y="2317208"/>
            <a:ext cx="6336853" cy="2191912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10"/>
          <p:cNvSpPr txBox="1"/>
          <p:nvPr/>
        </p:nvSpPr>
        <p:spPr>
          <a:xfrm>
            <a:off x="3166160" y="5228425"/>
            <a:ext cx="374441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Más barato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Más caro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Más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2912061" y="5191582"/>
            <a:ext cx="3246405" cy="139554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0;p4">
            <a:extLst>
              <a:ext uri="{FF2B5EF4-FFF2-40B4-BE49-F238E27FC236}">
                <a16:creationId xmlns:a16="http://schemas.microsoft.com/office/drawing/2014/main" id="{1D250E28-9A79-44BE-AC23-3334A78D6EC9}"/>
              </a:ext>
            </a:extLst>
          </p:cNvPr>
          <p:cNvSpPr txBox="1"/>
          <p:nvPr/>
        </p:nvSpPr>
        <p:spPr>
          <a:xfrm>
            <a:off x="493161" y="280629"/>
            <a:ext cx="806213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DESARROLLO DE LA PROPUESTA DE VALOR</a:t>
            </a:r>
            <a:endParaRPr sz="3200" b="1" dirty="0">
              <a:solidFill>
                <a:srgbClr val="53AD32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6A1B56CA-D5C4-4E40-87B9-E33546E3C703}"/>
              </a:ext>
            </a:extLst>
          </p:cNvPr>
          <p:cNvCxnSpPr>
            <a:cxnSpLocks/>
          </p:cNvCxnSpPr>
          <p:nvPr/>
        </p:nvCxnSpPr>
        <p:spPr>
          <a:xfrm>
            <a:off x="-23266" y="1386668"/>
            <a:ext cx="9167266" cy="0"/>
          </a:xfrm>
          <a:prstGeom prst="line">
            <a:avLst/>
          </a:prstGeom>
          <a:ln w="28575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 descr="Newlogo mixto2"/>
          <p:cNvSpPr/>
          <p:nvPr/>
        </p:nvSpPr>
        <p:spPr>
          <a:xfrm>
            <a:off x="0" y="0"/>
            <a:ext cx="136683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358697" y="1388313"/>
            <a:ext cx="54864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DISTINTAS ÁREAS DE NUESTRA ACTIVIDAD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8" name="Google Shape;308;p11"/>
          <p:cNvSpPr txBox="1"/>
          <p:nvPr/>
        </p:nvSpPr>
        <p:spPr>
          <a:xfrm>
            <a:off x="323850" y="955676"/>
            <a:ext cx="828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u="sng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DESARROLLO DE LA PROPUESTA DE VALOR</a:t>
            </a:r>
            <a:endParaRPr sz="2200" b="1" u="sng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3441722" y="4302957"/>
            <a:ext cx="2303463" cy="118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VALOR APORTADO: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 dirty="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11"/>
          <p:cNvSpPr txBox="1"/>
          <p:nvPr/>
        </p:nvSpPr>
        <p:spPr>
          <a:xfrm>
            <a:off x="1780702" y="1933077"/>
            <a:ext cx="264239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Precio </a:t>
            </a:r>
            <a:endParaRPr dirty="0"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b="1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Ubicación </a:t>
            </a:r>
            <a:endParaRPr dirty="0"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Garantía </a:t>
            </a:r>
            <a:endParaRPr dirty="0"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Atención al cliente</a:t>
            </a:r>
            <a:endParaRPr dirty="0"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11"/>
          <p:cNvSpPr txBox="1"/>
          <p:nvPr/>
        </p:nvSpPr>
        <p:spPr>
          <a:xfrm>
            <a:off x="5076056" y="1941869"/>
            <a:ext cx="309555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Producto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Estética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Pago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Actitud socialmente responsable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1425028" y="1933077"/>
            <a:ext cx="6336853" cy="2191912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3" name="Google Shape;313;p11"/>
          <p:cNvSpPr txBox="1"/>
          <p:nvPr/>
        </p:nvSpPr>
        <p:spPr>
          <a:xfrm>
            <a:off x="3353662" y="5013176"/>
            <a:ext cx="213886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Lugar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Espacio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Más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4" name="Google Shape;314;p11"/>
          <p:cNvSpPr/>
          <p:nvPr/>
        </p:nvSpPr>
        <p:spPr>
          <a:xfrm>
            <a:off x="3087211" y="4897735"/>
            <a:ext cx="3246405" cy="139554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" descr="Newlogo mixto2"/>
          <p:cNvSpPr/>
          <p:nvPr/>
        </p:nvSpPr>
        <p:spPr>
          <a:xfrm>
            <a:off x="0" y="0"/>
            <a:ext cx="136683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649626" y="1530097"/>
            <a:ext cx="5846167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DISTINTAS ÁREAS DE NUESTRA ACTIVIDAD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12"/>
          <p:cNvSpPr txBox="1"/>
          <p:nvPr/>
        </p:nvSpPr>
        <p:spPr>
          <a:xfrm>
            <a:off x="323850" y="1034318"/>
            <a:ext cx="828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u="sng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DESARROLLO DE LA PROPUESTA DE VALOR</a:t>
            </a:r>
            <a:endParaRPr sz="2200" b="1" u="sng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3602301" y="4421164"/>
            <a:ext cx="3529012" cy="100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VALOR APORTADO: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1425028" y="2074861"/>
            <a:ext cx="6336853" cy="2191912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1933133" y="2175979"/>
            <a:ext cx="264239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Precio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Ubicación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Garantía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Atención al cliente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6" name="Google Shape;326;p12"/>
          <p:cNvSpPr txBox="1"/>
          <p:nvPr/>
        </p:nvSpPr>
        <p:spPr>
          <a:xfrm>
            <a:off x="5075238" y="2175979"/>
            <a:ext cx="309555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Producto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Estética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Pago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Actitud socialmente responsable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7" name="Google Shape;327;p12"/>
          <p:cNvSpPr txBox="1"/>
          <p:nvPr/>
        </p:nvSpPr>
        <p:spPr>
          <a:xfrm>
            <a:off x="3443011" y="5164236"/>
            <a:ext cx="4318869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Legal / comercial / total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Confianza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3087211" y="5027114"/>
            <a:ext cx="3246405" cy="1395548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 descr="Newlogo mixto2"/>
          <p:cNvSpPr/>
          <p:nvPr/>
        </p:nvSpPr>
        <p:spPr>
          <a:xfrm>
            <a:off x="0" y="0"/>
            <a:ext cx="136683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343484" y="1412776"/>
            <a:ext cx="4694238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DISTINTAS ÁREAS DE NUESTRA ACTIVIDAD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6" name="Google Shape;336;p13"/>
          <p:cNvSpPr txBox="1"/>
          <p:nvPr/>
        </p:nvSpPr>
        <p:spPr>
          <a:xfrm>
            <a:off x="323850" y="980728"/>
            <a:ext cx="828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u="sng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DESARROLLO DE LA PROPUESTA DE VALOR</a:t>
            </a:r>
            <a:endParaRPr sz="2200" b="1" u="sng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3635896" y="4432336"/>
            <a:ext cx="3470275" cy="118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VALOR APORTADO: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1425028" y="2074861"/>
            <a:ext cx="6336853" cy="2191912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9" name="Google Shape;339;p13"/>
          <p:cNvSpPr txBox="1"/>
          <p:nvPr/>
        </p:nvSpPr>
        <p:spPr>
          <a:xfrm>
            <a:off x="1933133" y="2175979"/>
            <a:ext cx="264239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Precio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Ubicación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Garantía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Atención al cliente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13"/>
          <p:cNvSpPr txBox="1"/>
          <p:nvPr/>
        </p:nvSpPr>
        <p:spPr>
          <a:xfrm>
            <a:off x="5075238" y="2175979"/>
            <a:ext cx="309555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Producto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Estética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Pago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Actitud socialmente responsable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1" name="Google Shape;341;p13"/>
          <p:cNvSpPr txBox="1"/>
          <p:nvPr/>
        </p:nvSpPr>
        <p:spPr>
          <a:xfrm>
            <a:off x="3254328" y="5027114"/>
            <a:ext cx="317754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Procedimiento de atención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Servicio post venta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Más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3087211" y="5027114"/>
            <a:ext cx="3246405" cy="1395548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" descr="Newlogo mixto2"/>
          <p:cNvSpPr/>
          <p:nvPr/>
        </p:nvSpPr>
        <p:spPr>
          <a:xfrm>
            <a:off x="0" y="0"/>
            <a:ext cx="136683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14"/>
          <p:cNvSpPr/>
          <p:nvPr/>
        </p:nvSpPr>
        <p:spPr>
          <a:xfrm>
            <a:off x="358776" y="1353885"/>
            <a:ext cx="50546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DISTINTAS ÁREAS DE NUESTRA ACTIVIDAD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0" name="Google Shape;350;p14"/>
          <p:cNvSpPr txBox="1"/>
          <p:nvPr/>
        </p:nvSpPr>
        <p:spPr>
          <a:xfrm>
            <a:off x="365592" y="936264"/>
            <a:ext cx="828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u="sng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IDENTIFICAR LAS PROPUESTA DE VALOR</a:t>
            </a:r>
            <a:endParaRPr sz="2200" b="1" u="sng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14"/>
          <p:cNvSpPr/>
          <p:nvPr/>
        </p:nvSpPr>
        <p:spPr>
          <a:xfrm>
            <a:off x="2871715" y="4449825"/>
            <a:ext cx="2951163" cy="283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Exclusividad / Marca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Variedad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Calidad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8A45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2" name="Google Shape;352;p14"/>
          <p:cNvSpPr/>
          <p:nvPr/>
        </p:nvSpPr>
        <p:spPr>
          <a:xfrm>
            <a:off x="1425028" y="2074861"/>
            <a:ext cx="6336853" cy="2191912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3" name="Google Shape;353;p14"/>
          <p:cNvSpPr txBox="1"/>
          <p:nvPr/>
        </p:nvSpPr>
        <p:spPr>
          <a:xfrm>
            <a:off x="1933133" y="2175979"/>
            <a:ext cx="264239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Precio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Ubicación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Garantía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Atención al cliente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4" name="Google Shape;354;p14"/>
          <p:cNvSpPr txBox="1"/>
          <p:nvPr/>
        </p:nvSpPr>
        <p:spPr>
          <a:xfrm>
            <a:off x="5075238" y="2175979"/>
            <a:ext cx="309555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Producto</a:t>
            </a:r>
            <a:endParaRPr sz="1600" b="1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Estética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Pago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Actitud socialmente responsable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5" name="Google Shape;355;p14"/>
          <p:cNvSpPr/>
          <p:nvPr/>
        </p:nvSpPr>
        <p:spPr>
          <a:xfrm>
            <a:off x="3706930" y="4449825"/>
            <a:ext cx="3470275" cy="118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VALOR APORTADO: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6" name="Google Shape;356;p14"/>
          <p:cNvSpPr/>
          <p:nvPr/>
        </p:nvSpPr>
        <p:spPr>
          <a:xfrm>
            <a:off x="2771800" y="5027114"/>
            <a:ext cx="4248471" cy="1714254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7" name="Google Shape;357;p14"/>
          <p:cNvSpPr txBox="1"/>
          <p:nvPr/>
        </p:nvSpPr>
        <p:spPr>
          <a:xfrm>
            <a:off x="5580112" y="5270472"/>
            <a:ext cx="2441327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Funcional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Más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" descr="Newlogo mixto2"/>
          <p:cNvSpPr/>
          <p:nvPr/>
        </p:nvSpPr>
        <p:spPr>
          <a:xfrm>
            <a:off x="0" y="0"/>
            <a:ext cx="136683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539551" y="1412776"/>
            <a:ext cx="5413375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DISTINTAS ÁREAS DE NUESTRA ACTIVIDAD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Google Shape;365;p15"/>
          <p:cNvSpPr txBox="1"/>
          <p:nvPr/>
        </p:nvSpPr>
        <p:spPr>
          <a:xfrm>
            <a:off x="454025" y="967877"/>
            <a:ext cx="828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u="sng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DESARROLLO DE LA PROPUESTA DE VALOR</a:t>
            </a:r>
            <a:endParaRPr sz="2200" b="1" u="sng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6" name="Google Shape;366;p15"/>
          <p:cNvSpPr/>
          <p:nvPr/>
        </p:nvSpPr>
        <p:spPr>
          <a:xfrm>
            <a:off x="3059832" y="4766241"/>
            <a:ext cx="2592388" cy="2235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Retro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Descuidada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Diseño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7" name="Google Shape;367;p15"/>
          <p:cNvSpPr/>
          <p:nvPr/>
        </p:nvSpPr>
        <p:spPr>
          <a:xfrm>
            <a:off x="1425028" y="2074861"/>
            <a:ext cx="6336853" cy="2191912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8" name="Google Shape;368;p15"/>
          <p:cNvSpPr txBox="1"/>
          <p:nvPr/>
        </p:nvSpPr>
        <p:spPr>
          <a:xfrm>
            <a:off x="1933133" y="2175979"/>
            <a:ext cx="264239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Precio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Ubicación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Garantía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Atención al cliente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9" name="Google Shape;369;p15"/>
          <p:cNvSpPr txBox="1"/>
          <p:nvPr/>
        </p:nvSpPr>
        <p:spPr>
          <a:xfrm>
            <a:off x="5075238" y="2175979"/>
            <a:ext cx="309555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Producto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Estética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Pago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Actitud socialmente responsable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Google Shape;370;p15"/>
          <p:cNvSpPr/>
          <p:nvPr/>
        </p:nvSpPr>
        <p:spPr>
          <a:xfrm>
            <a:off x="3706930" y="4449825"/>
            <a:ext cx="3470275" cy="118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VALOR APORTADO: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1" name="Google Shape;371;p15"/>
          <p:cNvSpPr/>
          <p:nvPr/>
        </p:nvSpPr>
        <p:spPr>
          <a:xfrm>
            <a:off x="2771800" y="5027114"/>
            <a:ext cx="4248471" cy="1714254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2" name="Google Shape;372;p15"/>
          <p:cNvSpPr txBox="1"/>
          <p:nvPr/>
        </p:nvSpPr>
        <p:spPr>
          <a:xfrm>
            <a:off x="5071241" y="4944576"/>
            <a:ext cx="1726978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Arte / artesano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Más </a:t>
            </a:r>
            <a:endParaRPr sz="1600">
              <a:solidFill>
                <a:srgbClr val="4372A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 descr="Newlogo mixto2"/>
          <p:cNvSpPr/>
          <p:nvPr/>
        </p:nvSpPr>
        <p:spPr>
          <a:xfrm>
            <a:off x="0" y="0"/>
            <a:ext cx="136683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323528" y="1412776"/>
            <a:ext cx="527050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DISTINTAS ÁREAS DE NUESTRA ACTIVIDAD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0" name="Google Shape;380;p16"/>
          <p:cNvSpPr txBox="1"/>
          <p:nvPr/>
        </p:nvSpPr>
        <p:spPr>
          <a:xfrm>
            <a:off x="432321" y="949417"/>
            <a:ext cx="828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u="sng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DESARROLLO DE LA PROPUESTA DE VALOR</a:t>
            </a:r>
            <a:endParaRPr sz="2200" b="1" u="sng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16"/>
          <p:cNvSpPr/>
          <p:nvPr/>
        </p:nvSpPr>
        <p:spPr>
          <a:xfrm>
            <a:off x="3254328" y="4828634"/>
            <a:ext cx="3600450" cy="203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Financiado / a medida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Tarjeta / medios virtuales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Más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1425028" y="2074861"/>
            <a:ext cx="6336853" cy="2191912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1933133" y="2175979"/>
            <a:ext cx="264239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Precio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Ubicación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Garantía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Atención al cliente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4" name="Google Shape;384;p16"/>
          <p:cNvSpPr txBox="1"/>
          <p:nvPr/>
        </p:nvSpPr>
        <p:spPr>
          <a:xfrm>
            <a:off x="5075238" y="2175979"/>
            <a:ext cx="309555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Producto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Estética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Pago</a:t>
            </a:r>
            <a:endParaRPr sz="1600" b="1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Actitud socialmente responsable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5" name="Google Shape;385;p16"/>
          <p:cNvSpPr/>
          <p:nvPr/>
        </p:nvSpPr>
        <p:spPr>
          <a:xfrm>
            <a:off x="3534289" y="4378146"/>
            <a:ext cx="3470275" cy="118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VALOR APORTADO: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6" name="Google Shape;386;p16"/>
          <p:cNvSpPr/>
          <p:nvPr/>
        </p:nvSpPr>
        <p:spPr>
          <a:xfrm>
            <a:off x="3087211" y="5027114"/>
            <a:ext cx="3246405" cy="1395548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" descr="Newlogo mixto2"/>
          <p:cNvSpPr/>
          <p:nvPr/>
        </p:nvSpPr>
        <p:spPr>
          <a:xfrm>
            <a:off x="0" y="0"/>
            <a:ext cx="136683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179512" y="1344102"/>
            <a:ext cx="5126038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DISTINTAS ÁREAS DE NUESTRA ACTIVIDAD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340361" y="980728"/>
            <a:ext cx="828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u="sng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DESARROLLO DE LA PROPUESTA DE VALOR</a:t>
            </a:r>
            <a:endParaRPr sz="2200" b="1" u="sng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17"/>
          <p:cNvSpPr/>
          <p:nvPr/>
        </p:nvSpPr>
        <p:spPr>
          <a:xfrm>
            <a:off x="2825883" y="4619194"/>
            <a:ext cx="2890035" cy="203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Compromisos medioambientales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Donaciones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8A45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6" name="Google Shape;396;p17"/>
          <p:cNvSpPr/>
          <p:nvPr/>
        </p:nvSpPr>
        <p:spPr>
          <a:xfrm>
            <a:off x="3131840" y="6302242"/>
            <a:ext cx="851058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400"/>
              <a:buFont typeface="Noto Sans Symbols"/>
              <a:buNone/>
            </a:pPr>
            <a:r>
              <a:rPr lang="fr-FR" sz="1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OTROS COMO TECNOLOGÍA, FIABILIDAD</a:t>
            </a:r>
            <a:endParaRPr sz="1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17"/>
          <p:cNvSpPr/>
          <p:nvPr/>
        </p:nvSpPr>
        <p:spPr>
          <a:xfrm>
            <a:off x="1425028" y="2074861"/>
            <a:ext cx="6336853" cy="2191912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8" name="Google Shape;398;p17"/>
          <p:cNvSpPr txBox="1"/>
          <p:nvPr/>
        </p:nvSpPr>
        <p:spPr>
          <a:xfrm>
            <a:off x="1933133" y="2175979"/>
            <a:ext cx="264239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Precio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Ubicación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Garantía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Atención al cliente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9" name="Google Shape;399;p17"/>
          <p:cNvSpPr txBox="1"/>
          <p:nvPr/>
        </p:nvSpPr>
        <p:spPr>
          <a:xfrm>
            <a:off x="5075238" y="2175979"/>
            <a:ext cx="3095551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Producto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Estética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Pago</a:t>
            </a: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Actitud socialmente responsable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0" name="Google Shape;400;p17"/>
          <p:cNvSpPr/>
          <p:nvPr/>
        </p:nvSpPr>
        <p:spPr>
          <a:xfrm>
            <a:off x="3706929" y="4266773"/>
            <a:ext cx="3470275" cy="118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VALOR APORTADO: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marR="0" lvl="0" indent="-104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105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1" name="Google Shape;401;p17"/>
          <p:cNvSpPr/>
          <p:nvPr/>
        </p:nvSpPr>
        <p:spPr>
          <a:xfrm>
            <a:off x="2732592" y="4758555"/>
            <a:ext cx="4781797" cy="1395548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95400" marR="0" lvl="0" indent="-2540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2" name="Google Shape;402;p17"/>
          <p:cNvSpPr txBox="1"/>
          <p:nvPr/>
        </p:nvSpPr>
        <p:spPr>
          <a:xfrm>
            <a:off x="5315489" y="4861551"/>
            <a:ext cx="288044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Causas sociales 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Más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 descr="Newlogo mixto2"/>
          <p:cNvSpPr/>
          <p:nvPr/>
        </p:nvSpPr>
        <p:spPr>
          <a:xfrm>
            <a:off x="0" y="0"/>
            <a:ext cx="136683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9" name="Google Shape;409;p18" descr="Resultado de imagen para alacena peru"/>
          <p:cNvPicPr preferRelativeResize="0"/>
          <p:nvPr/>
        </p:nvPicPr>
        <p:blipFill rotWithShape="1">
          <a:blip r:embed="rId3">
            <a:alphaModFix/>
          </a:blip>
          <a:srcRect l="12108" r="12643"/>
          <a:stretch/>
        </p:blipFill>
        <p:spPr>
          <a:xfrm>
            <a:off x="1403647" y="1556792"/>
            <a:ext cx="6264697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8"/>
          <p:cNvSpPr/>
          <p:nvPr/>
        </p:nvSpPr>
        <p:spPr>
          <a:xfrm>
            <a:off x="3018372" y="973256"/>
            <a:ext cx="33938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PROPUESTA DE VALOR</a:t>
            </a:r>
            <a:endParaRPr sz="22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066fe5348_0_0"/>
          <p:cNvSpPr txBox="1"/>
          <p:nvPr/>
        </p:nvSpPr>
        <p:spPr>
          <a:xfrm>
            <a:off x="1418563" y="2509632"/>
            <a:ext cx="6027265" cy="124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Noto Sans Symbols"/>
              <a:buChar char="●"/>
            </a:pPr>
            <a:r>
              <a:rPr lang="fr-FR" sz="2500" dirty="0">
                <a:latin typeface="Calibri"/>
                <a:ea typeface="Calibri"/>
                <a:cs typeface="Calibri"/>
                <a:sym typeface="Calibri"/>
              </a:rPr>
              <a:t>Determinar cuál es la propuesta de valor.</a:t>
            </a:r>
            <a:endParaRPr sz="2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800"/>
              <a:buFont typeface="Noto Sans Symbols"/>
              <a:buChar char="●"/>
            </a:pPr>
            <a:r>
              <a:rPr lang="fr-FR" sz="2500" dirty="0">
                <a:latin typeface="Calibri"/>
                <a:ea typeface="Calibri"/>
                <a:cs typeface="Calibri"/>
                <a:sym typeface="Calibri"/>
              </a:rPr>
              <a:t>Encontrar la mejor propuesta.</a:t>
            </a:r>
            <a:endParaRPr sz="25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341B4ECC-B402-42B9-BBEA-C061D7A28666}"/>
              </a:ext>
            </a:extLst>
          </p:cNvPr>
          <p:cNvCxnSpPr>
            <a:cxnSpLocks/>
          </p:cNvCxnSpPr>
          <p:nvPr/>
        </p:nvCxnSpPr>
        <p:spPr>
          <a:xfrm>
            <a:off x="0" y="1379487"/>
            <a:ext cx="9144000" cy="0"/>
          </a:xfrm>
          <a:prstGeom prst="line">
            <a:avLst/>
          </a:prstGeom>
          <a:ln w="28575">
            <a:solidFill>
              <a:srgbClr val="006F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E91E4C58-DA66-49ED-8E9D-CF75AC927E38}"/>
              </a:ext>
            </a:extLst>
          </p:cNvPr>
          <p:cNvSpPr txBox="1"/>
          <p:nvPr/>
        </p:nvSpPr>
        <p:spPr>
          <a:xfrm>
            <a:off x="741763" y="839113"/>
            <a:ext cx="28233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rgbClr val="006FBA"/>
                </a:solidFill>
                <a:latin typeface="Futura LT Pro Book" panose="020B0802020204020204" pitchFamily="34" charset="0"/>
              </a:rPr>
              <a:t>OBJETIVOS: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9" descr="Newlogo mixto2"/>
          <p:cNvSpPr/>
          <p:nvPr/>
        </p:nvSpPr>
        <p:spPr>
          <a:xfrm>
            <a:off x="0" y="0"/>
            <a:ext cx="136683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448183" y="1877769"/>
            <a:ext cx="5054600" cy="441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b="1" u="sng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QUÉ NO ES UNA PROPUESTA DE VALOR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 </a:t>
            </a:r>
            <a:r>
              <a:rPr lang="fr-FR" sz="16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eslogan</a:t>
            </a:r>
            <a:r>
              <a:rPr lang="fr-FR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NO es una propuestas de valor: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L’Oréal. Porque yo lo valgo.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Santander. Queremos ser tu banco</a:t>
            </a:r>
            <a:r>
              <a:rPr lang="fr-FR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BMW. ¿Te gusta conducir?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lang="fr-FR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</a:t>
            </a:r>
            <a:r>
              <a:rPr lang="fr-FR" sz="16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enunciado de posicionamiento </a:t>
            </a:r>
            <a:r>
              <a:rPr lang="fr-FR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 es una propuestas de valor: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Líderes en el sector desde 1990.  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Ponte en manos de profesionales</a:t>
            </a:r>
            <a:r>
              <a:rPr lang="fr-FR" sz="160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7" name="Google Shape;417;p19" descr="Apple expone de una forma clara las ventajas del nuevo iMac con su propuesta de va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032" y="2447231"/>
            <a:ext cx="4104456" cy="331244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9"/>
          <p:cNvSpPr txBox="1"/>
          <p:nvPr/>
        </p:nvSpPr>
        <p:spPr>
          <a:xfrm>
            <a:off x="334844" y="980728"/>
            <a:ext cx="8280400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u="sng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POR DONDE COMENZAMOS AL PLANTEAR NUESTRO EMPRENDIMIENTO</a:t>
            </a:r>
            <a:endParaRPr sz="2200" b="1" u="sng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" descr="dandylion banner"/>
          <p:cNvSpPr/>
          <p:nvPr/>
        </p:nvSpPr>
        <p:spPr>
          <a:xfrm>
            <a:off x="-6350" y="-1588"/>
            <a:ext cx="91503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5" name="Google Shape;425;p20"/>
          <p:cNvSpPr txBox="1"/>
          <p:nvPr/>
        </p:nvSpPr>
        <p:spPr>
          <a:xfrm>
            <a:off x="0" y="6508750"/>
            <a:ext cx="18415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20" descr="Newlogo mixto2"/>
          <p:cNvSpPr/>
          <p:nvPr/>
        </p:nvSpPr>
        <p:spPr>
          <a:xfrm>
            <a:off x="214313" y="69850"/>
            <a:ext cx="1366837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7" name="Google Shape;427;p20"/>
          <p:cNvSpPr/>
          <p:nvPr/>
        </p:nvSpPr>
        <p:spPr>
          <a:xfrm>
            <a:off x="-19050" y="22669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8" name="Google Shape;428;p20"/>
          <p:cNvSpPr txBox="1"/>
          <p:nvPr/>
        </p:nvSpPr>
        <p:spPr>
          <a:xfrm>
            <a:off x="428624" y="1201738"/>
            <a:ext cx="828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u="sng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REQUISITOS DE UNA PROPUESTA DE VALOR</a:t>
            </a:r>
            <a:endParaRPr sz="2200" b="1" u="sng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9" name="Google Shape;429;p20"/>
          <p:cNvSpPr txBox="1"/>
          <p:nvPr/>
        </p:nvSpPr>
        <p:spPr>
          <a:xfrm>
            <a:off x="557448" y="1655763"/>
            <a:ext cx="8151576" cy="892552"/>
          </a:xfrm>
          <a:prstGeom prst="rect">
            <a:avLst/>
          </a:prstGeom>
          <a:noFill/>
          <a:ln w="2857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Una empresa podría tener diferentes propuestas de valor, pero es necesario que cumpla con los siguientes REQUISITOS: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30" name="Google Shape;430;p20"/>
          <p:cNvGrpSpPr/>
          <p:nvPr/>
        </p:nvGrpSpPr>
        <p:grpSpPr>
          <a:xfrm>
            <a:off x="553697" y="2678386"/>
            <a:ext cx="8312946" cy="4136965"/>
            <a:chOff x="461622" y="1071835"/>
            <a:chExt cx="8312946" cy="4136965"/>
          </a:xfrm>
        </p:grpSpPr>
        <p:sp>
          <p:nvSpPr>
            <p:cNvPr id="431" name="Google Shape;431;p20"/>
            <p:cNvSpPr/>
            <p:nvPr/>
          </p:nvSpPr>
          <p:spPr>
            <a:xfrm>
              <a:off x="461622" y="1071835"/>
              <a:ext cx="8309207" cy="755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 txBox="1"/>
            <p:nvPr/>
          </p:nvSpPr>
          <p:spPr>
            <a:xfrm>
              <a:off x="461622" y="1071835"/>
              <a:ext cx="8309207" cy="755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i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PERMITIR UN MEJOR DESEMPEÑO</a:t>
              </a:r>
              <a:r>
                <a:rPr lang="fr-FR" sz="1400" i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: debe permitirle a la empresa tener un mejor desempeño que el de la competencia; por ejemplo, mayores ventas, un mayor margen de ganancia, un mayor número de clientes fidelizados, etc</a:t>
              </a:r>
              <a:r>
                <a:rPr lang="fr-FR" sz="1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  <a:endPara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461622" y="1827218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1634144" y="1827218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2806665" y="1827218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3979187" y="1827218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5151708" y="1827218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6324230" y="1827218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7496751" y="1827218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461622" y="2137480"/>
              <a:ext cx="8309207" cy="755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 txBox="1"/>
            <p:nvPr/>
          </p:nvSpPr>
          <p:spPr>
            <a:xfrm>
              <a:off x="461622" y="2137480"/>
              <a:ext cx="8309207" cy="755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i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PERMITIR UN AUMENTO DE LA RENTABILIDAD</a:t>
              </a:r>
              <a:r>
                <a:rPr lang="fr-FR" sz="1400" i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: debe permitirle a la empresa tener un aumento de la rentabilidad que por lo menos llegue a ubicarse por encima de la rentabilidad promedio del sector o mercado.</a:t>
              </a:r>
              <a:endParaRPr sz="1400" i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461622" y="2892862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1634144" y="2892862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806665" y="2892862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3979187" y="2892862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5151708" y="2892862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6324230" y="2892862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7496751" y="2892862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461622" y="3203124"/>
              <a:ext cx="8309207" cy="755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 txBox="1"/>
            <p:nvPr/>
          </p:nvSpPr>
          <p:spPr>
            <a:xfrm>
              <a:off x="461622" y="3203124"/>
              <a:ext cx="8309207" cy="755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i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SER SOSTENIBLE EN EL TIEMPO</a:t>
              </a:r>
              <a:r>
                <a:rPr lang="fr-FR" sz="1400" i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: debe ser capaz de mantenerse en el mediano o largo plazo; por ejemplo, una tecnología capaz de adaptarse a los cambios del mercado y no una que quede rápidamente obsoleta.</a:t>
              </a:r>
              <a:endParaRPr sz="1400" i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461622" y="3958506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1634144" y="3958506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806665" y="3958506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3979187" y="3958506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5151708" y="3958506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6324230" y="3958506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7496751" y="3958506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F7B512"/>
            </a:solidFill>
            <a:ln w="25400" cap="flat" cmpd="sng">
              <a:solidFill>
                <a:srgbClr val="F7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465361" y="4146819"/>
              <a:ext cx="8309207" cy="755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 txBox="1"/>
            <p:nvPr/>
          </p:nvSpPr>
          <p:spPr>
            <a:xfrm>
              <a:off x="465361" y="4146819"/>
              <a:ext cx="8309207" cy="7553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i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SER DIFÍCIL DE ALCANZAR O IGUALAR</a:t>
              </a:r>
              <a:r>
                <a:rPr lang="fr-FR" sz="1400" i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: debe ser difícil de alcanzar o igualar por la competencia; por ejemplo, un producto difícil de imitar por la competencia debido a sus componentes únicos.</a:t>
              </a:r>
              <a:endParaRPr sz="1400" i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61622" y="5024151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1634144" y="5024151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2806665" y="5024151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3979187" y="5024151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5151708" y="5024151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6324230" y="5024151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496751" y="5024151"/>
              <a:ext cx="1107894" cy="184649"/>
            </a:xfrm>
            <a:prstGeom prst="parallelogram">
              <a:avLst>
                <a:gd name="adj" fmla="val 140840"/>
              </a:avLst>
            </a:prstGeom>
            <a:solidFill>
              <a:srgbClr val="3FB512"/>
            </a:solidFill>
            <a:ln w="25400" cap="flat" cmpd="sng">
              <a:solidFill>
                <a:srgbClr val="3FB5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21" descr="Resultado de imagen para Huaca El Naranjal"/>
          <p:cNvPicPr preferRelativeResize="0"/>
          <p:nvPr/>
        </p:nvPicPr>
        <p:blipFill rotWithShape="1">
          <a:blip r:embed="rId3">
            <a:alphaModFix/>
          </a:blip>
          <a:srcRect l="11284" t="25527" r="9062" b="274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1"/>
          <p:cNvSpPr txBox="1"/>
          <p:nvPr/>
        </p:nvSpPr>
        <p:spPr>
          <a:xfrm>
            <a:off x="2339752" y="332656"/>
            <a:ext cx="5400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GRACIAS</a:t>
            </a:r>
            <a:endParaRPr sz="7200"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3" name="Google Shape;473;p21"/>
          <p:cNvSpPr txBox="1"/>
          <p:nvPr/>
        </p:nvSpPr>
        <p:spPr>
          <a:xfrm>
            <a:off x="6084168" y="5805264"/>
            <a:ext cx="27003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HUACA NARANJAL</a:t>
            </a:r>
            <a:endParaRPr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/>
          <p:nvPr/>
        </p:nvSpPr>
        <p:spPr>
          <a:xfrm>
            <a:off x="239891" y="4293096"/>
            <a:ext cx="8637414" cy="438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40"/>
              <a:buFont typeface="Noto Sans Symbols"/>
              <a:buNone/>
            </a:pPr>
            <a:r>
              <a:rPr lang="fr-FR" sz="1600" b="1" u="sng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PARA QUIEN ES LA PROPUESTA DE VALOR</a:t>
            </a:r>
            <a:endParaRPr b="1" dirty="0"/>
          </a:p>
          <a:p>
            <a:pPr marL="285750" marR="0" lvl="0" indent="-28575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Noto Sans Symbols"/>
              <a:buChar char="▪"/>
            </a:pPr>
            <a:r>
              <a:rPr lang="fr-FR" sz="16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Para nosotros. Base de nuestro Modelo de negocio, mensaje, generador de oportunidades </a:t>
            </a:r>
            <a:endParaRPr dirty="0"/>
          </a:p>
          <a:p>
            <a:pPr marL="285750" marR="0" lvl="0" indent="-28575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Noto Sans Symbols"/>
              <a:buChar char="▪"/>
            </a:pPr>
            <a:r>
              <a:rPr lang="fr-FR" sz="16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Para nuestros clientes. Solución, resultado, satisfacción, medicina al dolor. </a:t>
            </a:r>
            <a:endParaRPr sz="1600" dirty="0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Noto Sans Symbols"/>
              <a:buChar char="▪"/>
            </a:pPr>
            <a:r>
              <a:rPr lang="fr-FR" sz="16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Para la competencia. Imitar (proteger). 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Noto Sans Symbols"/>
              <a:buNone/>
            </a:pPr>
            <a:endParaRPr sz="2000" dirty="0">
              <a:solidFill>
                <a:srgbClr val="8A4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" descr="Propuestas de va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4022" y="1923931"/>
            <a:ext cx="3092701" cy="2185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"/>
          <p:cNvSpPr txBox="1"/>
          <p:nvPr/>
        </p:nvSpPr>
        <p:spPr>
          <a:xfrm>
            <a:off x="300953" y="1542838"/>
            <a:ext cx="45572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1" u="sng" cap="none" dirty="0">
                <a:solidFill>
                  <a:srgbClr val="006FB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Lato"/>
              </a:rPr>
              <a:t>QUÉ ES LA PROPUESTA DE VALOR</a:t>
            </a:r>
            <a:endParaRPr b="1" i="1" dirty="0">
              <a:solidFill>
                <a:srgbClr val="006FBA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 dirty="0">
              <a:solidFill>
                <a:srgbClr val="006FBA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Trebuchet MS"/>
            </a:endParaRPr>
          </a:p>
        </p:txBody>
      </p:sp>
      <p:grpSp>
        <p:nvGrpSpPr>
          <p:cNvPr id="195" name="Google Shape;195;p2"/>
          <p:cNvGrpSpPr/>
          <p:nvPr/>
        </p:nvGrpSpPr>
        <p:grpSpPr>
          <a:xfrm>
            <a:off x="265974" y="2048126"/>
            <a:ext cx="5287470" cy="813457"/>
            <a:chOff x="2325" y="1078685"/>
            <a:chExt cx="5287470" cy="813457"/>
          </a:xfrm>
        </p:grpSpPr>
        <p:sp>
          <p:nvSpPr>
            <p:cNvPr id="196" name="Google Shape;196;p2"/>
            <p:cNvSpPr/>
            <p:nvPr/>
          </p:nvSpPr>
          <p:spPr>
            <a:xfrm>
              <a:off x="2325" y="1078685"/>
              <a:ext cx="2033642" cy="813457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 txBox="1"/>
            <p:nvPr/>
          </p:nvSpPr>
          <p:spPr>
            <a:xfrm>
              <a:off x="2325" y="1078685"/>
              <a:ext cx="1830278" cy="81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675" tIns="37325" rIns="18650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Precio</a:t>
              </a: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629239" y="1078685"/>
              <a:ext cx="2033642" cy="813457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 txBox="1"/>
            <p:nvPr/>
          </p:nvSpPr>
          <p:spPr>
            <a:xfrm>
              <a:off x="2035968" y="1078685"/>
              <a:ext cx="1220185" cy="81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37325" rIns="18650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Coste</a:t>
              </a: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256153" y="1078685"/>
              <a:ext cx="2033642" cy="813457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 txBox="1"/>
            <p:nvPr/>
          </p:nvSpPr>
          <p:spPr>
            <a:xfrm>
              <a:off x="3662882" y="1078685"/>
              <a:ext cx="1220185" cy="813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37325" rIns="18650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Diferenciación</a:t>
              </a:r>
              <a:endPara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2" name="Google Shape;202;p2"/>
          <p:cNvSpPr txBox="1"/>
          <p:nvPr/>
        </p:nvSpPr>
        <p:spPr>
          <a:xfrm>
            <a:off x="239309" y="3081210"/>
            <a:ext cx="5340803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Propuesta de valor es </a:t>
            </a:r>
            <a:r>
              <a:rPr lang="fr-FR" sz="16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“Un conjunto creíble de las mejores razones para que la gente  (cliente) se fije en nosotros y tome la acción que deseamos”.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10;p4">
            <a:extLst>
              <a:ext uri="{FF2B5EF4-FFF2-40B4-BE49-F238E27FC236}">
                <a16:creationId xmlns:a16="http://schemas.microsoft.com/office/drawing/2014/main" id="{660FC9E7-A37F-4021-AFC5-9639344CB3FF}"/>
              </a:ext>
            </a:extLst>
          </p:cNvPr>
          <p:cNvSpPr txBox="1"/>
          <p:nvPr/>
        </p:nvSpPr>
        <p:spPr>
          <a:xfrm>
            <a:off x="588705" y="533262"/>
            <a:ext cx="79665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PROPUESTA DE VALOR</a:t>
            </a:r>
            <a:endParaRPr sz="3200" b="1" dirty="0">
              <a:solidFill>
                <a:srgbClr val="53AD32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B37AFE7C-35DC-4E8A-8E08-895478FC03B2}"/>
              </a:ext>
            </a:extLst>
          </p:cNvPr>
          <p:cNvCxnSpPr>
            <a:cxnSpLocks/>
          </p:cNvCxnSpPr>
          <p:nvPr/>
        </p:nvCxnSpPr>
        <p:spPr>
          <a:xfrm>
            <a:off x="48652" y="1203137"/>
            <a:ext cx="9144000" cy="0"/>
          </a:xfrm>
          <a:prstGeom prst="line">
            <a:avLst/>
          </a:prstGeom>
          <a:ln w="28575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fld id="{00000000-1234-1234-1234-123412341234}" type="slidenum">
              <a:rPr lang="fr-FR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fld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391717" y="1406594"/>
            <a:ext cx="8353425" cy="102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dirty="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¿CUAL ES LA PREGUNTA? </a:t>
            </a:r>
            <a:endParaRPr dirty="0"/>
          </a:p>
          <a:p>
            <a:pPr marL="0" marR="0" lvl="0" indent="0" algn="l" rtl="0">
              <a:lnSpc>
                <a:spcPct val="180000"/>
              </a:lnSpc>
              <a:spcBef>
                <a:spcPts val="32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dirty="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¿QUÉ LE </a:t>
            </a:r>
            <a:r>
              <a:rPr lang="fr-FR" sz="1600" b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RESUELVE</a:t>
            </a:r>
            <a:r>
              <a:rPr lang="fr-FR" sz="1600" b="1" dirty="0">
                <a:solidFill>
                  <a:srgbClr val="F7B51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600" dirty="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AL CLIENTE TU PRODUCTO O SERVICIO?</a:t>
            </a:r>
            <a:endParaRPr dirty="0"/>
          </a:p>
        </p:txBody>
      </p:sp>
      <p:pic>
        <p:nvPicPr>
          <p:cNvPr id="211" name="Google Shape;211;p3" descr="http://1.bp.blogspot.com/-9EOG7wykdTs/UzX8eIu73vI/AAAAAAAABhk/5-XtbPVowGM/s1600/mafalda-ventas-etica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3384995"/>
            <a:ext cx="7375735" cy="253772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"/>
          <p:cNvSpPr/>
          <p:nvPr/>
        </p:nvSpPr>
        <p:spPr>
          <a:xfrm>
            <a:off x="0" y="21907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90773" y="5922715"/>
            <a:ext cx="83534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None/>
            </a:pPr>
            <a:r>
              <a:rPr lang="fr-FR" sz="1600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Qué vemos en esta viñeta? </a:t>
            </a:r>
            <a:endParaRPr sz="1600" b="1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Noto Sans Symbols"/>
              <a:buNone/>
            </a:pPr>
            <a:r>
              <a:rPr lang="fr-FR" sz="16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Que conoce este vendedor de su cliente? Que ratio de éxito de venta puede tener?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467544" y="2613637"/>
            <a:ext cx="5667623" cy="6539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F7B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b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Podemos</a:t>
            </a:r>
            <a:r>
              <a:rPr lang="fr-FR" sz="16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resolver esta pregunta sin orientación al cliente…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" name="Google Shape;110;p4">
            <a:extLst>
              <a:ext uri="{FF2B5EF4-FFF2-40B4-BE49-F238E27FC236}">
                <a16:creationId xmlns:a16="http://schemas.microsoft.com/office/drawing/2014/main" id="{E2C4B92E-3752-4A27-9917-78DCE3BB3C49}"/>
              </a:ext>
            </a:extLst>
          </p:cNvPr>
          <p:cNvSpPr txBox="1"/>
          <p:nvPr/>
        </p:nvSpPr>
        <p:spPr>
          <a:xfrm>
            <a:off x="588705" y="440792"/>
            <a:ext cx="79665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6FBA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PROPUESTA DE VALOR</a:t>
            </a:r>
            <a:endParaRPr sz="3200" b="1" dirty="0">
              <a:solidFill>
                <a:srgbClr val="006FBA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A58E9AFE-0C6E-4736-A064-E60A7F173ADB}"/>
              </a:ext>
            </a:extLst>
          </p:cNvPr>
          <p:cNvCxnSpPr>
            <a:cxnSpLocks/>
          </p:cNvCxnSpPr>
          <p:nvPr/>
        </p:nvCxnSpPr>
        <p:spPr>
          <a:xfrm>
            <a:off x="-23266" y="1120941"/>
            <a:ext cx="9167266" cy="0"/>
          </a:xfrm>
          <a:prstGeom prst="line">
            <a:avLst/>
          </a:prstGeom>
          <a:ln w="28575">
            <a:solidFill>
              <a:srgbClr val="006F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/>
          <p:nvPr/>
        </p:nvSpPr>
        <p:spPr>
          <a:xfrm>
            <a:off x="356874" y="1992556"/>
            <a:ext cx="4357687" cy="4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b="1" u="sng" dirty="0">
                <a:solidFill>
                  <a:srgbClr val="006FBA"/>
                </a:solidFill>
                <a:latin typeface="Lato"/>
                <a:ea typeface="Lato"/>
                <a:cs typeface="Lato"/>
                <a:sym typeface="Lato"/>
              </a:rPr>
              <a:t>FUENTES DE PROPUESTAS  DE VALOR</a:t>
            </a:r>
            <a:endParaRPr b="1" dirty="0">
              <a:solidFill>
                <a:srgbClr val="006FBA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6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Adjetivos descriptivos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None/>
            </a:pPr>
            <a:r>
              <a:rPr lang="fr-FR" sz="1600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Listado de adjetivos:</a:t>
            </a:r>
            <a:endParaRPr dirty="0"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7C3B"/>
              </a:buClr>
              <a:buSzPts val="1600"/>
              <a:buFont typeface="Noto Sans Symbols"/>
              <a:buNone/>
            </a:pPr>
            <a:r>
              <a:rPr lang="fr-FR" sz="1600" b="0" i="0" u="none" strike="noStrike" cap="none" dirty="0">
                <a:solidFill>
                  <a:srgbClr val="007C3B"/>
                </a:solidFill>
                <a:latin typeface="Lato"/>
                <a:ea typeface="Lato"/>
                <a:cs typeface="Lato"/>
                <a:sym typeface="Lato"/>
              </a:rPr>
              <a:t>Bonito, grande, rápido, minucioso, seguro, barato, brillante, artesanal, elegante, fácil. 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▪"/>
            </a:pPr>
            <a:r>
              <a:rPr lang="fr-FR" sz="16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Atributos  o cualidades, característica de la que podamos extraer un </a:t>
            </a:r>
            <a:r>
              <a:rPr lang="fr-FR" sz="16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beneficio</a:t>
            </a:r>
            <a:r>
              <a:rPr lang="fr-FR" sz="16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dirty="0"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fr-FR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 característica es lo que el cliente compra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fr-FR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un </a:t>
            </a:r>
            <a:r>
              <a:rPr lang="fr-FR" sz="16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beneficio</a:t>
            </a:r>
            <a:r>
              <a:rPr lang="fr-FR" sz="16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-FR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 la razón por lo que el cliente compra</a:t>
            </a:r>
            <a:endParaRPr sz="16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22" name="Google Shape;222;p4"/>
          <p:cNvGraphicFramePr/>
          <p:nvPr/>
        </p:nvGraphicFramePr>
        <p:xfrm>
          <a:off x="5129801" y="2348880"/>
          <a:ext cx="3744425" cy="4136136"/>
        </p:xfrm>
        <a:graphic>
          <a:graphicData uri="http://schemas.openxmlformats.org/drawingml/2006/table">
            <a:tbl>
              <a:tblPr firstRow="1" firstCol="1" bandRow="1">
                <a:noFill/>
                <a:tableStyleId>{66E20BB1-6D56-4BAC-A740-D6C6876D0E1B}</a:tableStyleId>
              </a:tblPr>
              <a:tblGrid>
                <a:gridCol w="14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Característica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Beneficio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Es cilíndrica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Se puede coger con facilidad en la mano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 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Se puede guardar en la nevera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Transparente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Veo el contenido 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 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Veo la calidad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Plástico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No pesa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 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No se rompe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 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Reutilizable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 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Reciclable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 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No altera el sabor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Tiene estrias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No resbala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33 cl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Fácil de llevar en el bolso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Tapón de rosca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Se puede abrir i cerrar</a:t>
                      </a:r>
                      <a:endParaRPr sz="11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No se derrama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23" name="Google Shape;223;p4"/>
          <p:cNvSpPr/>
          <p:nvPr/>
        </p:nvSpPr>
        <p:spPr>
          <a:xfrm>
            <a:off x="5666604" y="1844824"/>
            <a:ext cx="2699778" cy="4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Ejemplo botella de plástico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131;p7">
            <a:extLst>
              <a:ext uri="{FF2B5EF4-FFF2-40B4-BE49-F238E27FC236}">
                <a16:creationId xmlns:a16="http://schemas.microsoft.com/office/drawing/2014/main" id="{B071A3E8-545A-4B4E-98FC-8B1C4F674DF4}"/>
              </a:ext>
            </a:extLst>
          </p:cNvPr>
          <p:cNvSpPr txBox="1">
            <a:spLocks/>
          </p:cNvSpPr>
          <p:nvPr/>
        </p:nvSpPr>
        <p:spPr>
          <a:xfrm>
            <a:off x="309735" y="545148"/>
            <a:ext cx="8614062" cy="9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4372A5"/>
              </a:buClr>
              <a:buSzPts val="2200"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IDENTIFICAR LAS PROPUESTA DE VALOR-ENFOQUE AL PRODUCTO.</a:t>
            </a:r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5824753C-3765-4BD3-BF47-2C44355456F0}"/>
              </a:ext>
            </a:extLst>
          </p:cNvPr>
          <p:cNvCxnSpPr>
            <a:cxnSpLocks/>
          </p:cNvCxnSpPr>
          <p:nvPr/>
        </p:nvCxnSpPr>
        <p:spPr>
          <a:xfrm>
            <a:off x="-12865" y="1418651"/>
            <a:ext cx="9144000" cy="0"/>
          </a:xfrm>
          <a:prstGeom prst="line">
            <a:avLst/>
          </a:prstGeom>
          <a:ln w="28575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fld id="{00000000-1234-1234-1234-123412341234}" type="slidenum">
              <a:rPr lang="fr-FR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fld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363969" y="1347402"/>
            <a:ext cx="8353425" cy="102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b="1" i="1" dirty="0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COMO AVANZAMOS?</a:t>
            </a:r>
            <a:endParaRPr sz="1600" b="1" i="1" dirty="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80000"/>
              </a:lnSpc>
              <a:spcBef>
                <a:spcPts val="32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b="1" dirty="0">
                <a:solidFill>
                  <a:srgbClr val="006FBA"/>
                </a:solidFill>
                <a:latin typeface="Lato"/>
                <a:ea typeface="Lato"/>
                <a:cs typeface="Lato"/>
                <a:sym typeface="Lato"/>
              </a:rPr>
              <a:t>De la característica al beneficio</a:t>
            </a:r>
            <a:endParaRPr dirty="0">
              <a:solidFill>
                <a:srgbClr val="006FBA"/>
              </a:solidFill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0" y="21907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450358" y="2406086"/>
            <a:ext cx="8010073" cy="27086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450358" y="5146507"/>
            <a:ext cx="6762750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1600"/>
              <a:buFont typeface="Noto Sans Symbols"/>
              <a:buNone/>
            </a:pPr>
            <a:r>
              <a:rPr lang="fr-FR" sz="1600" b="1" dirty="0">
                <a:solidFill>
                  <a:srgbClr val="006FBA"/>
                </a:solidFill>
                <a:latin typeface="Lato"/>
                <a:ea typeface="Lato"/>
                <a:cs typeface="Lato"/>
                <a:sym typeface="Lato"/>
              </a:rPr>
              <a:t>Actividad 1: Características y beneficios de tu negocio</a:t>
            </a:r>
            <a:endParaRPr sz="1600" dirty="0">
              <a:solidFill>
                <a:srgbClr val="006FBA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rtl="0">
              <a:lnSpc>
                <a:spcPct val="180000"/>
              </a:lnSpc>
              <a:spcBef>
                <a:spcPts val="32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Diferenciar que es una característica y un beneficio en tu negocio</a:t>
            </a:r>
            <a:endParaRPr sz="1200" dirty="0"/>
          </a:p>
          <a:p>
            <a:pPr marL="285750" marR="0" lvl="0" indent="-285750" algn="l" rtl="0">
              <a:lnSpc>
                <a:spcPct val="180000"/>
              </a:lnSpc>
              <a:spcBef>
                <a:spcPts val="320"/>
              </a:spcBef>
              <a:spcAft>
                <a:spcPts val="0"/>
              </a:spcAft>
              <a:buClr>
                <a:srgbClr val="4372A5"/>
              </a:buClr>
              <a:buSzPts val="1600"/>
              <a:buFont typeface="Noto Sans Symbols"/>
              <a:buChar char="▪"/>
            </a:pPr>
            <a:r>
              <a:rPr lang="fr-FR" sz="12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Listar los principales beneficios a tus clientes</a:t>
            </a:r>
            <a:endParaRPr sz="1200" dirty="0"/>
          </a:p>
        </p:txBody>
      </p:sp>
      <p:sp>
        <p:nvSpPr>
          <p:cNvPr id="8" name="Google Shape;110;p4">
            <a:extLst>
              <a:ext uri="{FF2B5EF4-FFF2-40B4-BE49-F238E27FC236}">
                <a16:creationId xmlns:a16="http://schemas.microsoft.com/office/drawing/2014/main" id="{AE37D475-E142-47F8-BA17-F1B90E54FEA6}"/>
              </a:ext>
            </a:extLst>
          </p:cNvPr>
          <p:cNvSpPr txBox="1"/>
          <p:nvPr/>
        </p:nvSpPr>
        <p:spPr>
          <a:xfrm>
            <a:off x="588705" y="486690"/>
            <a:ext cx="79665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6FBA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PROPUESTA DE VALOR</a:t>
            </a:r>
            <a:endParaRPr sz="3200" b="1" dirty="0">
              <a:solidFill>
                <a:srgbClr val="006FBA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D4733B85-51EA-4851-BAE4-CFDA242FFDEE}"/>
              </a:ext>
            </a:extLst>
          </p:cNvPr>
          <p:cNvCxnSpPr>
            <a:cxnSpLocks/>
          </p:cNvCxnSpPr>
          <p:nvPr/>
        </p:nvCxnSpPr>
        <p:spPr>
          <a:xfrm>
            <a:off x="-23266" y="1166839"/>
            <a:ext cx="9167266" cy="0"/>
          </a:xfrm>
          <a:prstGeom prst="line">
            <a:avLst/>
          </a:prstGeom>
          <a:ln w="28575">
            <a:solidFill>
              <a:srgbClr val="006F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fld id="{00000000-1234-1234-1234-123412341234}" type="slidenum">
              <a:rPr lang="fr-FR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fld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1" name="Google Shape;241;p6" descr="http://advenio.es/wp-content/uploads/2010/11/Propuestadevalor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1288" y="1852368"/>
            <a:ext cx="5791581" cy="48617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0;p4">
            <a:extLst>
              <a:ext uri="{FF2B5EF4-FFF2-40B4-BE49-F238E27FC236}">
                <a16:creationId xmlns:a16="http://schemas.microsoft.com/office/drawing/2014/main" id="{097656AD-9E97-4EB1-8ABD-F0432F5228A0}"/>
              </a:ext>
            </a:extLst>
          </p:cNvPr>
          <p:cNvSpPr txBox="1"/>
          <p:nvPr/>
        </p:nvSpPr>
        <p:spPr>
          <a:xfrm>
            <a:off x="71919" y="925638"/>
            <a:ext cx="90498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POSIBLES PROPUESTAS DE VALOR 1</a:t>
            </a:r>
            <a:endParaRPr sz="3200" b="1" dirty="0">
              <a:solidFill>
                <a:srgbClr val="53AD32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572B1D03-DDBA-40E6-9A06-CEAB14E68C10}"/>
              </a:ext>
            </a:extLst>
          </p:cNvPr>
          <p:cNvCxnSpPr>
            <a:cxnSpLocks/>
          </p:cNvCxnSpPr>
          <p:nvPr/>
        </p:nvCxnSpPr>
        <p:spPr>
          <a:xfrm>
            <a:off x="-23266" y="1624371"/>
            <a:ext cx="9167266" cy="0"/>
          </a:xfrm>
          <a:prstGeom prst="line">
            <a:avLst/>
          </a:prstGeom>
          <a:ln w="28575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fld id="{00000000-1234-1234-1234-123412341234}" type="slidenum">
              <a:rPr lang="fr-FR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fld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9" name="Google Shape;249;p7" descr="http://www.negocioredondo.biz/wp-content/uploads/2014/09/propuesta-de-va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7737" y="1360911"/>
            <a:ext cx="5405808" cy="54058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0;p4">
            <a:extLst>
              <a:ext uri="{FF2B5EF4-FFF2-40B4-BE49-F238E27FC236}">
                <a16:creationId xmlns:a16="http://schemas.microsoft.com/office/drawing/2014/main" id="{F578D48E-9506-43E8-B834-8D1E722B3D07}"/>
              </a:ext>
            </a:extLst>
          </p:cNvPr>
          <p:cNvSpPr txBox="1"/>
          <p:nvPr/>
        </p:nvSpPr>
        <p:spPr>
          <a:xfrm>
            <a:off x="665803" y="546480"/>
            <a:ext cx="79665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6FBA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POSIBLES PROPUESTAS DE VALOR 2</a:t>
            </a:r>
            <a:endParaRPr sz="3200" b="1" dirty="0">
              <a:solidFill>
                <a:srgbClr val="006FBA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FA4A837E-70BF-4688-B991-7E5C2B35C788}"/>
              </a:ext>
            </a:extLst>
          </p:cNvPr>
          <p:cNvCxnSpPr>
            <a:cxnSpLocks/>
          </p:cNvCxnSpPr>
          <p:nvPr/>
        </p:nvCxnSpPr>
        <p:spPr>
          <a:xfrm>
            <a:off x="-12992" y="1131215"/>
            <a:ext cx="9167266" cy="0"/>
          </a:xfrm>
          <a:prstGeom prst="line">
            <a:avLst/>
          </a:prstGeom>
          <a:ln w="28575">
            <a:solidFill>
              <a:srgbClr val="006F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>
            <a:spLocks noGrp="1"/>
          </p:cNvSpPr>
          <p:nvPr>
            <p:ph type="sldNum" idx="12"/>
          </p:nvPr>
        </p:nvSpPr>
        <p:spPr>
          <a:xfrm>
            <a:off x="8534400" y="6629400"/>
            <a:ext cx="5873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fld id="{00000000-1234-1234-1234-123412341234}" type="slidenum">
              <a:rPr lang="fr-FR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fld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6" name="Google Shape;256;p8" descr="http://www.riccofrutal.com.mx/index_archivos/image811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8304" y="1435074"/>
            <a:ext cx="6497086" cy="5074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0;p4">
            <a:extLst>
              <a:ext uri="{FF2B5EF4-FFF2-40B4-BE49-F238E27FC236}">
                <a16:creationId xmlns:a16="http://schemas.microsoft.com/office/drawing/2014/main" id="{A230BA66-F79C-4911-B202-27855BBF5C60}"/>
              </a:ext>
            </a:extLst>
          </p:cNvPr>
          <p:cNvSpPr txBox="1"/>
          <p:nvPr/>
        </p:nvSpPr>
        <p:spPr>
          <a:xfrm>
            <a:off x="71919" y="493953"/>
            <a:ext cx="90498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53AD32"/>
                </a:solidFill>
                <a:latin typeface="Futura LT Pro Book" panose="020B0802020204020204" pitchFamily="34" charset="0"/>
                <a:ea typeface="Lato"/>
                <a:cs typeface="Lato"/>
                <a:sym typeface="Lato"/>
              </a:rPr>
              <a:t>POSIBLES PROPUESTAS DE VALOR 3</a:t>
            </a:r>
            <a:endParaRPr sz="3200" b="1" dirty="0">
              <a:solidFill>
                <a:srgbClr val="53AD32"/>
              </a:solidFill>
              <a:latin typeface="Futura LT Pro Book" panose="020B08020202040202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A67F94F1-2168-4615-B807-E8BC9FBFD38D}"/>
              </a:ext>
            </a:extLst>
          </p:cNvPr>
          <p:cNvCxnSpPr>
            <a:cxnSpLocks/>
          </p:cNvCxnSpPr>
          <p:nvPr/>
        </p:nvCxnSpPr>
        <p:spPr>
          <a:xfrm>
            <a:off x="-23266" y="1079841"/>
            <a:ext cx="9167266" cy="0"/>
          </a:xfrm>
          <a:prstGeom prst="line">
            <a:avLst/>
          </a:prstGeom>
          <a:ln w="28575">
            <a:solidFill>
              <a:srgbClr val="53AD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res_ACF_ESP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_ACF_ESP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_ACF_ESP">
  <a:themeElements>
    <a:clrScheme name="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00"/>
      </a:accent1>
      <a:accent2>
        <a:srgbClr val="CC6600"/>
      </a:accent2>
      <a:accent3>
        <a:srgbClr val="FFFFFF"/>
      </a:accent3>
      <a:accent4>
        <a:srgbClr val="002A56"/>
      </a:accent4>
      <a:accent5>
        <a:srgbClr val="CAE2AA"/>
      </a:accent5>
      <a:accent6>
        <a:srgbClr val="B95C00"/>
      </a:accent6>
      <a:hlink>
        <a:srgbClr val="0033CC"/>
      </a:hlink>
      <a:folHlink>
        <a:srgbClr val="D60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1559</Words>
  <Application>Microsoft Office PowerPoint</Application>
  <PresentationFormat>Presentación en pantalla (4:3)</PresentationFormat>
  <Paragraphs>377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6" baseType="lpstr">
      <vt:lpstr>Lato</vt:lpstr>
      <vt:lpstr>Futura LT Pro Book</vt:lpstr>
      <vt:lpstr>Arial</vt:lpstr>
      <vt:lpstr>Lato Hairline</vt:lpstr>
      <vt:lpstr>Verdana</vt:lpstr>
      <vt:lpstr>Poppins Black</vt:lpstr>
      <vt:lpstr>Lato Light</vt:lpstr>
      <vt:lpstr>Trebuchet MS</vt:lpstr>
      <vt:lpstr>Calibri</vt:lpstr>
      <vt:lpstr>Noto Sans Symbols</vt:lpstr>
      <vt:lpstr>Times New Roman</vt:lpstr>
      <vt:lpstr>Pres_ACF_ESP</vt:lpstr>
      <vt:lpstr>2_Pres_ACF_ESP</vt:lpstr>
      <vt:lpstr>1_Pres_ACF_ESP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TERZA RIMA</dc:creator>
  <cp:lastModifiedBy>RODOLFO ALVA CORDOVA</cp:lastModifiedBy>
  <cp:revision>8</cp:revision>
  <dcterms:created xsi:type="dcterms:W3CDTF">2006-02-13T17:18:03Z</dcterms:created>
  <dcterms:modified xsi:type="dcterms:W3CDTF">2021-05-13T05:35:14Z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0x0101008C95E031424AFF4DA062AF16F9294AE5</vt:lpwstr>
  </property>
  <property fmtid="{D5CDD505-2E9C-101B-9397-08002B2CF9AE}" pid="3" name="_dlc_DocIdItemGuid">
    <vt:lpwstr>e1b68982-a8f2-433a-8440-e807944a3aae</vt:lpwstr>
  </property>
</Properties>
</file>