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9144000" cy="5145088"/>
  <p:notesSz cx="6797675" cy="9926638"/>
  <p:embeddedFontLst>
    <p:embeddedFont>
      <p:font typeface="Calibri" panose="020F0502020204030204" pitchFamily="34" charset="0"/>
      <p:regular r:id="rId38"/>
      <p:bold r:id="rId39"/>
      <p:italic r:id="rId40"/>
      <p:boldItalic r:id="rId41"/>
    </p:embeddedFont>
    <p:embeddedFont>
      <p:font typeface="Lato" panose="020B0604020202020204" charset="0"/>
      <p:regular r:id="rId42"/>
      <p:bold r:id="rId43"/>
      <p:italic r:id="rId44"/>
      <p:boldItalic r:id="rId45"/>
    </p:embeddedFont>
    <p:embeddedFont>
      <p:font typeface="Lato Hairline" panose="020B0604020202020204" charset="0"/>
      <p:regular r:id="rId46"/>
      <p:italic r:id="rId47"/>
    </p:embeddedFont>
    <p:embeddedFont>
      <p:font typeface="Lato Heavy" panose="020B0604020202020204" charset="0"/>
      <p:bold r:id="rId48"/>
      <p:boldItalic r:id="rId49"/>
    </p:embeddedFont>
    <p:embeddedFont>
      <p:font typeface="Lato Light" panose="020B0604020202020204" charset="0"/>
      <p:regular r:id="rId50"/>
      <p:italic r:id="rId51"/>
    </p:embeddedFont>
    <p:embeddedFont>
      <p:font typeface="Tahoma" panose="020B0604030504040204" pitchFamily="34" charset="0"/>
      <p:regular r:id="rId52"/>
      <p:bold r:id="rId53"/>
    </p:embeddedFont>
    <p:embeddedFont>
      <p:font typeface="Trebuchet MS" panose="020B0603020202020204" pitchFamily="34" charset="0"/>
      <p:regular r:id="rId54"/>
      <p:bold r:id="rId55"/>
      <p:italic r:id="rId56"/>
      <p:boldItalic r:id="rId57"/>
    </p:embeddedFont>
    <p:embeddedFont>
      <p:font typeface="Verdana" panose="020B0604030504040204" pitchFamily="34" charset="0"/>
      <p:regular r:id="rId58"/>
      <p:bold r:id="rId59"/>
      <p:italic r:id="rId60"/>
      <p:boldItalic r:id="rId6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  <p:ext uri="http://customooxmlschemas.google.com/">
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3" roundtripDataSignature="AMtx7miRgMoVER15C9J+2aY1tkuTd6HYt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CB5"/>
    <a:srgbClr val="53AD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53A37A3-C74B-4D90-883A-8F1B60B7A781}">
  <a:tblStyle styleId="{453A37A3-C74B-4D90-883A-8F1B60B7A781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4">
              <a:alpha val="20000"/>
            </a:schemeClr>
          </a:solidFill>
        </a:fill>
      </a:tcStyle>
    </a:band1V>
    <a:band2V>
      <a:tcTxStyle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FFFFFF">
              <a:alpha val="0"/>
            </a:srgbClr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/>
      <a:tcStyle>
        <a:tcBdr>
          <a:bottom>
            <a:ln w="254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FFFFFF">
              <a:alpha val="0"/>
            </a:srgbClr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2833802-FEF1-4C79-8D5D-14CF1EAF98D9}" styleName="Estilo claro 2 - Acent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64" autoAdjust="0"/>
    <p:restoredTop sz="92443" autoAdjust="0"/>
  </p:normalViewPr>
  <p:slideViewPr>
    <p:cSldViewPr snapToGrid="0">
      <p:cViewPr varScale="1">
        <p:scale>
          <a:sx n="82" d="100"/>
          <a:sy n="82" d="100"/>
        </p:scale>
        <p:origin x="108" y="852"/>
      </p:cViewPr>
      <p:guideLst>
        <p:guide orient="horz" pos="2160"/>
        <p:guide pos="2880"/>
        <p:guide orient="horz" pos="162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47" d="100"/>
          <a:sy n="47" d="100"/>
        </p:scale>
        <p:origin x="2792" y="3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font" Target="fonts/font13.fntdata"/><Relationship Id="rId55" Type="http://schemas.openxmlformats.org/officeDocument/2006/relationships/font" Target="fonts/font18.fntdata"/><Relationship Id="rId63" Type="http://customschemas.google.com/relationships/presentationmetadata" Target="meta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4.fntdata"/><Relationship Id="rId54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3" Type="http://schemas.openxmlformats.org/officeDocument/2006/relationships/font" Target="fonts/font16.fntdata"/><Relationship Id="rId58" Type="http://schemas.openxmlformats.org/officeDocument/2006/relationships/font" Target="fonts/font21.fntdata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2.fntdata"/><Relationship Id="rId57" Type="http://schemas.openxmlformats.org/officeDocument/2006/relationships/font" Target="fonts/font20.fntdata"/><Relationship Id="rId61" Type="http://schemas.openxmlformats.org/officeDocument/2006/relationships/font" Target="fonts/font2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7.fntdata"/><Relationship Id="rId52" Type="http://schemas.openxmlformats.org/officeDocument/2006/relationships/font" Target="fonts/font15.fntdata"/><Relationship Id="rId60" Type="http://schemas.openxmlformats.org/officeDocument/2006/relationships/font" Target="fonts/font23.fntdata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6.fntdata"/><Relationship Id="rId48" Type="http://schemas.openxmlformats.org/officeDocument/2006/relationships/font" Target="fonts/font11.fntdata"/><Relationship Id="rId56" Type="http://schemas.openxmlformats.org/officeDocument/2006/relationships/font" Target="fonts/font19.fntdata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14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59" Type="http://schemas.openxmlformats.org/officeDocument/2006/relationships/font" Target="fonts/font22.fntdata"/><Relationship Id="rId6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4813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2863" y="0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31338"/>
            <a:ext cx="2944813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E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‹Nº›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E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2" name="Google Shape;6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3" name="Google Shape;63;p1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9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E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4" name="Google Shape;14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5" name="Google Shape;145;p9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b="1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0:notes"/>
          <p:cNvSpPr txBox="1"/>
          <p:nvPr/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00" tIns="45200" rIns="90400" bIns="452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fld id="{00000000-1234-1234-1234-123412341234}" type="slidenum">
              <a:rPr lang="es-E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4938" y="769938"/>
            <a:ext cx="6565900" cy="3695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3" name="Google Shape;153;p10:notes"/>
          <p:cNvSpPr txBox="1">
            <a:spLocks noGrp="1"/>
          </p:cNvSpPr>
          <p:nvPr>
            <p:ph type="body" idx="1"/>
          </p:nvPr>
        </p:nvSpPr>
        <p:spPr>
          <a:xfrm>
            <a:off x="935038" y="4699000"/>
            <a:ext cx="4967287" cy="4465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00" tIns="45200" rIns="90400" bIns="45200" anchor="t" anchorCtr="0">
            <a:noAutofit/>
          </a:bodyPr>
          <a:lstStyle/>
          <a:p>
            <a:pPr marL="0" lvl="0" indent="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9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1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2" name="Google Shape;16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2" name="Google Shape;182;p12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3" name="Google Shape;183;p12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E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13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4538"/>
            <a:ext cx="6611937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6" name="Google Shape;196;p13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8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15" name="Google Shape;215;p14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rPr lang="es-ES" sz="1800"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es-ES" sz="900">
                <a:latin typeface="Arial"/>
                <a:ea typeface="Arial"/>
                <a:cs typeface="Arial"/>
                <a:sym typeface="Arial"/>
              </a:rPr>
              <a:t>reguntas que pueden ayudarte</a:t>
            </a:r>
            <a:endParaRPr sz="9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rPr lang="es-ES" sz="900">
                <a:latin typeface="Arial"/>
                <a:ea typeface="Arial"/>
                <a:cs typeface="Arial"/>
                <a:sym typeface="Arial"/>
              </a:rPr>
              <a:t>¿como somos? </a:t>
            </a:r>
            <a:endParaRPr sz="9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rPr lang="es-ES" sz="900">
                <a:latin typeface="Arial"/>
                <a:ea typeface="Arial"/>
                <a:cs typeface="Arial"/>
                <a:sym typeface="Arial"/>
              </a:rPr>
              <a:t>¿en que creemos? </a:t>
            </a:r>
            <a:endParaRPr sz="9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6" name="Google Shape;216;p14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E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15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5" name="Google Shape;225;p15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6" name="Google Shape;226;p15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E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16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6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E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17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4" name="Google Shape;234;p16:notes"/>
          <p:cNvSpPr txBox="1"/>
          <p:nvPr/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1200"/>
              <a:buFont typeface="Noto Sans Symbols"/>
              <a:buChar char="▪"/>
            </a:pPr>
            <a:fld id="{00000000-1234-1234-1234-123412341234}" type="slidenum">
              <a:rPr lang="es-E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17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1763" y="769938"/>
            <a:ext cx="6570662" cy="3697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6" name="Google Shape;236;p16:notes"/>
          <p:cNvSpPr txBox="1">
            <a:spLocks noGrp="1"/>
          </p:cNvSpPr>
          <p:nvPr>
            <p:ph type="body" idx="1"/>
          </p:nvPr>
        </p:nvSpPr>
        <p:spPr>
          <a:xfrm>
            <a:off x="935038" y="4697413"/>
            <a:ext cx="4967287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Times New Roman"/>
              <a:buNone/>
            </a:pPr>
            <a:endParaRPr sz="800" b="1">
              <a:solidFill>
                <a:srgbClr val="000099"/>
              </a:solidFill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7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8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E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19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0" name="Google Shape;260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1" name="Google Shape;261;p18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6066a81a67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6066a81a67_0_58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800" cy="4465500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g6066a81a67_0_58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00" cy="495300"/>
          </a:xfrm>
          <a:prstGeom prst="rect">
            <a:avLst/>
          </a:prstGeom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ES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0" name="Google Shape;270;p19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1" name="Google Shape;271;p19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E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8" name="Google Shape;278;p20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9" name="Google Shape;279;p20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E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21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21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E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22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6" name="Google Shape;286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87" name="Google Shape;287;p21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96" name="Google Shape;296;p22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/>
              <a:t>Dinámica de innovación</a:t>
            </a:r>
            <a:endParaRPr/>
          </a:p>
        </p:txBody>
      </p:sp>
      <p:sp>
        <p:nvSpPr>
          <p:cNvPr id="297" name="Google Shape;297;p22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E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23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02" name="Google Shape;302;p23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3" name="Google Shape;303;p23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E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24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08" name="Google Shape;308;p24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9" name="Google Shape;309;p24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E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25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5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E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26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6" name="Google Shape;316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17" name="Google Shape;317;p25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/>
              <a:t>google lluvia de ideas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/>
              <a:t>Dinámica grupal: Elegir un producto. Diseño, empaque presentación. A quién se lo venderías, cuánto costaría</a:t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32" name="Google Shape;332;p26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3" name="Google Shape;333;p26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E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27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38" name="Google Shape;338;p27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9" name="Google Shape;339;p27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E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28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46" name="Google Shape;346;p28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/>
              <a:t>Esta se quita para el participante, pero se trabaja con cada grupo entregándoles una hoja impresa.</a:t>
            </a:r>
            <a:endParaRPr/>
          </a:p>
        </p:txBody>
      </p:sp>
      <p:sp>
        <p:nvSpPr>
          <p:cNvPr id="347" name="Google Shape;347;p28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E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29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3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7" name="Google Shape;77;p2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52" name="Google Shape;352;p29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3" name="Google Shape;353;p29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E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30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30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E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31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0" name="Google Shape;360;p30:notes"/>
          <p:cNvSpPr txBox="1"/>
          <p:nvPr/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1200"/>
              <a:buFont typeface="Noto Sans Symbols"/>
              <a:buChar char="▪"/>
            </a:pPr>
            <a:fld id="{00000000-1234-1234-1234-123412341234}" type="slidenum">
              <a:rPr lang="es-E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31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1763" y="769938"/>
            <a:ext cx="6570662" cy="3697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62" name="Google Shape;362;p30:notes"/>
          <p:cNvSpPr txBox="1">
            <a:spLocks noGrp="1"/>
          </p:cNvSpPr>
          <p:nvPr>
            <p:ph type="body" idx="1"/>
          </p:nvPr>
        </p:nvSpPr>
        <p:spPr>
          <a:xfrm>
            <a:off x="935038" y="4697413"/>
            <a:ext cx="4967287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384" name="Google Shape;384;p31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800" cy="44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5" name="Google Shape;385;p31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0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ES"/>
              <a:t>32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99" name="Google Shape;399;p32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00" name="Google Shape;400;p32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E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33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33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5" name="Google Shape;405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4538"/>
            <a:ext cx="6605587" cy="3717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3" name="Google Shape;83;p3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4013" cy="4462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1" name="Google Shape;91;p4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4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E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3" name="Google Shape;113;p5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4" name="Google Shape;114;p5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E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0" name="Google Shape;120;p6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1" name="Google Shape;121;p6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E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7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E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8" name="Google Shape;1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9" name="Google Shape;129;p7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6" name="Google Shape;136;p8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7" name="Google Shape;137;p8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E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5"/>
          <p:cNvSpPr txBox="1">
            <a:spLocks noGrp="1"/>
          </p:cNvSpPr>
          <p:nvPr>
            <p:ph type="title"/>
          </p:nvPr>
        </p:nvSpPr>
        <p:spPr>
          <a:xfrm>
            <a:off x="628650" y="482966"/>
            <a:ext cx="7886700" cy="99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6" name="Google Shape;16;p35"/>
          <p:cNvSpPr txBox="1">
            <a:spLocks noGrp="1"/>
          </p:cNvSpPr>
          <p:nvPr>
            <p:ph type="body" idx="1"/>
          </p:nvPr>
        </p:nvSpPr>
        <p:spPr>
          <a:xfrm>
            <a:off x="628650" y="1477445"/>
            <a:ext cx="7886700" cy="3264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44"/>
          <p:cNvSpPr txBox="1">
            <a:spLocks noGrp="1"/>
          </p:cNvSpPr>
          <p:nvPr>
            <p:ph type="title"/>
          </p:nvPr>
        </p:nvSpPr>
        <p:spPr>
          <a:xfrm>
            <a:off x="629841" y="597813"/>
            <a:ext cx="2949178" cy="1200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9" name="Google Shape;49;p44"/>
          <p:cNvSpPr>
            <a:spLocks noGrp="1"/>
          </p:cNvSpPr>
          <p:nvPr>
            <p:ph type="pic" idx="2"/>
          </p:nvPr>
        </p:nvSpPr>
        <p:spPr>
          <a:xfrm>
            <a:off x="3887391" y="995606"/>
            <a:ext cx="4629150" cy="3656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Google Shape;50;p44"/>
          <p:cNvSpPr txBox="1">
            <a:spLocks noGrp="1"/>
          </p:cNvSpPr>
          <p:nvPr>
            <p:ph type="body" idx="1"/>
          </p:nvPr>
        </p:nvSpPr>
        <p:spPr>
          <a:xfrm>
            <a:off x="629841" y="1798333"/>
            <a:ext cx="2949178" cy="2859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5"/>
          <p:cNvSpPr txBox="1">
            <a:spLocks noGrp="1"/>
          </p:cNvSpPr>
          <p:nvPr>
            <p:ph type="title"/>
          </p:nvPr>
        </p:nvSpPr>
        <p:spPr>
          <a:xfrm>
            <a:off x="628650" y="698568"/>
            <a:ext cx="7886700" cy="92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3" name="Google Shape;53;p45"/>
          <p:cNvSpPr txBox="1">
            <a:spLocks noGrp="1"/>
          </p:cNvSpPr>
          <p:nvPr>
            <p:ph type="body" idx="1"/>
          </p:nvPr>
        </p:nvSpPr>
        <p:spPr>
          <a:xfrm rot="5400000">
            <a:off x="3051783" y="-730086"/>
            <a:ext cx="304043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6"/>
          <p:cNvSpPr txBox="1">
            <a:spLocks noGrp="1"/>
          </p:cNvSpPr>
          <p:nvPr>
            <p:ph type="title"/>
          </p:nvPr>
        </p:nvSpPr>
        <p:spPr>
          <a:xfrm rot="5400000">
            <a:off x="5349401" y="1468202"/>
            <a:ext cx="4360224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6" name="Google Shape;56;p46"/>
          <p:cNvSpPr txBox="1">
            <a:spLocks noGrp="1"/>
          </p:cNvSpPr>
          <p:nvPr>
            <p:ph type="body" idx="1"/>
          </p:nvPr>
        </p:nvSpPr>
        <p:spPr>
          <a:xfrm rot="5400000">
            <a:off x="1348902" y="-446323"/>
            <a:ext cx="4360224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46"/>
          <p:cNvSpPr txBox="1">
            <a:spLocks noGrp="1"/>
          </p:cNvSpPr>
          <p:nvPr>
            <p:ph type="dt" idx="10"/>
          </p:nvPr>
        </p:nvSpPr>
        <p:spPr>
          <a:xfrm>
            <a:off x="628650" y="4768736"/>
            <a:ext cx="20574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Google Shape;58;p46"/>
          <p:cNvSpPr txBox="1">
            <a:spLocks noGrp="1"/>
          </p:cNvSpPr>
          <p:nvPr>
            <p:ph type="ftr" idx="11"/>
          </p:nvPr>
        </p:nvSpPr>
        <p:spPr>
          <a:xfrm>
            <a:off x="3028950" y="4768736"/>
            <a:ext cx="30861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Google Shape;59;p46"/>
          <p:cNvSpPr txBox="1">
            <a:spLocks noGrp="1"/>
          </p:cNvSpPr>
          <p:nvPr>
            <p:ph type="sldNum" idx="12"/>
          </p:nvPr>
        </p:nvSpPr>
        <p:spPr>
          <a:xfrm>
            <a:off x="6457950" y="4768736"/>
            <a:ext cx="20574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6"/>
          <p:cNvSpPr txBox="1">
            <a:spLocks noGrp="1"/>
          </p:cNvSpPr>
          <p:nvPr>
            <p:ph type="ctrTitle"/>
          </p:nvPr>
        </p:nvSpPr>
        <p:spPr>
          <a:xfrm>
            <a:off x="1143000" y="842032"/>
            <a:ext cx="6858000" cy="17912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" name="Google Shape;19;p36"/>
          <p:cNvSpPr txBox="1">
            <a:spLocks noGrp="1"/>
          </p:cNvSpPr>
          <p:nvPr>
            <p:ph type="subTitle" idx="1"/>
          </p:nvPr>
        </p:nvSpPr>
        <p:spPr>
          <a:xfrm>
            <a:off x="1143000" y="2702363"/>
            <a:ext cx="6858000" cy="1242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, texto y clip multimedia" type="txAndMedia">
  <p:cSld name="TEXT_AND_MEDIA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8"/>
          <p:cNvSpPr txBox="1">
            <a:spLocks noGrp="1"/>
          </p:cNvSpPr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3" name="Google Shape;23;p38"/>
          <p:cNvSpPr txBox="1">
            <a:spLocks noGrp="1"/>
          </p:cNvSpPr>
          <p:nvPr>
            <p:ph type="body" idx="1"/>
          </p:nvPr>
        </p:nvSpPr>
        <p:spPr>
          <a:xfrm>
            <a:off x="457200" y="1200521"/>
            <a:ext cx="4038600" cy="339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1pPr>
            <a:lvl2pPr marL="914400" lvl="1" indent="-3429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3pPr>
            <a:lvl4pPr marL="1828800" lvl="3" indent="-3429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."/>
              <a:defRPr/>
            </a:lvl4pPr>
            <a:lvl5pPr marL="2286000" lvl="4" indent="-3429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­"/>
              <a:defRPr/>
            </a:lvl5pPr>
            <a:lvl6pPr marL="2743200" lvl="5" indent="-3429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­"/>
              <a:defRPr/>
            </a:lvl6pPr>
            <a:lvl7pPr marL="3200400" lvl="6" indent="-3429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­"/>
              <a:defRPr/>
            </a:lvl7pPr>
            <a:lvl8pPr marL="3657600" lvl="7" indent="-3429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­"/>
              <a:defRPr/>
            </a:lvl8pPr>
            <a:lvl9pPr marL="4114800" lvl="8" indent="-3429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­"/>
              <a:defRPr/>
            </a:lvl9pPr>
          </a:lstStyle>
          <a:p>
            <a:endParaRPr/>
          </a:p>
        </p:txBody>
      </p:sp>
      <p:sp>
        <p:nvSpPr>
          <p:cNvPr id="24" name="Google Shape;24;p38"/>
          <p:cNvSpPr>
            <a:spLocks noGrp="1"/>
          </p:cNvSpPr>
          <p:nvPr>
            <p:ph type="media" idx="2"/>
          </p:nvPr>
        </p:nvSpPr>
        <p:spPr>
          <a:xfrm>
            <a:off x="4648200" y="1200521"/>
            <a:ext cx="4038600" cy="339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9CC00"/>
              </a:buClr>
              <a:buSzPts val="2500"/>
              <a:buFont typeface="Noto Sans Symbols"/>
              <a:buChar char="▪"/>
              <a:defRPr sz="25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99CC00"/>
              </a:buClr>
              <a:buSzPts val="2400"/>
              <a:buFont typeface="Trebuchet MS"/>
              <a:buChar char="•"/>
              <a:defRPr sz="24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Char char="–"/>
              <a:defRPr sz="20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."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5" name="Google Shape;25;p38"/>
          <p:cNvSpPr txBox="1">
            <a:spLocks noGrp="1"/>
          </p:cNvSpPr>
          <p:nvPr>
            <p:ph type="dt" idx="10"/>
          </p:nvPr>
        </p:nvSpPr>
        <p:spPr>
          <a:xfrm>
            <a:off x="457200" y="4685365"/>
            <a:ext cx="2133600" cy="357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6" name="Google Shape;26;p38"/>
          <p:cNvSpPr txBox="1">
            <a:spLocks noGrp="1"/>
          </p:cNvSpPr>
          <p:nvPr>
            <p:ph type="ftr" idx="11"/>
          </p:nvPr>
        </p:nvSpPr>
        <p:spPr>
          <a:xfrm>
            <a:off x="3124200" y="4685365"/>
            <a:ext cx="2895600" cy="357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7" name="Google Shape;27;p38"/>
          <p:cNvSpPr txBox="1">
            <a:spLocks noGrp="1"/>
          </p:cNvSpPr>
          <p:nvPr>
            <p:ph type="sldNum" idx="12"/>
          </p:nvPr>
        </p:nvSpPr>
        <p:spPr>
          <a:xfrm>
            <a:off x="6553200" y="4836622"/>
            <a:ext cx="2133600" cy="206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9"/>
          <p:cNvSpPr txBox="1">
            <a:spLocks noGrp="1"/>
          </p:cNvSpPr>
          <p:nvPr>
            <p:ph type="title"/>
          </p:nvPr>
        </p:nvSpPr>
        <p:spPr>
          <a:xfrm>
            <a:off x="623888" y="1282701"/>
            <a:ext cx="7886700" cy="214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0" name="Google Shape;30;p39"/>
          <p:cNvSpPr txBox="1">
            <a:spLocks noGrp="1"/>
          </p:cNvSpPr>
          <p:nvPr>
            <p:ph type="body" idx="1"/>
          </p:nvPr>
        </p:nvSpPr>
        <p:spPr>
          <a:xfrm>
            <a:off x="623888" y="3443161"/>
            <a:ext cx="7886700" cy="1125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0"/>
          <p:cNvSpPr txBox="1">
            <a:spLocks noGrp="1"/>
          </p:cNvSpPr>
          <p:nvPr>
            <p:ph type="title"/>
          </p:nvPr>
        </p:nvSpPr>
        <p:spPr>
          <a:xfrm>
            <a:off x="628650" y="571168"/>
            <a:ext cx="7886700" cy="99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3" name="Google Shape;33;p40"/>
          <p:cNvSpPr txBox="1">
            <a:spLocks noGrp="1"/>
          </p:cNvSpPr>
          <p:nvPr>
            <p:ph type="body" idx="1"/>
          </p:nvPr>
        </p:nvSpPr>
        <p:spPr>
          <a:xfrm>
            <a:off x="628650" y="1565647"/>
            <a:ext cx="3886200" cy="3264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40"/>
          <p:cNvSpPr txBox="1">
            <a:spLocks noGrp="1"/>
          </p:cNvSpPr>
          <p:nvPr>
            <p:ph type="body" idx="2"/>
          </p:nvPr>
        </p:nvSpPr>
        <p:spPr>
          <a:xfrm>
            <a:off x="4629150" y="1565647"/>
            <a:ext cx="3886200" cy="3264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41"/>
          <p:cNvSpPr txBox="1">
            <a:spLocks noGrp="1"/>
          </p:cNvSpPr>
          <p:nvPr>
            <p:ph type="title"/>
          </p:nvPr>
        </p:nvSpPr>
        <p:spPr>
          <a:xfrm>
            <a:off x="629841" y="499335"/>
            <a:ext cx="7886700" cy="99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7" name="Google Shape;37;p41"/>
          <p:cNvSpPr txBox="1">
            <a:spLocks noGrp="1"/>
          </p:cNvSpPr>
          <p:nvPr>
            <p:ph type="body" idx="1"/>
          </p:nvPr>
        </p:nvSpPr>
        <p:spPr>
          <a:xfrm>
            <a:off x="629842" y="1486667"/>
            <a:ext cx="3868340" cy="618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8" name="Google Shape;38;p41"/>
          <p:cNvSpPr txBox="1">
            <a:spLocks noGrp="1"/>
          </p:cNvSpPr>
          <p:nvPr>
            <p:ph type="body" idx="2"/>
          </p:nvPr>
        </p:nvSpPr>
        <p:spPr>
          <a:xfrm>
            <a:off x="629842" y="2104792"/>
            <a:ext cx="3868340" cy="2764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41"/>
          <p:cNvSpPr txBox="1">
            <a:spLocks noGrp="1"/>
          </p:cNvSpPr>
          <p:nvPr>
            <p:ph type="body" idx="3"/>
          </p:nvPr>
        </p:nvSpPr>
        <p:spPr>
          <a:xfrm>
            <a:off x="4629151" y="1486667"/>
            <a:ext cx="3887391" cy="618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0" name="Google Shape;40;p41"/>
          <p:cNvSpPr txBox="1">
            <a:spLocks noGrp="1"/>
          </p:cNvSpPr>
          <p:nvPr>
            <p:ph type="body" idx="4"/>
          </p:nvPr>
        </p:nvSpPr>
        <p:spPr>
          <a:xfrm>
            <a:off x="4629151" y="2104792"/>
            <a:ext cx="3887391" cy="2764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42"/>
          <p:cNvSpPr txBox="1">
            <a:spLocks noGrp="1"/>
          </p:cNvSpPr>
          <p:nvPr>
            <p:ph type="title"/>
          </p:nvPr>
        </p:nvSpPr>
        <p:spPr>
          <a:xfrm>
            <a:off x="628650" y="678968"/>
            <a:ext cx="7886700" cy="99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43"/>
          <p:cNvSpPr txBox="1">
            <a:spLocks noGrp="1"/>
          </p:cNvSpPr>
          <p:nvPr>
            <p:ph type="title"/>
          </p:nvPr>
        </p:nvSpPr>
        <p:spPr>
          <a:xfrm>
            <a:off x="629841" y="695813"/>
            <a:ext cx="2949178" cy="1200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5" name="Google Shape;45;p43"/>
          <p:cNvSpPr txBox="1">
            <a:spLocks noGrp="1"/>
          </p:cNvSpPr>
          <p:nvPr>
            <p:ph type="body" idx="1"/>
          </p:nvPr>
        </p:nvSpPr>
        <p:spPr>
          <a:xfrm>
            <a:off x="3887391" y="1093606"/>
            <a:ext cx="4629150" cy="3656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46" name="Google Shape;46;p43"/>
          <p:cNvSpPr txBox="1">
            <a:spLocks noGrp="1"/>
          </p:cNvSpPr>
          <p:nvPr>
            <p:ph type="body" idx="2"/>
          </p:nvPr>
        </p:nvSpPr>
        <p:spPr>
          <a:xfrm>
            <a:off x="629841" y="1896333"/>
            <a:ext cx="2949178" cy="2859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4"/>
          <p:cNvSpPr txBox="1">
            <a:spLocks noGrp="1"/>
          </p:cNvSpPr>
          <p:nvPr>
            <p:ph type="body" idx="1"/>
          </p:nvPr>
        </p:nvSpPr>
        <p:spPr>
          <a:xfrm>
            <a:off x="628650" y="1369642"/>
            <a:ext cx="7886700" cy="3264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feature=player_detailpage&amp;v=GlB5-2h4FW0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AWjyzxhC2DY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xc.hu/browse.phtml?f=download&amp;id=1156284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jp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es.wikipedia.org/wiki/Responsable_de_comunidad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"/>
          <p:cNvSpPr txBox="1">
            <a:spLocks noGrp="1"/>
          </p:cNvSpPr>
          <p:nvPr>
            <p:ph type="sldNum" idx="12"/>
          </p:nvPr>
        </p:nvSpPr>
        <p:spPr>
          <a:xfrm>
            <a:off x="6457950" y="4768736"/>
            <a:ext cx="20574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fld id="{00000000-1234-1234-1234-123412341234}" type="slidenum">
              <a:rPr lang="es-ES"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1</a:t>
            </a:fld>
            <a:endParaRPr sz="1200" b="1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6" name="Google Shape;66;p1"/>
          <p:cNvSpPr txBox="1"/>
          <p:nvPr/>
        </p:nvSpPr>
        <p:spPr>
          <a:xfrm>
            <a:off x="390558" y="806723"/>
            <a:ext cx="7678721" cy="2140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200"/>
              <a:buFont typeface="Noto Sans Symbols"/>
              <a:buNone/>
            </a:pPr>
            <a:r>
              <a:rPr lang="es-ES" sz="6600" b="0" i="0" u="none" strike="noStrike" cap="none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IDEAS INNOVADORAS </a:t>
            </a:r>
          </a:p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200"/>
              <a:buFont typeface="Noto Sans Symbols"/>
              <a:buNone/>
            </a:pPr>
            <a:r>
              <a:rPr lang="es-ES" sz="2800" b="0" i="0" u="none" strike="noStrike" cap="none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PARA TU PROYECTO EMPRESARIAL</a:t>
            </a:r>
            <a:endParaRPr dirty="0">
              <a:solidFill>
                <a:srgbClr val="006CB5"/>
              </a:solidFill>
              <a:latin typeface="Futura LT Pro Book" panose="020B0802020204020204" pitchFamily="34" charset="0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200"/>
              <a:buFont typeface="Noto Sans Symbols"/>
              <a:buNone/>
            </a:pPr>
            <a:endParaRPr sz="3600" b="1" i="0" u="none" strike="noStrike" cap="none" dirty="0">
              <a:solidFill>
                <a:srgbClr val="222A35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200"/>
              <a:buFont typeface="Noto Sans Symbols"/>
              <a:buNone/>
            </a:pPr>
            <a:endParaRPr sz="3200" b="0" i="0" u="none" strike="noStrike" cap="none" dirty="0">
              <a:solidFill>
                <a:srgbClr val="222A35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8A02EBEA-1482-4B06-892B-253A98FCF531}"/>
              </a:ext>
            </a:extLst>
          </p:cNvPr>
          <p:cNvGrpSpPr/>
          <p:nvPr/>
        </p:nvGrpSpPr>
        <p:grpSpPr>
          <a:xfrm>
            <a:off x="518689" y="2835621"/>
            <a:ext cx="1804660" cy="822455"/>
            <a:chOff x="969854" y="2906521"/>
            <a:chExt cx="1804660" cy="822455"/>
          </a:xfrm>
        </p:grpSpPr>
        <p:sp>
          <p:nvSpPr>
            <p:cNvPr id="4" name="Rectángulo 3">
              <a:extLst>
                <a:ext uri="{FF2B5EF4-FFF2-40B4-BE49-F238E27FC236}">
                  <a16:creationId xmlns:a16="http://schemas.microsoft.com/office/drawing/2014/main" id="{3C038D28-ED3E-4044-9763-5230237E25D0}"/>
                </a:ext>
              </a:extLst>
            </p:cNvPr>
            <p:cNvSpPr/>
            <p:nvPr/>
          </p:nvSpPr>
          <p:spPr>
            <a:xfrm>
              <a:off x="969854" y="2906521"/>
              <a:ext cx="1804660" cy="585930"/>
            </a:xfrm>
            <a:prstGeom prst="rect">
              <a:avLst/>
            </a:prstGeom>
            <a:solidFill>
              <a:srgbClr val="53AD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67" name="Google Shape;67;p1"/>
            <p:cNvSpPr txBox="1"/>
            <p:nvPr/>
          </p:nvSpPr>
          <p:spPr>
            <a:xfrm>
              <a:off x="969854" y="2928757"/>
              <a:ext cx="1804660" cy="8002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2800" b="0" i="0" u="none" strike="noStrike" cap="none" dirty="0">
                  <a:solidFill>
                    <a:schemeClr val="bg1"/>
                  </a:solidFill>
                  <a:latin typeface="Lato"/>
                  <a:ea typeface="Lato"/>
                  <a:cs typeface="Lato"/>
                  <a:sym typeface="Lato"/>
                </a:rPr>
                <a:t>Sesión #2</a:t>
              </a:r>
              <a:endParaRPr dirty="0">
                <a:solidFill>
                  <a:schemeClr val="bg1"/>
                </a:solidFill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9" name="Google Shape;11;p34">
            <a:extLst>
              <a:ext uri="{FF2B5EF4-FFF2-40B4-BE49-F238E27FC236}">
                <a16:creationId xmlns:a16="http://schemas.microsoft.com/office/drawing/2014/main" id="{6BF798E8-4FF7-4289-8C45-B45C4F38FAD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0558" y="4201298"/>
            <a:ext cx="2251614" cy="756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2;p34">
            <a:extLst>
              <a:ext uri="{FF2B5EF4-FFF2-40B4-BE49-F238E27FC236}">
                <a16:creationId xmlns:a16="http://schemas.microsoft.com/office/drawing/2014/main" id="{C8936DA5-D3BD-4F80-A7DB-CEDA1BB3569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9370" t="28761" r="26066" b="25143"/>
          <a:stretch/>
        </p:blipFill>
        <p:spPr>
          <a:xfrm>
            <a:off x="3488632" y="4069104"/>
            <a:ext cx="1746421" cy="1015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3;p34">
            <a:extLst>
              <a:ext uri="{FF2B5EF4-FFF2-40B4-BE49-F238E27FC236}">
                <a16:creationId xmlns:a16="http://schemas.microsoft.com/office/drawing/2014/main" id="{4165EDF5-5AE8-4662-A320-0442BC2379A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12941" t="38600" r="17257" b="28608"/>
          <a:stretch/>
        </p:blipFill>
        <p:spPr>
          <a:xfrm>
            <a:off x="5811551" y="4142163"/>
            <a:ext cx="3292129" cy="86984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F7DF8515-7A1D-4915-840B-141DF2671900}"/>
              </a:ext>
            </a:extLst>
          </p:cNvPr>
          <p:cNvSpPr txBox="1"/>
          <p:nvPr/>
        </p:nvSpPr>
        <p:spPr>
          <a:xfrm>
            <a:off x="610354" y="3873676"/>
            <a:ext cx="1621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i="1" dirty="0">
                <a:solidFill>
                  <a:schemeClr val="tx2">
                    <a:lumMod val="75000"/>
                  </a:schemeClr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Organizan: 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80240DBE-89B8-462D-A49E-EB395BEE7A2D}"/>
              </a:ext>
            </a:extLst>
          </p:cNvPr>
          <p:cNvSpPr txBox="1"/>
          <p:nvPr/>
        </p:nvSpPr>
        <p:spPr>
          <a:xfrm>
            <a:off x="6002847" y="3873676"/>
            <a:ext cx="1621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i="1" dirty="0">
                <a:solidFill>
                  <a:schemeClr val="tx2">
                    <a:lumMod val="75000"/>
                  </a:schemeClr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Financia: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9"/>
          <p:cNvSpPr txBox="1">
            <a:spLocks noGrp="1"/>
          </p:cNvSpPr>
          <p:nvPr>
            <p:ph type="body" idx="1"/>
          </p:nvPr>
        </p:nvSpPr>
        <p:spPr>
          <a:xfrm>
            <a:off x="5801256" y="2592403"/>
            <a:ext cx="3024187" cy="1242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B512"/>
              </a:buClr>
              <a:buSzPts val="1800"/>
              <a:buFont typeface="Arial" panose="020B0604020202020204" pitchFamily="34" charset="0"/>
              <a:buChar char="•"/>
            </a:pPr>
            <a:r>
              <a:rPr lang="es-ES" sz="1200" b="1" u="sng" dirty="0">
                <a:solidFill>
                  <a:srgbClr val="F7B512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  <a:hlinkClick r:id="rId3"/>
              </a:rPr>
              <a:t>http://www.youtube.com/watch?feature=player_detailpage&amp;v=GlB5-2h4FW0</a:t>
            </a:r>
            <a:endParaRPr sz="1200" b="1" dirty="0">
              <a:solidFill>
                <a:srgbClr val="F7B512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pPr marL="342900" lvl="0" indent="-228600" algn="l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 dirty="0"/>
          </a:p>
        </p:txBody>
      </p:sp>
      <p:pic>
        <p:nvPicPr>
          <p:cNvPr id="148" name="Google Shape;148;p9" descr="Bomba-arbol-resiliencia-transici%C3%B3n-sostenibl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0725" y="1724908"/>
            <a:ext cx="5150377" cy="293793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31;p7">
            <a:extLst>
              <a:ext uri="{FF2B5EF4-FFF2-40B4-BE49-F238E27FC236}">
                <a16:creationId xmlns:a16="http://schemas.microsoft.com/office/drawing/2014/main" id="{8C3537AA-B62D-4790-A4BB-5FEB70EB296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60725" y="560776"/>
            <a:ext cx="2942088" cy="987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2200"/>
              <a:buFont typeface="Lato"/>
              <a:buNone/>
            </a:pPr>
            <a:r>
              <a:rPr lang="es-ES" sz="3200" b="1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RESILENCIA</a:t>
            </a:r>
          </a:p>
        </p:txBody>
      </p:sp>
      <p:cxnSp>
        <p:nvCxnSpPr>
          <p:cNvPr id="6" name="Straight Connector 12">
            <a:extLst>
              <a:ext uri="{FF2B5EF4-FFF2-40B4-BE49-F238E27FC236}">
                <a16:creationId xmlns:a16="http://schemas.microsoft.com/office/drawing/2014/main" id="{D3BE02B3-4162-42DE-8686-68EB0D45FA62}"/>
              </a:ext>
            </a:extLst>
          </p:cNvPr>
          <p:cNvCxnSpPr>
            <a:cxnSpLocks/>
          </p:cNvCxnSpPr>
          <p:nvPr/>
        </p:nvCxnSpPr>
        <p:spPr>
          <a:xfrm>
            <a:off x="7683" y="1371803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0"/>
          <p:cNvSpPr txBox="1">
            <a:spLocks noGrp="1"/>
          </p:cNvSpPr>
          <p:nvPr>
            <p:ph type="body" idx="4294967295"/>
          </p:nvPr>
        </p:nvSpPr>
        <p:spPr>
          <a:xfrm>
            <a:off x="650547" y="2481705"/>
            <a:ext cx="2998586" cy="1899781"/>
          </a:xfrm>
          <a:prstGeom prst="rect">
            <a:avLst/>
          </a:prstGeom>
          <a:noFill/>
          <a:ln w="28575" cap="flat" cmpd="sng">
            <a:solidFill>
              <a:srgbClr val="6FAA4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</a:pPr>
            <a:r>
              <a:rPr lang="es-ES" sz="1800">
                <a:latin typeface="Lato"/>
                <a:ea typeface="Lato"/>
                <a:cs typeface="Lato"/>
                <a:sym typeface="Lato"/>
              </a:rPr>
              <a:t>Requisitos mínimos para emprender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</a:pPr>
            <a:r>
              <a:rPr lang="es-ES" sz="1800">
                <a:latin typeface="Lato"/>
                <a:ea typeface="Lato"/>
                <a:cs typeface="Lato"/>
                <a:sym typeface="Lato"/>
              </a:rPr>
              <a:t>Cualidades personales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</a:pPr>
            <a:r>
              <a:rPr lang="es-ES" sz="1800">
                <a:latin typeface="Lato"/>
                <a:ea typeface="Lato"/>
                <a:cs typeface="Lato"/>
                <a:sym typeface="Lato"/>
              </a:rPr>
              <a:t>Conocimientos profesionales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</a:pPr>
            <a:r>
              <a:rPr lang="es-ES" sz="1800">
                <a:latin typeface="Lato"/>
                <a:ea typeface="Lato"/>
                <a:cs typeface="Lato"/>
                <a:sym typeface="Lato"/>
              </a:rPr>
              <a:t>Capacidad de gestión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endParaRPr sz="2000" b="1">
              <a:solidFill>
                <a:srgbClr val="4372A5"/>
              </a:solidFill>
            </a:endParaRPr>
          </a:p>
        </p:txBody>
      </p:sp>
      <p:sp>
        <p:nvSpPr>
          <p:cNvPr id="156" name="Google Shape;156;p10"/>
          <p:cNvSpPr txBox="1">
            <a:spLocks noGrp="1"/>
          </p:cNvSpPr>
          <p:nvPr>
            <p:ph type="body" idx="4294967295"/>
          </p:nvPr>
        </p:nvSpPr>
        <p:spPr>
          <a:xfrm>
            <a:off x="5497420" y="2439641"/>
            <a:ext cx="3036980" cy="2265184"/>
          </a:xfrm>
          <a:prstGeom prst="rect">
            <a:avLst/>
          </a:prstGeom>
          <a:noFill/>
          <a:ln w="28575" cap="flat" cmpd="sng">
            <a:solidFill>
              <a:srgbClr val="0093D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</a:pPr>
            <a:r>
              <a:rPr lang="es-ES" sz="1800">
                <a:latin typeface="Lato"/>
                <a:ea typeface="Lato"/>
                <a:cs typeface="Lato"/>
                <a:sym typeface="Lato"/>
              </a:rPr>
              <a:t>Formación académica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</a:pPr>
            <a:r>
              <a:rPr lang="es-ES" sz="1800">
                <a:latin typeface="Lato"/>
                <a:ea typeface="Lato"/>
                <a:cs typeface="Lato"/>
                <a:sym typeface="Lato"/>
              </a:rPr>
              <a:t>Conocimientos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</a:pPr>
            <a:r>
              <a:rPr lang="es-ES" sz="1800">
                <a:latin typeface="Lato"/>
                <a:ea typeface="Lato"/>
                <a:cs typeface="Lato"/>
                <a:sym typeface="Lato"/>
              </a:rPr>
              <a:t>Experiencia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</a:pPr>
            <a:r>
              <a:rPr lang="es-ES" sz="1800">
                <a:latin typeface="Lato"/>
                <a:ea typeface="Lato"/>
                <a:cs typeface="Lato"/>
                <a:sym typeface="Lato"/>
              </a:rPr>
              <a:t>Aptitudes intelectuales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</a:pPr>
            <a:r>
              <a:rPr lang="es-ES" sz="1800">
                <a:latin typeface="Lato"/>
                <a:ea typeface="Lato"/>
                <a:cs typeface="Lato"/>
                <a:sym typeface="Lato"/>
              </a:rPr>
              <a:t>Aptitudes generales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</a:pPr>
            <a:r>
              <a:rPr lang="es-ES" sz="1800">
                <a:latin typeface="Lato"/>
                <a:ea typeface="Lato"/>
                <a:cs typeface="Lato"/>
                <a:sym typeface="Lato"/>
              </a:rPr>
              <a:t>Cualidades personales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</a:pPr>
            <a:r>
              <a:rPr lang="es-ES" sz="1800">
                <a:latin typeface="Lato"/>
                <a:ea typeface="Lato"/>
                <a:cs typeface="Lato"/>
                <a:sym typeface="Lato"/>
              </a:rPr>
              <a:t>Habilidades</a:t>
            </a:r>
            <a:endParaRPr sz="18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8" name="Google Shape;158;p10"/>
          <p:cNvSpPr/>
          <p:nvPr/>
        </p:nvSpPr>
        <p:spPr>
          <a:xfrm>
            <a:off x="601135" y="1769533"/>
            <a:ext cx="3107266" cy="584201"/>
          </a:xfrm>
          <a:prstGeom prst="rect">
            <a:avLst/>
          </a:prstGeom>
          <a:noFill/>
          <a:ln w="2857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dirty="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COMPETENCIAS EMPRENDEDORAS</a:t>
            </a:r>
            <a:endParaRPr sz="1800" dirty="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9" name="Google Shape;159;p10"/>
          <p:cNvSpPr/>
          <p:nvPr/>
        </p:nvSpPr>
        <p:spPr>
          <a:xfrm>
            <a:off x="5342467" y="1769536"/>
            <a:ext cx="3293533" cy="508000"/>
          </a:xfrm>
          <a:prstGeom prst="rect">
            <a:avLst/>
          </a:prstGeom>
          <a:noFill/>
          <a:ln w="28575" cap="flat" cmpd="sng">
            <a:solidFill>
              <a:srgbClr val="6FAA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FACTORES QUE INFLUYEN</a:t>
            </a:r>
            <a:endParaRPr sz="18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" name="Google Shape;131;p7">
            <a:extLst>
              <a:ext uri="{FF2B5EF4-FFF2-40B4-BE49-F238E27FC236}">
                <a16:creationId xmlns:a16="http://schemas.microsoft.com/office/drawing/2014/main" id="{10346689-94D6-42B5-B7F5-0FAFF9AD67D8}"/>
              </a:ext>
            </a:extLst>
          </p:cNvPr>
          <p:cNvSpPr txBox="1">
            <a:spLocks/>
          </p:cNvSpPr>
          <p:nvPr/>
        </p:nvSpPr>
        <p:spPr>
          <a:xfrm>
            <a:off x="601135" y="463799"/>
            <a:ext cx="7542246" cy="987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200"/>
              <a:buFont typeface="Noto Sans Symbols"/>
              <a:buNone/>
            </a:pPr>
            <a:r>
              <a:rPr lang="es-ES" sz="3200" b="1" i="0" strike="noStrike" cap="none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CARACTERÍSTICAS DE LAS PERSONAS EMPRENDEDORAS</a:t>
            </a:r>
            <a:endParaRPr lang="es-ES" sz="3200" dirty="0">
              <a:solidFill>
                <a:srgbClr val="53AD32"/>
              </a:solidFill>
              <a:latin typeface="Futura LT Pro Book" panose="020B0802020204020204" pitchFamily="34" charset="0"/>
              <a:ea typeface="Lato"/>
              <a:cs typeface="Lato"/>
              <a:sym typeface="Lato"/>
            </a:endParaRPr>
          </a:p>
        </p:txBody>
      </p:sp>
      <p:cxnSp>
        <p:nvCxnSpPr>
          <p:cNvPr id="8" name="Straight Connector 12">
            <a:extLst>
              <a:ext uri="{FF2B5EF4-FFF2-40B4-BE49-F238E27FC236}">
                <a16:creationId xmlns:a16="http://schemas.microsoft.com/office/drawing/2014/main" id="{DD9BDB28-294D-47BE-A5EE-6737CC1383BC}"/>
              </a:ext>
            </a:extLst>
          </p:cNvPr>
          <p:cNvCxnSpPr>
            <a:cxnSpLocks/>
          </p:cNvCxnSpPr>
          <p:nvPr/>
        </p:nvCxnSpPr>
        <p:spPr>
          <a:xfrm>
            <a:off x="7683" y="1371803"/>
            <a:ext cx="9144000" cy="0"/>
          </a:xfrm>
          <a:prstGeom prst="line">
            <a:avLst/>
          </a:prstGeom>
          <a:ln w="25400">
            <a:solidFill>
              <a:srgbClr val="53AD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" name="Google Shape;164;p11"/>
          <p:cNvGrpSpPr/>
          <p:nvPr/>
        </p:nvGrpSpPr>
        <p:grpSpPr>
          <a:xfrm>
            <a:off x="651934" y="1052164"/>
            <a:ext cx="7992533" cy="3263536"/>
            <a:chOff x="0" y="120831"/>
            <a:chExt cx="7992533" cy="3263536"/>
          </a:xfrm>
        </p:grpSpPr>
        <p:sp>
          <p:nvSpPr>
            <p:cNvPr id="165" name="Google Shape;165;p11"/>
            <p:cNvSpPr/>
            <p:nvPr/>
          </p:nvSpPr>
          <p:spPr>
            <a:xfrm>
              <a:off x="0" y="488755"/>
              <a:ext cx="7992533" cy="277200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w="12700" cap="flat" cmpd="sng">
              <a:solidFill>
                <a:srgbClr val="4372C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11"/>
            <p:cNvSpPr/>
            <p:nvPr/>
          </p:nvSpPr>
          <p:spPr>
            <a:xfrm>
              <a:off x="399626" y="120831"/>
              <a:ext cx="5594773" cy="530283"/>
            </a:xfrm>
            <a:prstGeom prst="roundRect">
              <a:avLst>
                <a:gd name="adj" fmla="val 16667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11"/>
            <p:cNvSpPr txBox="1"/>
            <p:nvPr/>
          </p:nvSpPr>
          <p:spPr>
            <a:xfrm>
              <a:off x="425512" y="146717"/>
              <a:ext cx="5543001" cy="4785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11450" tIns="0" rIns="211450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600" b="0" i="0" u="none" strike="noStrike" cap="none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Reflexionar sobre las motivaciones para autoemplearte (Autodiagnóstico personal y profesional)</a:t>
              </a:r>
              <a:endParaRPr sz="16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68" name="Google Shape;168;p11"/>
            <p:cNvSpPr/>
            <p:nvPr/>
          </p:nvSpPr>
          <p:spPr>
            <a:xfrm>
              <a:off x="0" y="1128309"/>
              <a:ext cx="7992533" cy="277200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w="12700" cap="flat" cmpd="sng">
              <a:solidFill>
                <a:srgbClr val="4372C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11"/>
            <p:cNvSpPr/>
            <p:nvPr/>
          </p:nvSpPr>
          <p:spPr>
            <a:xfrm>
              <a:off x="399626" y="825355"/>
              <a:ext cx="5594773" cy="465314"/>
            </a:xfrm>
            <a:prstGeom prst="roundRect">
              <a:avLst>
                <a:gd name="adj" fmla="val 16667"/>
              </a:avLst>
            </a:prstGeom>
            <a:solidFill>
              <a:srgbClr val="6FAA47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11"/>
            <p:cNvSpPr txBox="1"/>
            <p:nvPr/>
          </p:nvSpPr>
          <p:spPr>
            <a:xfrm>
              <a:off x="422341" y="848070"/>
              <a:ext cx="5549343" cy="4198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11450" tIns="0" rIns="211450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600" b="0" i="0" u="none" strike="noStrike" cap="none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Relaciona las motivaciones con las ventajas e  inconvenientes</a:t>
              </a:r>
              <a:r>
                <a:rPr lang="es-ES" sz="1600" b="0" i="0" u="none" strike="noStrike" cap="none">
                  <a:solidFill>
                    <a:srgbClr val="000099"/>
                  </a:solidFill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s-ES" sz="1600" b="0" i="0" u="none" strike="noStrike" cap="none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que hayas detectado</a:t>
              </a:r>
              <a:endParaRPr sz="16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71" name="Google Shape;171;p11"/>
            <p:cNvSpPr/>
            <p:nvPr/>
          </p:nvSpPr>
          <p:spPr>
            <a:xfrm>
              <a:off x="0" y="1776507"/>
              <a:ext cx="7992533" cy="277200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w="12700" cap="flat" cmpd="sng">
              <a:solidFill>
                <a:srgbClr val="4372C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11"/>
            <p:cNvSpPr/>
            <p:nvPr/>
          </p:nvSpPr>
          <p:spPr>
            <a:xfrm>
              <a:off x="399626" y="1464909"/>
              <a:ext cx="5594773" cy="473958"/>
            </a:xfrm>
            <a:prstGeom prst="roundRect">
              <a:avLst>
                <a:gd name="adj" fmla="val 16667"/>
              </a:avLst>
            </a:prstGeom>
            <a:solidFill>
              <a:srgbClr val="0093D6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11"/>
            <p:cNvSpPr txBox="1"/>
            <p:nvPr/>
          </p:nvSpPr>
          <p:spPr>
            <a:xfrm>
              <a:off x="422763" y="1488046"/>
              <a:ext cx="5548499" cy="427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11450" tIns="0" rIns="211450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600" b="0" i="0" u="none" strike="noStrike" cap="none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Sintetiza los aspectos personales que influyan o intervienen en tu actividad emprendedora</a:t>
              </a:r>
              <a:endParaRPr sz="16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74" name="Google Shape;174;p11"/>
            <p:cNvSpPr/>
            <p:nvPr/>
          </p:nvSpPr>
          <p:spPr>
            <a:xfrm>
              <a:off x="0" y="2573466"/>
              <a:ext cx="7992533" cy="277200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w="12700" cap="flat" cmpd="sng">
              <a:solidFill>
                <a:srgbClr val="4372C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11"/>
            <p:cNvSpPr/>
            <p:nvPr/>
          </p:nvSpPr>
          <p:spPr>
            <a:xfrm>
              <a:off x="399236" y="2113107"/>
              <a:ext cx="5589309" cy="622718"/>
            </a:xfrm>
            <a:prstGeom prst="roundRect">
              <a:avLst>
                <a:gd name="adj" fmla="val 16667"/>
              </a:avLst>
            </a:prstGeom>
            <a:solidFill>
              <a:srgbClr val="F7B51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11"/>
            <p:cNvSpPr txBox="1"/>
            <p:nvPr/>
          </p:nvSpPr>
          <p:spPr>
            <a:xfrm>
              <a:off x="429635" y="2143506"/>
              <a:ext cx="5528511" cy="5619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11450" tIns="0" rIns="211450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600" b="0" i="0" u="none" strike="noStrike" cap="none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Se consciente de los conocimientos, habilidades, destrezas, cualidades que has adquirido con el tiempo (DAFO)</a:t>
              </a:r>
              <a:endParaRPr sz="16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77" name="Google Shape;177;p11"/>
            <p:cNvSpPr/>
            <p:nvPr/>
          </p:nvSpPr>
          <p:spPr>
            <a:xfrm>
              <a:off x="0" y="3107167"/>
              <a:ext cx="7992533" cy="277200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w="12700" cap="flat" cmpd="sng">
              <a:solidFill>
                <a:srgbClr val="4372C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11"/>
            <p:cNvSpPr/>
            <p:nvPr/>
          </p:nvSpPr>
          <p:spPr>
            <a:xfrm>
              <a:off x="399626" y="2910066"/>
              <a:ext cx="5594773" cy="359461"/>
            </a:xfrm>
            <a:prstGeom prst="roundRect">
              <a:avLst>
                <a:gd name="adj" fmla="val 16667"/>
              </a:avLst>
            </a:prstGeom>
            <a:solidFill>
              <a:srgbClr val="4372A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11"/>
            <p:cNvSpPr txBox="1"/>
            <p:nvPr/>
          </p:nvSpPr>
          <p:spPr>
            <a:xfrm>
              <a:off x="417173" y="2927613"/>
              <a:ext cx="5559679" cy="3243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11450" tIns="0" rIns="211450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600" b="0" i="0" u="none" strike="noStrike" cap="none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Busca los mejores socios/as y colaboradores</a:t>
              </a:r>
              <a:endParaRPr sz="16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2"/>
          <p:cNvSpPr/>
          <p:nvPr/>
        </p:nvSpPr>
        <p:spPr>
          <a:xfrm>
            <a:off x="1428750" y="702734"/>
            <a:ext cx="6165850" cy="3858155"/>
          </a:xfrm>
          <a:prstGeom prst="quadArrow">
            <a:avLst>
              <a:gd name="adj1" fmla="val 3122"/>
              <a:gd name="adj2" fmla="val 3883"/>
              <a:gd name="adj3" fmla="val 12212"/>
            </a:avLst>
          </a:prstGeom>
          <a:solidFill>
            <a:srgbClr val="53AD32"/>
          </a:solidFill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186" name="Google Shape;186;p12" descr="https://proyectayemprende.wikispaces.com/file/view/Lideres_Como_mejorar_tus_fortalezas.jpg/334976152/Lideres_Como_mejorar_tus_fortalezas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71725" y="1056328"/>
            <a:ext cx="1874838" cy="1406563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12"/>
          <p:cNvSpPr txBox="1"/>
          <p:nvPr/>
        </p:nvSpPr>
        <p:spPr>
          <a:xfrm>
            <a:off x="656142" y="867092"/>
            <a:ext cx="2067834" cy="343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rPr lang="es-ES" sz="2000" b="1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F</a:t>
            </a:r>
            <a:r>
              <a:rPr lang="es-ES" sz="2000" b="1" i="0" u="none" strike="noStrike" cap="none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ortalezas</a:t>
            </a:r>
            <a:endParaRPr sz="2000" dirty="0">
              <a:solidFill>
                <a:srgbClr val="006CB5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88" name="Google Shape;188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32891" y="1210098"/>
            <a:ext cx="1697038" cy="1226722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12"/>
          <p:cNvSpPr txBox="1"/>
          <p:nvPr/>
        </p:nvSpPr>
        <p:spPr>
          <a:xfrm>
            <a:off x="7094108" y="867092"/>
            <a:ext cx="1389670" cy="343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rPr lang="es-ES" sz="2000" b="1" i="0" u="none" strike="noStrike" cap="none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Amenazas</a:t>
            </a:r>
            <a:endParaRPr sz="2000" dirty="0">
              <a:solidFill>
                <a:srgbClr val="006CB5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90" name="Google Shape;190;p12" descr="http://2.bp.blogspot.com/-BXHmReYlzSQ/UFjaZyVXKDI/AAAAAAAAATg/MPK5Os19F5Y/s1600/debilidad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63559" y="2847712"/>
            <a:ext cx="2047875" cy="1152881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12"/>
          <p:cNvSpPr txBox="1"/>
          <p:nvPr/>
        </p:nvSpPr>
        <p:spPr>
          <a:xfrm>
            <a:off x="7094108" y="4067479"/>
            <a:ext cx="1618092" cy="343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rPr lang="es-ES" sz="2000" b="1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D</a:t>
            </a:r>
            <a:r>
              <a:rPr lang="es-ES" sz="2000" b="1" i="0" u="none" strike="noStrike" cap="none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ebilidades</a:t>
            </a:r>
            <a:endParaRPr sz="2000" dirty="0">
              <a:solidFill>
                <a:srgbClr val="006CB5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2" name="Google Shape;192;p12"/>
          <p:cNvSpPr txBox="1"/>
          <p:nvPr/>
        </p:nvSpPr>
        <p:spPr>
          <a:xfrm>
            <a:off x="656142" y="4067479"/>
            <a:ext cx="2847000" cy="343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rPr lang="es-ES" sz="2000" b="1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O</a:t>
            </a:r>
            <a:r>
              <a:rPr lang="es-ES" sz="2000" b="1" i="0" u="none" strike="noStrike" cap="none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portunidades</a:t>
            </a:r>
            <a:endParaRPr sz="2000" dirty="0">
              <a:solidFill>
                <a:srgbClr val="006CB5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93" name="Google Shape;193;p1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59000" y="2839503"/>
            <a:ext cx="2061635" cy="12100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3"/>
          <p:cNvSpPr/>
          <p:nvPr/>
        </p:nvSpPr>
        <p:spPr>
          <a:xfrm>
            <a:off x="0" y="0"/>
            <a:ext cx="9144000" cy="343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13" descr="Z"/>
          <p:cNvSpPr/>
          <p:nvPr/>
        </p:nvSpPr>
        <p:spPr>
          <a:xfrm>
            <a:off x="4419600" y="2458209"/>
            <a:ext cx="304800" cy="228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None/>
            </a:pPr>
            <a:endParaRPr sz="2000" b="0" i="0" u="none" strike="noStrike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00" name="Google Shape;200;p13" descr="Z"/>
          <p:cNvSpPr/>
          <p:nvPr/>
        </p:nvSpPr>
        <p:spPr>
          <a:xfrm>
            <a:off x="4419600" y="2458209"/>
            <a:ext cx="304800" cy="228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None/>
            </a:pPr>
            <a:endParaRPr sz="2000" b="0" i="0" u="none" strike="noStrike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201" name="Google Shape;201;p13" descr="(Imagen JPEG, 262 × 192 píxeles)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7797" y="2393058"/>
            <a:ext cx="3768725" cy="207232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3" name="Google Shape;203;p13"/>
          <p:cNvGrpSpPr/>
          <p:nvPr/>
        </p:nvGrpSpPr>
        <p:grpSpPr>
          <a:xfrm>
            <a:off x="4856325" y="1664571"/>
            <a:ext cx="3571548" cy="3554062"/>
            <a:chOff x="1317258" y="47438"/>
            <a:chExt cx="3571548" cy="3554062"/>
          </a:xfrm>
        </p:grpSpPr>
        <p:sp>
          <p:nvSpPr>
            <p:cNvPr id="204" name="Google Shape;204;p13"/>
            <p:cNvSpPr/>
            <p:nvPr/>
          </p:nvSpPr>
          <p:spPr>
            <a:xfrm>
              <a:off x="1633526" y="237193"/>
              <a:ext cx="3065272" cy="3065272"/>
            </a:xfrm>
            <a:prstGeom prst="pie">
              <a:avLst>
                <a:gd name="adj1" fmla="val 16200000"/>
                <a:gd name="adj2" fmla="val 1800000"/>
              </a:avLst>
            </a:prstGeom>
            <a:solidFill>
              <a:srgbClr val="F7B51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13"/>
            <p:cNvSpPr txBox="1"/>
            <p:nvPr/>
          </p:nvSpPr>
          <p:spPr>
            <a:xfrm>
              <a:off x="3248997" y="886739"/>
              <a:ext cx="1094740" cy="9122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775" tIns="17775" rIns="17775" bIns="177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400" b="1" i="0" u="none" strike="noStrike" cap="none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VISIÓN</a:t>
              </a:r>
              <a:r>
                <a:rPr lang="es-ES" sz="1400" b="0" i="0" u="none" strike="noStrike" cap="none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: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490"/>
                </a:spcBef>
                <a:spcAft>
                  <a:spcPts val="0"/>
                </a:spcAft>
                <a:buNone/>
              </a:pPr>
              <a:r>
                <a:rPr lang="es-ES" sz="1400" b="0" i="0" u="none" strike="noStrike" cap="none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Qué metas me propongo alcanzar</a:t>
              </a:r>
              <a:endPara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06" name="Google Shape;206;p13"/>
            <p:cNvSpPr/>
            <p:nvPr/>
          </p:nvSpPr>
          <p:spPr>
            <a:xfrm>
              <a:off x="1570396" y="346667"/>
              <a:ext cx="3065272" cy="3065272"/>
            </a:xfrm>
            <a:prstGeom prst="pie">
              <a:avLst>
                <a:gd name="adj1" fmla="val 1800000"/>
                <a:gd name="adj2" fmla="val 9000000"/>
              </a:avLst>
            </a:prstGeom>
            <a:solidFill>
              <a:srgbClr val="0093D6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13"/>
            <p:cNvSpPr txBox="1"/>
            <p:nvPr/>
          </p:nvSpPr>
          <p:spPr>
            <a:xfrm>
              <a:off x="2300223" y="2335445"/>
              <a:ext cx="1642110" cy="8028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775" tIns="17775" rIns="17775" bIns="177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400" b="1" i="0" u="none" strike="noStrike" cap="none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VALORES: </a:t>
              </a:r>
              <a:r>
                <a:rPr lang="es-ES" sz="1400" b="0" i="0" u="none" strike="noStrike" cap="none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Principios de actuación</a:t>
              </a:r>
              <a:endPara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08" name="Google Shape;208;p13"/>
            <p:cNvSpPr/>
            <p:nvPr/>
          </p:nvSpPr>
          <p:spPr>
            <a:xfrm>
              <a:off x="1507266" y="237193"/>
              <a:ext cx="3065272" cy="3065272"/>
            </a:xfrm>
            <a:prstGeom prst="pie">
              <a:avLst>
                <a:gd name="adj1" fmla="val 9000000"/>
                <a:gd name="adj2" fmla="val 16200000"/>
              </a:avLst>
            </a:prstGeom>
            <a:solidFill>
              <a:srgbClr val="6FAA47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13"/>
            <p:cNvSpPr txBox="1"/>
            <p:nvPr/>
          </p:nvSpPr>
          <p:spPr>
            <a:xfrm>
              <a:off x="1862326" y="886739"/>
              <a:ext cx="1094740" cy="9122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775" tIns="17775" rIns="17775" bIns="177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400" b="1" i="0" u="none" strike="noStrike" cap="none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MISIÓN: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490"/>
                </a:spcBef>
                <a:spcAft>
                  <a:spcPts val="0"/>
                </a:spcAft>
                <a:buNone/>
              </a:pPr>
              <a:r>
                <a:rPr lang="es-ES" sz="1400" b="0" i="0" u="none" strike="noStrike" cap="none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Qué soy y por qué soy así</a:t>
              </a:r>
              <a:endPara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10" name="Google Shape;210;p13"/>
            <p:cNvSpPr/>
            <p:nvPr/>
          </p:nvSpPr>
          <p:spPr>
            <a:xfrm>
              <a:off x="1444024" y="47438"/>
              <a:ext cx="3444782" cy="3444782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59991" y="4067"/>
                  </a:moveTo>
                  <a:lnTo>
                    <a:pt x="59991" y="4067"/>
                  </a:lnTo>
                  <a:cubicBezTo>
                    <a:pt x="79078" y="4064"/>
                    <a:pt x="96849" y="13795"/>
                    <a:pt x="107129" y="29878"/>
                  </a:cubicBezTo>
                  <a:cubicBezTo>
                    <a:pt x="117408" y="45960"/>
                    <a:pt x="118776" y="66175"/>
                    <a:pt x="110758" y="83496"/>
                  </a:cubicBezTo>
                  <a:lnTo>
                    <a:pt x="114269" y="85523"/>
                  </a:lnTo>
                  <a:lnTo>
                    <a:pt x="105797" y="86441"/>
                  </a:lnTo>
                  <a:lnTo>
                    <a:pt x="101940" y="78405"/>
                  </a:lnTo>
                  <a:lnTo>
                    <a:pt x="105449" y="80431"/>
                  </a:lnTo>
                  <a:cubicBezTo>
                    <a:pt x="112382" y="65011"/>
                    <a:pt x="111022" y="47127"/>
                    <a:pt x="101838" y="32932"/>
                  </a:cubicBezTo>
                  <a:cubicBezTo>
                    <a:pt x="92654" y="18737"/>
                    <a:pt x="76899" y="10167"/>
                    <a:pt x="59992" y="10169"/>
                  </a:cubicBezTo>
                  <a:close/>
                </a:path>
              </a:pathLst>
            </a:custGeom>
            <a:solidFill>
              <a:srgbClr val="F7B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13"/>
            <p:cNvSpPr/>
            <p:nvPr/>
          </p:nvSpPr>
          <p:spPr>
            <a:xfrm>
              <a:off x="1380641" y="156718"/>
              <a:ext cx="3444782" cy="3444782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08435" y="87973"/>
                  </a:moveTo>
                  <a:cubicBezTo>
                    <a:pt x="98891" y="104498"/>
                    <a:pt x="81581" y="115017"/>
                    <a:pt x="62518" y="115876"/>
                  </a:cubicBezTo>
                  <a:cubicBezTo>
                    <a:pt x="43454" y="116735"/>
                    <a:pt x="25269" y="107816"/>
                    <a:pt x="14277" y="92216"/>
                  </a:cubicBezTo>
                  <a:lnTo>
                    <a:pt x="10766" y="94244"/>
                  </a:lnTo>
                  <a:lnTo>
                    <a:pt x="14207" y="86447"/>
                  </a:lnTo>
                  <a:lnTo>
                    <a:pt x="23095" y="87124"/>
                  </a:lnTo>
                  <a:lnTo>
                    <a:pt x="19585" y="89151"/>
                  </a:lnTo>
                  <a:cubicBezTo>
                    <a:pt x="29474" y="102860"/>
                    <a:pt x="45637" y="110621"/>
                    <a:pt x="62519" y="109767"/>
                  </a:cubicBezTo>
                  <a:cubicBezTo>
                    <a:pt x="79400" y="108913"/>
                    <a:pt x="94697" y="99559"/>
                    <a:pt x="103151" y="84922"/>
                  </a:cubicBezTo>
                  <a:close/>
                </a:path>
              </a:pathLst>
            </a:custGeom>
            <a:solidFill>
              <a:srgbClr val="0093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1317258" y="47438"/>
              <a:ext cx="3444782" cy="3444782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1561" y="87966"/>
                  </a:moveTo>
                  <a:lnTo>
                    <a:pt x="11561" y="87966"/>
                  </a:lnTo>
                  <a:cubicBezTo>
                    <a:pt x="2017" y="71436"/>
                    <a:pt x="1562" y="51181"/>
                    <a:pt x="10353" y="34238"/>
                  </a:cubicBezTo>
                  <a:cubicBezTo>
                    <a:pt x="19144" y="17296"/>
                    <a:pt x="35968" y="6007"/>
                    <a:pt x="54979" y="4293"/>
                  </a:cubicBezTo>
                  <a:lnTo>
                    <a:pt x="54979" y="239"/>
                  </a:lnTo>
                  <a:lnTo>
                    <a:pt x="60009" y="7118"/>
                  </a:lnTo>
                  <a:lnTo>
                    <a:pt x="54977" y="14476"/>
                  </a:lnTo>
                  <a:lnTo>
                    <a:pt x="54978" y="10423"/>
                  </a:lnTo>
                  <a:lnTo>
                    <a:pt x="54978" y="10423"/>
                  </a:lnTo>
                  <a:cubicBezTo>
                    <a:pt x="38157" y="12127"/>
                    <a:pt x="23347" y="22244"/>
                    <a:pt x="15643" y="37294"/>
                  </a:cubicBezTo>
                  <a:cubicBezTo>
                    <a:pt x="7939" y="52344"/>
                    <a:pt x="8392" y="70273"/>
                    <a:pt x="16845" y="84915"/>
                  </a:cubicBezTo>
                  <a:close/>
                </a:path>
              </a:pathLst>
            </a:custGeom>
            <a:solidFill>
              <a:srgbClr val="6FAA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Google Shape;131;p7">
            <a:extLst>
              <a:ext uri="{FF2B5EF4-FFF2-40B4-BE49-F238E27FC236}">
                <a16:creationId xmlns:a16="http://schemas.microsoft.com/office/drawing/2014/main" id="{FC08A113-37FA-4398-9126-52C7CAEF3AF5}"/>
              </a:ext>
            </a:extLst>
          </p:cNvPr>
          <p:cNvSpPr txBox="1">
            <a:spLocks/>
          </p:cNvSpPr>
          <p:nvPr/>
        </p:nvSpPr>
        <p:spPr>
          <a:xfrm>
            <a:off x="152400" y="458935"/>
            <a:ext cx="8864601" cy="987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b="1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PARA EMPRENDER ES NECESARIO</a:t>
            </a:r>
            <a:r>
              <a:rPr lang="es-ES" sz="3200" b="1" i="1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 </a:t>
            </a:r>
            <a:r>
              <a:rPr lang="es-ES" sz="3200" b="1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SABER LO QUE QUIERO Y ANHELO ALCANZAR</a:t>
            </a:r>
          </a:p>
        </p:txBody>
      </p:sp>
      <p:cxnSp>
        <p:nvCxnSpPr>
          <p:cNvPr id="22" name="Straight Connector 12">
            <a:extLst>
              <a:ext uri="{FF2B5EF4-FFF2-40B4-BE49-F238E27FC236}">
                <a16:creationId xmlns:a16="http://schemas.microsoft.com/office/drawing/2014/main" id="{00F8A24B-D833-4C84-A8F9-FD3A2AF0EED5}"/>
              </a:ext>
            </a:extLst>
          </p:cNvPr>
          <p:cNvCxnSpPr>
            <a:cxnSpLocks/>
          </p:cNvCxnSpPr>
          <p:nvPr/>
        </p:nvCxnSpPr>
        <p:spPr>
          <a:xfrm>
            <a:off x="0" y="1446718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40;p8">
            <a:extLst>
              <a:ext uri="{FF2B5EF4-FFF2-40B4-BE49-F238E27FC236}">
                <a16:creationId xmlns:a16="http://schemas.microsoft.com/office/drawing/2014/main" id="{08A4B783-267C-403A-A7D1-6227EE545A94}"/>
              </a:ext>
            </a:extLst>
          </p:cNvPr>
          <p:cNvSpPr txBox="1"/>
          <p:nvPr/>
        </p:nvSpPr>
        <p:spPr>
          <a:xfrm>
            <a:off x="705935" y="403482"/>
            <a:ext cx="8294132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dirty="0">
                <a:solidFill>
                  <a:srgbClr val="53AD32"/>
                </a:solidFill>
                <a:latin typeface="Futura LT Pro Book" panose="020B0802020204020204" pitchFamily="34" charset="0"/>
              </a:rPr>
              <a:t>VALORES</a:t>
            </a:r>
            <a:endParaRPr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  <p:sp>
        <p:nvSpPr>
          <p:cNvPr id="219" name="Google Shape;219;p14"/>
          <p:cNvSpPr txBox="1">
            <a:spLocks noGrp="1"/>
          </p:cNvSpPr>
          <p:nvPr>
            <p:ph type="body" idx="1"/>
          </p:nvPr>
        </p:nvSpPr>
        <p:spPr>
          <a:xfrm>
            <a:off x="-59267" y="1402167"/>
            <a:ext cx="9059334" cy="1111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rPr lang="es-ES" sz="2200" dirty="0"/>
              <a:t>	</a:t>
            </a:r>
            <a:r>
              <a:rPr lang="es-ES" sz="1800" dirty="0">
                <a:latin typeface="Lato"/>
                <a:ea typeface="Lato"/>
                <a:cs typeface="Lato"/>
                <a:sym typeface="Lato"/>
              </a:rPr>
              <a:t>Los </a:t>
            </a:r>
            <a:r>
              <a:rPr lang="es-ES" sz="1800" b="1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valores,</a:t>
            </a:r>
            <a:r>
              <a:rPr lang="es-ES" sz="1800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1800" dirty="0">
                <a:latin typeface="Lato"/>
                <a:ea typeface="Lato"/>
                <a:cs typeface="Lato"/>
                <a:sym typeface="Lato"/>
              </a:rPr>
              <a:t>son principios éticos sobre los que se asienta la cultura de nuestra empresa y nos permiten crear nuestras pautas de comportamiento. Son nuestra personalidad como equipo</a:t>
            </a:r>
            <a:endParaRPr sz="1800" dirty="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21" name="Google Shape;221;p14" descr="I:\EXECUTIVE DRIVE\536468_10200773930971274_1033595297_n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0729" y="2413000"/>
            <a:ext cx="3530476" cy="2368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14" descr="ANd9GcSLRvJoUInbg7bJE67pneeX7Zq5Lf-QMIrLZYg_ChUcxje62YnH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00133" y="2281177"/>
            <a:ext cx="3208867" cy="273208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" name="Straight Connector 12">
            <a:extLst>
              <a:ext uri="{FF2B5EF4-FFF2-40B4-BE49-F238E27FC236}">
                <a16:creationId xmlns:a16="http://schemas.microsoft.com/office/drawing/2014/main" id="{00C7F9BB-5D50-45BB-96F4-CFBEBA98AD84}"/>
              </a:ext>
            </a:extLst>
          </p:cNvPr>
          <p:cNvCxnSpPr>
            <a:cxnSpLocks/>
          </p:cNvCxnSpPr>
          <p:nvPr/>
        </p:nvCxnSpPr>
        <p:spPr>
          <a:xfrm>
            <a:off x="0" y="988217"/>
            <a:ext cx="9144000" cy="0"/>
          </a:xfrm>
          <a:prstGeom prst="line">
            <a:avLst/>
          </a:prstGeom>
          <a:ln w="25400">
            <a:solidFill>
              <a:srgbClr val="53AD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0" name="Google Shape;230;p15"/>
          <p:cNvGraphicFramePr/>
          <p:nvPr>
            <p:extLst>
              <p:ext uri="{D42A27DB-BD31-4B8C-83A1-F6EECF244321}">
                <p14:modId xmlns:p14="http://schemas.microsoft.com/office/powerpoint/2010/main" val="3840407595"/>
              </p:ext>
            </p:extLst>
          </p:nvPr>
        </p:nvGraphicFramePr>
        <p:xfrm>
          <a:off x="997902" y="2701424"/>
          <a:ext cx="7239000" cy="583050"/>
        </p:xfrm>
        <a:graphic>
          <a:graphicData uri="http://schemas.openxmlformats.org/drawingml/2006/table">
            <a:tbl>
              <a:tblPr>
                <a:tableStyleId>{453A37A3-C74B-4D90-883A-8F1B60B7A781}</a:tableStyleId>
              </a:tblPr>
              <a:tblGrid>
                <a:gridCol w="241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1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3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s-ES" sz="1000" u="none" strike="noStrike" cap="none">
                          <a:solidFill>
                            <a:schemeClr val="tx1"/>
                          </a:solidFill>
                        </a:rPr>
                        <a:t>MISIÓN</a:t>
                      </a:r>
                      <a:endParaRPr sz="1000" u="none" strike="noStrike" cap="none">
                        <a:solidFill>
                          <a:schemeClr val="tx1"/>
                        </a:solidFill>
                      </a:endParaRPr>
                    </a:p>
                  </a:txBody>
                  <a:tcPr marL="91425" marR="91425" marT="68600" marB="686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s-ES" sz="1000" u="none" strike="noStrike" cap="none">
                          <a:solidFill>
                            <a:schemeClr val="tx1"/>
                          </a:solidFill>
                        </a:rPr>
                        <a:t>VISIÓN </a:t>
                      </a:r>
                      <a:endParaRPr sz="1000" u="none" strike="noStrike" cap="none">
                        <a:solidFill>
                          <a:schemeClr val="tx1"/>
                        </a:solidFill>
                      </a:endParaRPr>
                    </a:p>
                  </a:txBody>
                  <a:tcPr marL="91425" marR="91425" marT="68600" marB="686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s-ES" sz="1000" u="none" strike="noStrike" cap="none">
                          <a:solidFill>
                            <a:schemeClr val="tx1"/>
                          </a:solidFill>
                        </a:rPr>
                        <a:t>VALORES</a:t>
                      </a:r>
                      <a:endParaRPr sz="1000" u="none" strike="noStrike" cap="none">
                        <a:solidFill>
                          <a:schemeClr val="tx1"/>
                        </a:solidFill>
                      </a:endParaRPr>
                    </a:p>
                  </a:txBody>
                  <a:tcPr marL="91425" marR="91425" marT="68600" marB="686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5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endParaRPr sz="1000" u="none" strike="noStrike" cap="none">
                        <a:solidFill>
                          <a:schemeClr val="tx1"/>
                        </a:solidFill>
                      </a:endParaRPr>
                    </a:p>
                  </a:txBody>
                  <a:tcPr marL="91425" marR="91425" marT="68600" marB="686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endParaRPr sz="1000" u="none" strike="noStrike" cap="none">
                        <a:solidFill>
                          <a:schemeClr val="tx1"/>
                        </a:solidFill>
                      </a:endParaRPr>
                    </a:p>
                  </a:txBody>
                  <a:tcPr marL="91425" marR="91425" marT="68600" marB="686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endParaRPr sz="1000" u="none" strike="noStrike" cap="none" dirty="0">
                        <a:solidFill>
                          <a:schemeClr val="tx1"/>
                        </a:solidFill>
                      </a:endParaRPr>
                    </a:p>
                  </a:txBody>
                  <a:tcPr marL="91425" marR="91425" marT="68600" marB="686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31" name="Google Shape;231;p15"/>
          <p:cNvSpPr txBox="1"/>
          <p:nvPr/>
        </p:nvSpPr>
        <p:spPr>
          <a:xfrm>
            <a:off x="1498600" y="2074333"/>
            <a:ext cx="623760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dirty="0">
                <a:solidFill>
                  <a:schemeClr val="accent2"/>
                </a:solidFill>
                <a:latin typeface="Lato"/>
                <a:ea typeface="Lato"/>
                <a:cs typeface="Lato"/>
                <a:sym typeface="Lato"/>
              </a:rPr>
              <a:t>Ejercicio: </a:t>
            </a:r>
            <a:r>
              <a:rPr lang="es-ES" sz="18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¿Cuál crees que sea tu misión, visión y valores?</a:t>
            </a:r>
            <a:endParaRPr sz="18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" name="Google Shape;131;p7">
            <a:extLst>
              <a:ext uri="{FF2B5EF4-FFF2-40B4-BE49-F238E27FC236}">
                <a16:creationId xmlns:a16="http://schemas.microsoft.com/office/drawing/2014/main" id="{5D469AB3-9806-44B0-B75A-F4A9F07E8161}"/>
              </a:ext>
            </a:extLst>
          </p:cNvPr>
          <p:cNvSpPr txBox="1">
            <a:spLocks/>
          </p:cNvSpPr>
          <p:nvPr/>
        </p:nvSpPr>
        <p:spPr>
          <a:xfrm>
            <a:off x="360536" y="668673"/>
            <a:ext cx="8614062" cy="987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372A5"/>
              </a:buClr>
              <a:buSzPts val="2200"/>
              <a:buFont typeface="Lato"/>
              <a:buNone/>
            </a:pPr>
            <a:r>
              <a:rPr lang="es-ES" sz="3200" b="1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MISIÓN, VISIÓN Y VALORES </a:t>
            </a:r>
          </a:p>
        </p:txBody>
      </p:sp>
      <p:cxnSp>
        <p:nvCxnSpPr>
          <p:cNvPr id="7" name="Straight Connector 12">
            <a:extLst>
              <a:ext uri="{FF2B5EF4-FFF2-40B4-BE49-F238E27FC236}">
                <a16:creationId xmlns:a16="http://schemas.microsoft.com/office/drawing/2014/main" id="{86B9B101-EA3C-4A05-8B9F-7894B228C6F9}"/>
              </a:ext>
            </a:extLst>
          </p:cNvPr>
          <p:cNvCxnSpPr>
            <a:cxnSpLocks/>
          </p:cNvCxnSpPr>
          <p:nvPr/>
        </p:nvCxnSpPr>
        <p:spPr>
          <a:xfrm>
            <a:off x="7683" y="1371803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6"/>
          <p:cNvSpPr txBox="1">
            <a:spLocks noGrp="1"/>
          </p:cNvSpPr>
          <p:nvPr>
            <p:ph type="title"/>
          </p:nvPr>
        </p:nvSpPr>
        <p:spPr>
          <a:xfrm>
            <a:off x="304800" y="1193941"/>
            <a:ext cx="77724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</a:pPr>
            <a:br>
              <a:rPr lang="es-ES" sz="33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es-ES" sz="33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es-ES" sz="33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es-ES" sz="33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es-ES" sz="33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3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16"/>
          <p:cNvSpPr txBox="1"/>
          <p:nvPr/>
        </p:nvSpPr>
        <p:spPr>
          <a:xfrm>
            <a:off x="482600" y="1420543"/>
            <a:ext cx="3843115" cy="2092840"/>
          </a:xfrm>
          <a:prstGeom prst="rect">
            <a:avLst/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</a:pPr>
            <a:r>
              <a:rPr lang="es-ES" sz="16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Nuevos inventos o tecnología</a:t>
            </a:r>
            <a:endParaRPr sz="16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</a:pPr>
            <a:r>
              <a:rPr lang="es-ES" sz="16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Interés personal o “hobbies”</a:t>
            </a:r>
            <a:endParaRPr sz="16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</a:pPr>
            <a:r>
              <a:rPr lang="es-ES" sz="16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Observación de modas</a:t>
            </a:r>
            <a:endParaRPr sz="16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</a:pPr>
            <a:r>
              <a:rPr lang="es-ES" sz="16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Observación de deficiencias de otras empresas</a:t>
            </a:r>
            <a:endParaRPr sz="16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41" name="Google Shape;241;p16"/>
          <p:cNvSpPr txBox="1"/>
          <p:nvPr/>
        </p:nvSpPr>
        <p:spPr>
          <a:xfrm>
            <a:off x="4859871" y="1408154"/>
            <a:ext cx="3835397" cy="2092840"/>
          </a:xfrm>
          <a:prstGeom prst="rect">
            <a:avLst/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</a:pPr>
            <a:r>
              <a:rPr lang="es-ES" sz="16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Experiencia adquirida en un empleo anterior</a:t>
            </a:r>
            <a:endParaRPr sz="16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</a:pPr>
            <a:r>
              <a:rPr lang="es-ES" sz="16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Observación de una ausencia</a:t>
            </a:r>
            <a:endParaRPr sz="16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</a:pPr>
            <a:r>
              <a:rPr lang="es-ES" sz="16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Nuevas formas de comercialización</a:t>
            </a:r>
            <a:endParaRPr sz="16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</a:pPr>
            <a:r>
              <a:rPr lang="es-ES" sz="16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Franquicia</a:t>
            </a:r>
            <a:endParaRPr sz="16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42" name="Google Shape;242;p16" descr="Imagen relacionad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95601" y="3689184"/>
            <a:ext cx="3378199" cy="146841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40;p8">
            <a:extLst>
              <a:ext uri="{FF2B5EF4-FFF2-40B4-BE49-F238E27FC236}">
                <a16:creationId xmlns:a16="http://schemas.microsoft.com/office/drawing/2014/main" id="{8A8FDD5E-1697-4FE7-833B-8D3BDB077951}"/>
              </a:ext>
            </a:extLst>
          </p:cNvPr>
          <p:cNvSpPr txBox="1"/>
          <p:nvPr/>
        </p:nvSpPr>
        <p:spPr>
          <a:xfrm>
            <a:off x="402955" y="361726"/>
            <a:ext cx="7237323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dirty="0">
                <a:solidFill>
                  <a:srgbClr val="53AD32"/>
                </a:solidFill>
                <a:latin typeface="Futura LT Pro Book" panose="020B0802020204020204" pitchFamily="34" charset="0"/>
              </a:rPr>
              <a:t>FUENTES DE IDEAS</a:t>
            </a:r>
            <a:endParaRPr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  <p:cxnSp>
        <p:nvCxnSpPr>
          <p:cNvPr id="8" name="Straight Connector 12">
            <a:extLst>
              <a:ext uri="{FF2B5EF4-FFF2-40B4-BE49-F238E27FC236}">
                <a16:creationId xmlns:a16="http://schemas.microsoft.com/office/drawing/2014/main" id="{870AEF4E-7CAF-4AAE-AAFF-8F1E8515F210}"/>
              </a:ext>
            </a:extLst>
          </p:cNvPr>
          <p:cNvCxnSpPr>
            <a:cxnSpLocks/>
          </p:cNvCxnSpPr>
          <p:nvPr/>
        </p:nvCxnSpPr>
        <p:spPr>
          <a:xfrm>
            <a:off x="0" y="930399"/>
            <a:ext cx="9144000" cy="0"/>
          </a:xfrm>
          <a:prstGeom prst="line">
            <a:avLst/>
          </a:prstGeom>
          <a:ln w="25400">
            <a:solidFill>
              <a:srgbClr val="53AD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7"/>
          <p:cNvSpPr txBox="1"/>
          <p:nvPr/>
        </p:nvSpPr>
        <p:spPr>
          <a:xfrm>
            <a:off x="4394199" y="1422402"/>
            <a:ext cx="3039534" cy="3539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1">
                <a:solidFill>
                  <a:srgbClr val="4372A5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  <a:sym typeface="Lato"/>
              </a:rPr>
              <a:t>D</a:t>
            </a:r>
            <a:endParaRPr b="1">
              <a:latin typeface="Lato Heavy" panose="020F0502020204030203" pitchFamily="34" charset="0"/>
              <a:ea typeface="Lato Heavy" panose="020F0502020204030203" pitchFamily="34" charset="0"/>
              <a:cs typeface="Lato Heavy" panose="020F0502020204030203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1">
                <a:solidFill>
                  <a:srgbClr val="4372A5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  <a:sym typeface="Lato"/>
              </a:rPr>
              <a:t>E</a:t>
            </a:r>
            <a:endParaRPr b="1">
              <a:latin typeface="Lato Heavy" panose="020F0502020204030203" pitchFamily="34" charset="0"/>
              <a:ea typeface="Lato Heavy" panose="020F0502020204030203" pitchFamily="34" charset="0"/>
              <a:cs typeface="Lato Heavy" panose="020F0502020204030203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1">
                <a:solidFill>
                  <a:srgbClr val="4372A5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  <a:sym typeface="Lato"/>
              </a:rPr>
              <a:t>S</a:t>
            </a:r>
            <a:endParaRPr b="1">
              <a:latin typeface="Lato Heavy" panose="020F0502020204030203" pitchFamily="34" charset="0"/>
              <a:ea typeface="Lato Heavy" panose="020F0502020204030203" pitchFamily="34" charset="0"/>
              <a:cs typeface="Lato Heavy" panose="020F0502020204030203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1">
                <a:solidFill>
                  <a:srgbClr val="4372A5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  <a:sym typeface="Lato"/>
              </a:rPr>
              <a:t>E</a:t>
            </a:r>
            <a:endParaRPr b="1">
              <a:latin typeface="Lato Heavy" panose="020F0502020204030203" pitchFamily="34" charset="0"/>
              <a:ea typeface="Lato Heavy" panose="020F0502020204030203" pitchFamily="34" charset="0"/>
              <a:cs typeface="Lato Heavy" panose="020F0502020204030203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1">
                <a:solidFill>
                  <a:srgbClr val="4372A5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  <a:sym typeface="Lato"/>
              </a:rPr>
              <a:t>N</a:t>
            </a:r>
            <a:endParaRPr b="1">
              <a:latin typeface="Lato Heavy" panose="020F0502020204030203" pitchFamily="34" charset="0"/>
              <a:ea typeface="Lato Heavy" panose="020F0502020204030203" pitchFamily="34" charset="0"/>
              <a:cs typeface="Lato Heavy" panose="020F0502020204030203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1">
                <a:solidFill>
                  <a:srgbClr val="4372A5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  <a:sym typeface="Lato"/>
              </a:rPr>
              <a:t>C</a:t>
            </a:r>
            <a:endParaRPr b="1">
              <a:latin typeface="Lato Heavy" panose="020F0502020204030203" pitchFamily="34" charset="0"/>
              <a:ea typeface="Lato Heavy" panose="020F0502020204030203" pitchFamily="34" charset="0"/>
              <a:cs typeface="Lato Heavy" panose="020F0502020204030203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1">
                <a:solidFill>
                  <a:srgbClr val="4372A5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  <a:sym typeface="Lato"/>
              </a:rPr>
              <a:t>A</a:t>
            </a:r>
            <a:endParaRPr b="1">
              <a:latin typeface="Lato Heavy" panose="020F0502020204030203" pitchFamily="34" charset="0"/>
              <a:ea typeface="Lato Heavy" panose="020F0502020204030203" pitchFamily="34" charset="0"/>
              <a:cs typeface="Lato Heavy" panose="020F0502020204030203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1">
                <a:solidFill>
                  <a:srgbClr val="4372A5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  <a:sym typeface="Lato"/>
              </a:rPr>
              <a:t>D</a:t>
            </a:r>
            <a:endParaRPr b="1">
              <a:latin typeface="Lato Heavy" panose="020F0502020204030203" pitchFamily="34" charset="0"/>
              <a:ea typeface="Lato Heavy" panose="020F0502020204030203" pitchFamily="34" charset="0"/>
              <a:cs typeface="Lato Heavy" panose="020F0502020204030203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1">
                <a:solidFill>
                  <a:srgbClr val="4372A5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  <a:sym typeface="Lato"/>
              </a:rPr>
              <a:t>E</a:t>
            </a:r>
            <a:endParaRPr b="1">
              <a:latin typeface="Lato Heavy" panose="020F0502020204030203" pitchFamily="34" charset="0"/>
              <a:ea typeface="Lato Heavy" panose="020F0502020204030203" pitchFamily="34" charset="0"/>
              <a:cs typeface="Lato Heavy" panose="020F0502020204030203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1">
                <a:solidFill>
                  <a:srgbClr val="4372A5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  <a:sym typeface="Lato"/>
              </a:rPr>
              <a:t>N</a:t>
            </a:r>
            <a:endParaRPr b="1">
              <a:latin typeface="Lato Heavy" panose="020F0502020204030203" pitchFamily="34" charset="0"/>
              <a:ea typeface="Lato Heavy" panose="020F0502020204030203" pitchFamily="34" charset="0"/>
              <a:cs typeface="Lato Heavy" panose="020F0502020204030203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1">
                <a:solidFill>
                  <a:srgbClr val="4372A5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  <a:sym typeface="Lato"/>
              </a:rPr>
              <a:t>A</a:t>
            </a:r>
            <a:endParaRPr b="1">
              <a:latin typeface="Lato Heavy" panose="020F0502020204030203" pitchFamily="34" charset="0"/>
              <a:ea typeface="Lato Heavy" panose="020F0502020204030203" pitchFamily="34" charset="0"/>
              <a:cs typeface="Lato Heavy" panose="020F0502020204030203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1">
                <a:solidFill>
                  <a:srgbClr val="4372A5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  <a:sym typeface="Lato"/>
              </a:rPr>
              <a:t>N</a:t>
            </a:r>
            <a:endParaRPr b="1">
              <a:latin typeface="Lato Heavy" panose="020F0502020204030203" pitchFamily="34" charset="0"/>
              <a:ea typeface="Lato Heavy" panose="020F0502020204030203" pitchFamily="34" charset="0"/>
              <a:cs typeface="Lato Heavy" panose="020F0502020204030203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1">
                <a:solidFill>
                  <a:srgbClr val="4372A5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  <a:sym typeface="Lato"/>
              </a:rPr>
              <a:t>T</a:t>
            </a:r>
            <a:endParaRPr b="1">
              <a:latin typeface="Lato Heavy" panose="020F0502020204030203" pitchFamily="34" charset="0"/>
              <a:ea typeface="Lato Heavy" panose="020F0502020204030203" pitchFamily="34" charset="0"/>
              <a:cs typeface="Lato Heavy" panose="020F0502020204030203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1">
                <a:solidFill>
                  <a:srgbClr val="4372A5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  <a:sym typeface="Lato"/>
              </a:rPr>
              <a:t>E</a:t>
            </a:r>
            <a:endParaRPr b="1">
              <a:latin typeface="Lato Heavy" panose="020F0502020204030203" pitchFamily="34" charset="0"/>
              <a:ea typeface="Lato Heavy" panose="020F0502020204030203" pitchFamily="34" charset="0"/>
              <a:cs typeface="Lato Heavy" panose="020F0502020204030203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1">
                <a:solidFill>
                  <a:srgbClr val="4372A5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  <a:sym typeface="Lato"/>
              </a:rPr>
              <a:t>S</a:t>
            </a:r>
            <a:endParaRPr sz="1400" b="1">
              <a:solidFill>
                <a:srgbClr val="4372A5"/>
              </a:solidFill>
              <a:latin typeface="Lato Heavy" panose="020F0502020204030203" pitchFamily="34" charset="0"/>
              <a:ea typeface="Lato Heavy" panose="020F0502020204030203" pitchFamily="34" charset="0"/>
              <a:cs typeface="Lato Heavy" panose="020F0502020204030203" pitchFamily="34" charset="0"/>
              <a:sym typeface="La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1">
              <a:solidFill>
                <a:schemeClr val="dk1"/>
              </a:solidFill>
              <a:latin typeface="Lato Heavy" panose="020F0502020204030203" pitchFamily="34" charset="0"/>
              <a:ea typeface="Lato Heavy" panose="020F0502020204030203" pitchFamily="34" charset="0"/>
              <a:cs typeface="Lato Heavy" panose="020F0502020204030203" pitchFamily="34" charset="0"/>
              <a:sym typeface="Calibri"/>
            </a:endParaRPr>
          </a:p>
        </p:txBody>
      </p:sp>
      <p:cxnSp>
        <p:nvCxnSpPr>
          <p:cNvPr id="247" name="Google Shape;247;p17"/>
          <p:cNvCxnSpPr/>
          <p:nvPr/>
        </p:nvCxnSpPr>
        <p:spPr>
          <a:xfrm rot="10800000" flipH="1">
            <a:off x="6426200" y="2961481"/>
            <a:ext cx="1574800" cy="2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49" name="Google Shape;249;p17"/>
          <p:cNvSpPr txBox="1"/>
          <p:nvPr/>
        </p:nvSpPr>
        <p:spPr>
          <a:xfrm>
            <a:off x="220100" y="1548723"/>
            <a:ext cx="5630333" cy="6075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ingdings" panose="05000000000000000000" pitchFamily="2" charset="2"/>
              <a:buChar char="§"/>
            </a:pPr>
            <a:r>
              <a:rPr lang="es-ES" sz="18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La experiencia laboral</a:t>
            </a:r>
            <a:endParaRPr dirty="0"/>
          </a:p>
          <a:p>
            <a:pPr marL="1714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ingdings" panose="05000000000000000000" pitchFamily="2" charset="2"/>
              <a:buChar char="§"/>
            </a:pPr>
            <a:r>
              <a:rPr lang="es-ES" sz="18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La observación del entorno</a:t>
            </a:r>
            <a:endParaRPr dirty="0"/>
          </a:p>
          <a:p>
            <a:pPr marL="1714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ingdings" panose="05000000000000000000" pitchFamily="2" charset="2"/>
              <a:buChar char="§"/>
            </a:pPr>
            <a:r>
              <a:rPr lang="es-ES" sz="18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Una situación personal</a:t>
            </a:r>
            <a:endParaRPr dirty="0"/>
          </a:p>
          <a:p>
            <a:pPr marL="1714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ingdings" panose="05000000000000000000" pitchFamily="2" charset="2"/>
              <a:buChar char="§"/>
            </a:pPr>
            <a:r>
              <a:rPr lang="es-ES" sz="18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Copio un método</a:t>
            </a:r>
            <a:endParaRPr dirty="0"/>
          </a:p>
          <a:p>
            <a:pPr marL="1714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ingdings" panose="05000000000000000000" pitchFamily="2" charset="2"/>
              <a:buChar char="§"/>
            </a:pPr>
            <a:r>
              <a:rPr lang="es-ES" sz="18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Creo un método</a:t>
            </a:r>
            <a:endParaRPr dirty="0"/>
          </a:p>
          <a:p>
            <a:pPr marL="1714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ingdings" panose="05000000000000000000" pitchFamily="2" charset="2"/>
              <a:buChar char="§"/>
            </a:pPr>
            <a:r>
              <a:rPr lang="es-ES" sz="18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Aplico una habilidad</a:t>
            </a:r>
            <a:endParaRPr dirty="0"/>
          </a:p>
          <a:p>
            <a:pPr marL="1714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ingdings" panose="05000000000000000000" pitchFamily="2" charset="2"/>
              <a:buChar char="§"/>
            </a:pPr>
            <a:r>
              <a:rPr lang="es-ES" sz="18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Ser mejor que los demás</a:t>
            </a:r>
            <a:endParaRPr dirty="0"/>
          </a:p>
          <a:p>
            <a:pPr marL="1714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ingdings" panose="05000000000000000000" pitchFamily="2" charset="2"/>
              <a:buChar char="§"/>
            </a:pPr>
            <a:r>
              <a:rPr lang="es-ES" sz="18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Ofrecer algo que ahora no hay</a:t>
            </a:r>
            <a:endParaRPr dirty="0"/>
          </a:p>
          <a:p>
            <a:pPr marL="1714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ingdings" panose="05000000000000000000" pitchFamily="2" charset="2"/>
              <a:buChar char="§"/>
            </a:pPr>
            <a:r>
              <a:rPr lang="es-ES" sz="18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Ocupar un hueco de mercado</a:t>
            </a:r>
            <a:endParaRPr dirty="0"/>
          </a:p>
          <a:p>
            <a:pPr marL="1714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ingdings" panose="05000000000000000000" pitchFamily="2" charset="2"/>
              <a:buChar char="§"/>
            </a:pPr>
            <a:r>
              <a:rPr lang="es-ES" sz="18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Hacer algo de forma distinta</a:t>
            </a:r>
            <a:endParaRPr sz="18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rgbClr val="000099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17"/>
          <p:cNvSpPr/>
          <p:nvPr/>
        </p:nvSpPr>
        <p:spPr>
          <a:xfrm>
            <a:off x="4910666" y="2665151"/>
            <a:ext cx="1761067" cy="592666"/>
          </a:xfrm>
          <a:prstGeom prst="roundRect">
            <a:avLst>
              <a:gd name="adj" fmla="val 16667"/>
            </a:avLst>
          </a:prstGeom>
          <a:solidFill>
            <a:srgbClr val="F7B512"/>
          </a:solidFill>
          <a:ln w="12700" cap="flat" cmpd="sng">
            <a:solidFill>
              <a:srgbClr val="F7B51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LA IDEA </a:t>
            </a:r>
            <a:endParaRPr sz="1800" dirty="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1" name="Google Shape;251;p17"/>
          <p:cNvSpPr/>
          <p:nvPr/>
        </p:nvSpPr>
        <p:spPr>
          <a:xfrm>
            <a:off x="7315201" y="2690548"/>
            <a:ext cx="1684866" cy="584200"/>
          </a:xfrm>
          <a:prstGeom prst="roundRect">
            <a:avLst>
              <a:gd name="adj" fmla="val 16667"/>
            </a:avLst>
          </a:prstGeom>
          <a:solidFill>
            <a:srgbClr val="BB2F80"/>
          </a:solidFill>
          <a:ln w="12700" cap="flat" cmpd="sng">
            <a:solidFill>
              <a:srgbClr val="BB2F8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Métodos</a:t>
            </a:r>
            <a:endParaRPr sz="180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2" name="Google Shape;252;p17"/>
          <p:cNvSpPr/>
          <p:nvPr/>
        </p:nvSpPr>
        <p:spPr>
          <a:xfrm>
            <a:off x="7315201" y="3494085"/>
            <a:ext cx="1693334" cy="671512"/>
          </a:xfrm>
          <a:prstGeom prst="roundRect">
            <a:avLst>
              <a:gd name="adj" fmla="val 16667"/>
            </a:avLst>
          </a:prstGeom>
          <a:solidFill>
            <a:srgbClr val="6FAA47"/>
          </a:solidFill>
          <a:ln w="12700" cap="flat" cmpd="sng">
            <a:solidFill>
              <a:srgbClr val="6FAA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Objetivos </a:t>
            </a:r>
            <a:endParaRPr sz="180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3" name="Google Shape;253;p17"/>
          <p:cNvSpPr/>
          <p:nvPr/>
        </p:nvSpPr>
        <p:spPr>
          <a:xfrm>
            <a:off x="7315199" y="1928548"/>
            <a:ext cx="1642534" cy="550333"/>
          </a:xfrm>
          <a:prstGeom prst="roundRect">
            <a:avLst>
              <a:gd name="adj" fmla="val 16667"/>
            </a:avLst>
          </a:prstGeom>
          <a:solidFill>
            <a:srgbClr val="0093D6"/>
          </a:solidFill>
          <a:ln w="12700" cap="flat" cmpd="sng">
            <a:solidFill>
              <a:srgbClr val="0093D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Origen</a:t>
            </a:r>
            <a:endParaRPr sz="1800" dirty="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254" name="Google Shape;254;p17"/>
          <p:cNvCxnSpPr>
            <a:stCxn id="250" idx="3"/>
            <a:endCxn id="253" idx="1"/>
          </p:cNvCxnSpPr>
          <p:nvPr/>
        </p:nvCxnSpPr>
        <p:spPr>
          <a:xfrm rot="10800000" flipH="1">
            <a:off x="6671733" y="2203684"/>
            <a:ext cx="643500" cy="757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55" name="Google Shape;255;p17"/>
          <p:cNvCxnSpPr>
            <a:cxnSpLocks/>
            <a:stCxn id="250" idx="3"/>
          </p:cNvCxnSpPr>
          <p:nvPr/>
        </p:nvCxnSpPr>
        <p:spPr>
          <a:xfrm>
            <a:off x="6671733" y="2961484"/>
            <a:ext cx="643500" cy="8496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57" name="Google Shape;257;p17"/>
          <p:cNvCxnSpPr/>
          <p:nvPr/>
        </p:nvCxnSpPr>
        <p:spPr>
          <a:xfrm flipH="1">
            <a:off x="4360333" y="1447798"/>
            <a:ext cx="1" cy="3276600"/>
          </a:xfrm>
          <a:prstGeom prst="straightConnector1">
            <a:avLst/>
          </a:prstGeom>
          <a:noFill/>
          <a:ln w="28575" cap="flat" cmpd="sng">
            <a:solidFill>
              <a:srgbClr val="4372A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" name="Google Shape;131;p7">
            <a:extLst>
              <a:ext uri="{FF2B5EF4-FFF2-40B4-BE49-F238E27FC236}">
                <a16:creationId xmlns:a16="http://schemas.microsoft.com/office/drawing/2014/main" id="{BF94CA37-7038-4DE1-8034-27D233E63FF2}"/>
              </a:ext>
            </a:extLst>
          </p:cNvPr>
          <p:cNvSpPr txBox="1">
            <a:spLocks/>
          </p:cNvSpPr>
          <p:nvPr/>
        </p:nvSpPr>
        <p:spPr>
          <a:xfrm>
            <a:off x="220100" y="240881"/>
            <a:ext cx="8105680" cy="987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372A5"/>
              </a:buClr>
              <a:buSzPts val="2200"/>
              <a:buFont typeface="Lato"/>
              <a:buNone/>
            </a:pPr>
            <a:r>
              <a:rPr lang="es-ES" sz="3200" b="1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¿CÓMO SE GENERAN IDEAS DE NEGOCIO?</a:t>
            </a:r>
          </a:p>
        </p:txBody>
      </p:sp>
      <p:cxnSp>
        <p:nvCxnSpPr>
          <p:cNvPr id="14" name="Straight Connector 12">
            <a:extLst>
              <a:ext uri="{FF2B5EF4-FFF2-40B4-BE49-F238E27FC236}">
                <a16:creationId xmlns:a16="http://schemas.microsoft.com/office/drawing/2014/main" id="{665596EA-2DF3-487E-AFFC-815ECD0D2FC8}"/>
              </a:ext>
            </a:extLst>
          </p:cNvPr>
          <p:cNvCxnSpPr>
            <a:cxnSpLocks/>
          </p:cNvCxnSpPr>
          <p:nvPr/>
        </p:nvCxnSpPr>
        <p:spPr>
          <a:xfrm>
            <a:off x="7683" y="1185534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1CD08152-7D05-47AF-84CF-368C8DC8FE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388" y="629970"/>
            <a:ext cx="8379355" cy="392874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6066a81a67_0_58"/>
          <p:cNvSpPr txBox="1">
            <a:spLocks noGrp="1"/>
          </p:cNvSpPr>
          <p:nvPr>
            <p:ph type="body" idx="1"/>
          </p:nvPr>
        </p:nvSpPr>
        <p:spPr>
          <a:xfrm>
            <a:off x="1131004" y="2178642"/>
            <a:ext cx="4516761" cy="1289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1" indent="0">
              <a:spcBef>
                <a:spcPts val="500"/>
              </a:spcBef>
              <a:buSzPts val="2500"/>
              <a:buNone/>
            </a:pPr>
            <a:endParaRPr lang="es-ES" b="1" dirty="0">
              <a:solidFill>
                <a:srgbClr val="006CB5"/>
              </a:solidFill>
            </a:endParaRPr>
          </a:p>
          <a:p>
            <a:pPr marL="457200" lvl="1" indent="0">
              <a:spcBef>
                <a:spcPts val="0"/>
              </a:spcBef>
              <a:buSzPts val="2500"/>
              <a:buNone/>
            </a:pPr>
            <a:r>
              <a:rPr lang="es-ES" b="1" dirty="0">
                <a:solidFill>
                  <a:srgbClr val="006CB5"/>
                </a:solidFill>
              </a:rPr>
              <a:t>1. Determinar ¿Quién eres?</a:t>
            </a:r>
            <a:endParaRPr lang="es-ES" dirty="0">
              <a:solidFill>
                <a:srgbClr val="006CB5"/>
              </a:solidFill>
            </a:endParaRPr>
          </a:p>
          <a:p>
            <a:pPr marL="457200" lvl="1" indent="0">
              <a:spcBef>
                <a:spcPts val="500"/>
              </a:spcBef>
              <a:buSzPts val="2500"/>
              <a:buNone/>
            </a:pPr>
            <a:r>
              <a:rPr lang="es-ES" b="1" dirty="0">
                <a:solidFill>
                  <a:srgbClr val="006CB5"/>
                </a:solidFill>
              </a:rPr>
              <a:t>2. Determinar ¿Cuál es tu idea?</a:t>
            </a:r>
            <a:endParaRPr lang="es-ES" dirty="0">
              <a:solidFill>
                <a:srgbClr val="006CB5"/>
              </a:solidFill>
            </a:endParaRPr>
          </a:p>
          <a:p>
            <a:pPr marL="342900">
              <a:spcBef>
                <a:spcPts val="500"/>
              </a:spcBef>
              <a:buSzPts val="2500"/>
            </a:pPr>
            <a:endParaRPr dirty="0">
              <a:solidFill>
                <a:srgbClr val="006CB5"/>
              </a:solidFill>
            </a:endParaRPr>
          </a:p>
        </p:txBody>
      </p:sp>
      <p:cxnSp>
        <p:nvCxnSpPr>
          <p:cNvPr id="6" name="Straight Connector 12">
            <a:extLst>
              <a:ext uri="{FF2B5EF4-FFF2-40B4-BE49-F238E27FC236}">
                <a16:creationId xmlns:a16="http://schemas.microsoft.com/office/drawing/2014/main" id="{B13CE89D-4649-419E-8E0B-A9F8809ACA3B}"/>
              </a:ext>
            </a:extLst>
          </p:cNvPr>
          <p:cNvCxnSpPr>
            <a:cxnSpLocks/>
          </p:cNvCxnSpPr>
          <p:nvPr/>
        </p:nvCxnSpPr>
        <p:spPr>
          <a:xfrm>
            <a:off x="0" y="1447221"/>
            <a:ext cx="9144000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3ACE3A76-DDE8-4D00-8411-35F7EABC039D}"/>
              </a:ext>
            </a:extLst>
          </p:cNvPr>
          <p:cNvSpPr txBox="1"/>
          <p:nvPr/>
        </p:nvSpPr>
        <p:spPr>
          <a:xfrm>
            <a:off x="184416" y="789124"/>
            <a:ext cx="65391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dirty="0">
                <a:solidFill>
                  <a:srgbClr val="53AD32"/>
                </a:solidFill>
                <a:latin typeface="Futura LT Pro Book" panose="020B0802020204020204" pitchFamily="34" charset="0"/>
              </a:rPr>
              <a:t>OBJETIVOS: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Google Shape;273;p19" descr="FOTO_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06669" y="648883"/>
            <a:ext cx="5740102" cy="3983262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19"/>
          <p:cNvSpPr txBox="1"/>
          <p:nvPr/>
        </p:nvSpPr>
        <p:spPr>
          <a:xfrm>
            <a:off x="71145" y="2896479"/>
            <a:ext cx="2988186" cy="1319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400"/>
              <a:buFont typeface="Noto Sans Symbols"/>
              <a:buNone/>
            </a:pPr>
            <a:r>
              <a:rPr lang="es-ES" i="0" strike="noStrike" cap="none" dirty="0">
                <a:solidFill>
                  <a:srgbClr val="4372A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CONSEJOS SENCILLOS </a:t>
            </a:r>
            <a:endParaRPr dirty="0">
              <a:latin typeface="Futura LT Pro Book" panose="020B0802020204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400"/>
              <a:buFont typeface="Noto Sans Symbols"/>
              <a:buNone/>
            </a:pPr>
            <a:r>
              <a:rPr lang="es-ES" i="0" strike="noStrike" cap="none" dirty="0">
                <a:solidFill>
                  <a:srgbClr val="4372A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PARA FOMENTAR </a:t>
            </a:r>
            <a:endParaRPr dirty="0">
              <a:latin typeface="Futura LT Pro Book" panose="020B0802020204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400"/>
              <a:buFont typeface="Noto Sans Symbols"/>
              <a:buNone/>
            </a:pPr>
            <a:r>
              <a:rPr lang="es-ES" i="0" strike="noStrike" cap="none" dirty="0">
                <a:solidFill>
                  <a:srgbClr val="4372A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TU CREATIVIDAD</a:t>
            </a:r>
            <a:endParaRPr dirty="0">
              <a:latin typeface="Futura LT Pro Book" panose="020B0802020204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400"/>
              <a:buFont typeface="Noto Sans Symbols"/>
              <a:buNone/>
            </a:pPr>
            <a:r>
              <a:rPr lang="es-ES" i="0" strike="noStrike" cap="none" dirty="0">
                <a:solidFill>
                  <a:srgbClr val="4372A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CADA DÍA. </a:t>
            </a:r>
            <a:endParaRPr dirty="0">
              <a:solidFill>
                <a:srgbClr val="4372A5"/>
              </a:solidFill>
              <a:latin typeface="Futura LT Pro Book" panose="020B0802020204020204" pitchFamily="34" charset="0"/>
              <a:ea typeface="Lato"/>
              <a:cs typeface="Lato"/>
              <a:sym typeface="Lato"/>
            </a:endParaRPr>
          </a:p>
        </p:txBody>
      </p:sp>
      <p:sp>
        <p:nvSpPr>
          <p:cNvPr id="275" name="Google Shape;275;p19"/>
          <p:cNvSpPr/>
          <p:nvPr/>
        </p:nvSpPr>
        <p:spPr>
          <a:xfrm>
            <a:off x="376518" y="1420010"/>
            <a:ext cx="2377440" cy="978946"/>
          </a:xfrm>
          <a:prstGeom prst="wedgeRoundRectCallout">
            <a:avLst>
              <a:gd name="adj1" fmla="val -26531"/>
              <a:gd name="adj2" fmla="val 81527"/>
              <a:gd name="adj3" fmla="val 0"/>
            </a:avLst>
          </a:prstGeom>
          <a:solidFill>
            <a:srgbClr val="53AD32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i="1" dirty="0">
                <a:solidFill>
                  <a:schemeClr val="bg1"/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  <a:sym typeface="Lato"/>
              </a:rPr>
              <a:t>¿Cuántas de estas cosas haces al día?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20"/>
          <p:cNvSpPr txBox="1">
            <a:spLocks noGrp="1"/>
          </p:cNvSpPr>
          <p:nvPr>
            <p:ph type="body" idx="4294967295"/>
          </p:nvPr>
        </p:nvSpPr>
        <p:spPr>
          <a:xfrm>
            <a:off x="5378723" y="2754428"/>
            <a:ext cx="3225800" cy="922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FAA47"/>
              </a:buClr>
              <a:buSzPts val="2500"/>
              <a:buChar char="▪"/>
            </a:pPr>
            <a:r>
              <a:rPr lang="es-ES" sz="1600" b="1" i="1" u="sng" dirty="0">
                <a:solidFill>
                  <a:srgbClr val="6FAA47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  <a:hlinkClick r:id="rId3"/>
              </a:rPr>
              <a:t>http://www.youtube.com/watch?v=AWjyzxhC2DY</a:t>
            </a:r>
            <a:r>
              <a:rPr lang="es-ES" sz="1600" b="1" i="1" dirty="0">
                <a:solidFill>
                  <a:srgbClr val="6FAA47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endParaRPr sz="1600" b="1" i="1" dirty="0">
              <a:solidFill>
                <a:srgbClr val="6FAA47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pic>
        <p:nvPicPr>
          <p:cNvPr id="283" name="Google Shape;283;p20" descr="7296_395949753836150_1390230265_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9477" y="1576991"/>
            <a:ext cx="4464323" cy="327776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31;p7">
            <a:extLst>
              <a:ext uri="{FF2B5EF4-FFF2-40B4-BE49-F238E27FC236}">
                <a16:creationId xmlns:a16="http://schemas.microsoft.com/office/drawing/2014/main" id="{8DB5AD62-6086-4A2D-9207-A4A7B8EE35CE}"/>
              </a:ext>
            </a:extLst>
          </p:cNvPr>
          <p:cNvSpPr txBox="1">
            <a:spLocks/>
          </p:cNvSpPr>
          <p:nvPr/>
        </p:nvSpPr>
        <p:spPr>
          <a:xfrm>
            <a:off x="309735" y="499341"/>
            <a:ext cx="8614062" cy="987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372A5"/>
              </a:buClr>
              <a:buSzPts val="2200"/>
              <a:buFont typeface="Lato"/>
              <a:buNone/>
            </a:pPr>
            <a:r>
              <a:rPr lang="es-ES" sz="3200" b="1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CREATIVIDAD DE NI</a:t>
            </a:r>
            <a:r>
              <a:rPr lang="es-PE" sz="3200" b="1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ÑOS/AS</a:t>
            </a:r>
            <a:endParaRPr lang="es-ES" sz="3200" b="1" dirty="0">
              <a:solidFill>
                <a:srgbClr val="006CB5"/>
              </a:solidFill>
              <a:latin typeface="Futura LT Pro Book" panose="020B0802020204020204" pitchFamily="34" charset="0"/>
              <a:ea typeface="Lato"/>
              <a:cs typeface="Lato"/>
              <a:sym typeface="Lato"/>
            </a:endParaRPr>
          </a:p>
        </p:txBody>
      </p:sp>
      <p:cxnSp>
        <p:nvCxnSpPr>
          <p:cNvPr id="6" name="Straight Connector 12">
            <a:extLst>
              <a:ext uri="{FF2B5EF4-FFF2-40B4-BE49-F238E27FC236}">
                <a16:creationId xmlns:a16="http://schemas.microsoft.com/office/drawing/2014/main" id="{11E5F7EF-0CC4-4BED-B0E7-79D31A29116A}"/>
              </a:ext>
            </a:extLst>
          </p:cNvPr>
          <p:cNvCxnSpPr>
            <a:cxnSpLocks/>
          </p:cNvCxnSpPr>
          <p:nvPr/>
        </p:nvCxnSpPr>
        <p:spPr>
          <a:xfrm>
            <a:off x="7683" y="1185534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Google Shape;289;p21" descr="Foto: ¿Tu conocimiento hasta dónde llega? ;)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9571" y="842087"/>
            <a:ext cx="5276767" cy="3289611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21"/>
          <p:cNvSpPr/>
          <p:nvPr/>
        </p:nvSpPr>
        <p:spPr>
          <a:xfrm>
            <a:off x="6115823" y="808219"/>
            <a:ext cx="2787804" cy="446049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2700" cap="flat" cmpd="sng">
            <a:solidFill>
              <a:srgbClr val="F7B51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Innovar</a:t>
            </a:r>
            <a:endParaRPr sz="180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21"/>
          <p:cNvSpPr/>
          <p:nvPr/>
        </p:nvSpPr>
        <p:spPr>
          <a:xfrm>
            <a:off x="6115823" y="1487957"/>
            <a:ext cx="2787804" cy="831254"/>
          </a:xfrm>
          <a:prstGeom prst="roundRect">
            <a:avLst>
              <a:gd name="adj" fmla="val 16667"/>
            </a:avLst>
          </a:prstGeom>
          <a:solidFill>
            <a:srgbClr val="53AD32"/>
          </a:solidFill>
          <a:ln w="12700" cap="flat" cmpd="sng">
            <a:solidFill>
              <a:srgbClr val="6FAA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Sintetizar (absorber ideas de diferentes fuentes)</a:t>
            </a:r>
            <a:endParaRPr sz="1800" dirty="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92" name="Google Shape;292;p21"/>
          <p:cNvSpPr/>
          <p:nvPr/>
        </p:nvSpPr>
        <p:spPr>
          <a:xfrm>
            <a:off x="6115824" y="2552900"/>
            <a:ext cx="2787804" cy="1773530"/>
          </a:xfrm>
          <a:prstGeom prst="roundRect">
            <a:avLst>
              <a:gd name="adj" fmla="val 16667"/>
            </a:avLst>
          </a:prstGeom>
          <a:solidFill>
            <a:srgbClr val="0093D6"/>
          </a:solidFill>
          <a:ln w="12700" cap="flat" cmpd="sng">
            <a:solidFill>
              <a:srgbClr val="0093D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Extender (coger una innovación básica e incrementar su    utilidad ampliando sus límites). Duplicar</a:t>
            </a:r>
            <a:endParaRPr sz="18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21"/>
          <p:cNvSpPr txBox="1"/>
          <p:nvPr/>
        </p:nvSpPr>
        <p:spPr>
          <a:xfrm>
            <a:off x="5625169" y="808219"/>
            <a:ext cx="490654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1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2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3</a:t>
            </a:r>
            <a:endParaRPr sz="24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9" name="Google Shape;299;p22" descr="1495484_10152566034367907_175237737_n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97337" y="1315000"/>
            <a:ext cx="6467475" cy="30918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31;p7">
            <a:extLst>
              <a:ext uri="{FF2B5EF4-FFF2-40B4-BE49-F238E27FC236}">
                <a16:creationId xmlns:a16="http://schemas.microsoft.com/office/drawing/2014/main" id="{6031C880-D48F-4C7F-93DD-AA9DC7AC895C}"/>
              </a:ext>
            </a:extLst>
          </p:cNvPr>
          <p:cNvSpPr txBox="1">
            <a:spLocks/>
          </p:cNvSpPr>
          <p:nvPr/>
        </p:nvSpPr>
        <p:spPr>
          <a:xfrm>
            <a:off x="264969" y="1882822"/>
            <a:ext cx="8614062" cy="987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4372A5"/>
              </a:buClr>
              <a:buSzPts val="2200"/>
              <a:buFont typeface="Lato"/>
              <a:buNone/>
            </a:pPr>
            <a:r>
              <a:rPr lang="es-ES" sz="3200" b="1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TÉCNICAS PARA DESPERTAR LA CREATIVIDAD</a:t>
            </a:r>
          </a:p>
        </p:txBody>
      </p:sp>
      <p:cxnSp>
        <p:nvCxnSpPr>
          <p:cNvPr id="4" name="Straight Connector 12">
            <a:extLst>
              <a:ext uri="{FF2B5EF4-FFF2-40B4-BE49-F238E27FC236}">
                <a16:creationId xmlns:a16="http://schemas.microsoft.com/office/drawing/2014/main" id="{8D62D35C-F5B9-490D-8DDC-71E11F575333}"/>
              </a:ext>
            </a:extLst>
          </p:cNvPr>
          <p:cNvCxnSpPr>
            <a:cxnSpLocks/>
          </p:cNvCxnSpPr>
          <p:nvPr/>
        </p:nvCxnSpPr>
        <p:spPr>
          <a:xfrm>
            <a:off x="-10946" y="2845001"/>
            <a:ext cx="9144000" cy="0"/>
          </a:xfrm>
          <a:prstGeom prst="line">
            <a:avLst/>
          </a:prstGeom>
          <a:ln w="25400">
            <a:solidFill>
              <a:srgbClr val="53AD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24"/>
          <p:cNvSpPr txBox="1">
            <a:spLocks noGrp="1"/>
          </p:cNvSpPr>
          <p:nvPr>
            <p:ph type="body" idx="4294967295"/>
          </p:nvPr>
        </p:nvSpPr>
        <p:spPr>
          <a:xfrm>
            <a:off x="1123332" y="1588296"/>
            <a:ext cx="5317588" cy="339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lvl="0" indent="-190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endParaRPr sz="2800" b="1" dirty="0"/>
          </a:p>
          <a:p>
            <a:pPr marL="171450" lvl="0" indent="-171450" algn="just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</a:pPr>
            <a:r>
              <a:rPr lang="es-ES" sz="1800" dirty="0">
                <a:latin typeface="Lato"/>
                <a:ea typeface="Lato"/>
                <a:cs typeface="Lato"/>
                <a:sym typeface="Lato"/>
              </a:rPr>
              <a:t>Cuestionamiento (¿qué? ¿por qué? ¿para qué? ¿Para quién? ¿Quién? ¿por quién? ¿Cómo? ¿Dónde? ¿Cuándo? ¿Cuánto? ¿En qué sitio? ¿Con quien? ¿De quién?...)</a:t>
            </a:r>
            <a:endParaRPr sz="1800" dirty="0">
              <a:latin typeface="Lato"/>
              <a:ea typeface="Lato"/>
              <a:cs typeface="Lato"/>
              <a:sym typeface="Lato"/>
            </a:endParaRPr>
          </a:p>
          <a:p>
            <a:pPr marL="171450" lvl="0" indent="-171450" algn="just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</a:pPr>
            <a:r>
              <a:rPr lang="es-ES" sz="1800" dirty="0">
                <a:latin typeface="Lato"/>
                <a:ea typeface="Lato"/>
                <a:cs typeface="Lato"/>
                <a:sym typeface="Lato"/>
              </a:rPr>
              <a:t>Asociación de palabras / Lista de atributos</a:t>
            </a:r>
            <a:endParaRPr sz="1800" dirty="0">
              <a:latin typeface="Lato"/>
              <a:ea typeface="Lato"/>
              <a:cs typeface="Lato"/>
              <a:sym typeface="Lato"/>
            </a:endParaRPr>
          </a:p>
          <a:p>
            <a:pPr marL="171450" lvl="0" indent="-171450" algn="just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</a:pPr>
            <a:r>
              <a:rPr lang="es-ES" sz="1800" dirty="0">
                <a:latin typeface="Lato"/>
                <a:ea typeface="Lato"/>
                <a:cs typeface="Lato"/>
                <a:sym typeface="Lato"/>
              </a:rPr>
              <a:t>Consultar y hablar sobre el tema</a:t>
            </a:r>
            <a:endParaRPr sz="1800" dirty="0">
              <a:latin typeface="Lato"/>
              <a:ea typeface="Lato"/>
              <a:cs typeface="Lato"/>
              <a:sym typeface="Lato"/>
            </a:endParaRPr>
          </a:p>
          <a:p>
            <a:pPr marL="171450" lvl="0" indent="-171450" algn="just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</a:pPr>
            <a:r>
              <a:rPr lang="es-ES" sz="1800" dirty="0">
                <a:latin typeface="Lato"/>
                <a:ea typeface="Lato"/>
                <a:cs typeface="Lato"/>
                <a:sym typeface="Lato"/>
              </a:rPr>
              <a:t>Técnicas de relajación</a:t>
            </a:r>
            <a:endParaRPr sz="1800" dirty="0">
              <a:latin typeface="Lato"/>
              <a:ea typeface="Lato"/>
              <a:cs typeface="Lato"/>
              <a:sym typeface="Lato"/>
            </a:endParaRPr>
          </a:p>
          <a:p>
            <a:pPr marL="171450" lvl="0" indent="-171450" algn="just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</a:pPr>
            <a:r>
              <a:rPr lang="es-ES" sz="1800" dirty="0">
                <a:latin typeface="Lato"/>
                <a:ea typeface="Lato"/>
                <a:cs typeface="Lato"/>
                <a:sym typeface="Lato"/>
              </a:rPr>
              <a:t>635: </a:t>
            </a:r>
            <a:r>
              <a:rPr lang="es-ES" sz="1800" b="1" dirty="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6</a:t>
            </a:r>
            <a:r>
              <a:rPr lang="es-ES" sz="1800" dirty="0"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1800" b="1" dirty="0">
                <a:solidFill>
                  <a:srgbClr val="53AD32"/>
                </a:solidFill>
                <a:latin typeface="Lato"/>
                <a:ea typeface="Lato"/>
                <a:cs typeface="Lato"/>
                <a:sym typeface="Lato"/>
              </a:rPr>
              <a:t>personas,</a:t>
            </a:r>
            <a:r>
              <a:rPr lang="es-ES" sz="1800" dirty="0">
                <a:solidFill>
                  <a:srgbClr val="53AD32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1800" b="1" dirty="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3</a:t>
            </a:r>
            <a:r>
              <a:rPr lang="es-ES" sz="1800" dirty="0"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1800" b="1" dirty="0">
                <a:solidFill>
                  <a:srgbClr val="53AD32"/>
                </a:solidFill>
                <a:latin typeface="Lato"/>
                <a:ea typeface="Lato"/>
                <a:cs typeface="Lato"/>
                <a:sym typeface="Lato"/>
              </a:rPr>
              <a:t>ideas</a:t>
            </a:r>
            <a:r>
              <a:rPr lang="es-ES" sz="1800" b="1" dirty="0">
                <a:solidFill>
                  <a:srgbClr val="F7B512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1800" dirty="0">
                <a:latin typeface="Lato"/>
                <a:ea typeface="Lato"/>
                <a:cs typeface="Lato"/>
                <a:sym typeface="Lato"/>
              </a:rPr>
              <a:t>y</a:t>
            </a:r>
            <a:r>
              <a:rPr lang="es-ES" sz="1800" b="1" dirty="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 5 </a:t>
            </a:r>
            <a:r>
              <a:rPr lang="es-ES" sz="1800" b="1" dirty="0">
                <a:solidFill>
                  <a:srgbClr val="53AD32"/>
                </a:solidFill>
                <a:latin typeface="Lato"/>
                <a:ea typeface="Lato"/>
                <a:cs typeface="Lato"/>
                <a:sym typeface="Lato"/>
              </a:rPr>
              <a:t>minutos</a:t>
            </a:r>
            <a:endParaRPr dirty="0">
              <a:solidFill>
                <a:srgbClr val="53AD32"/>
              </a:solidFill>
            </a:endParaRPr>
          </a:p>
          <a:p>
            <a:pPr marL="171450" lvl="0" indent="-171450" algn="just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</a:pPr>
            <a:r>
              <a:rPr lang="es-ES" sz="1800" dirty="0">
                <a:latin typeface="Lato"/>
                <a:ea typeface="Lato"/>
                <a:cs typeface="Lato"/>
                <a:sym typeface="Lato"/>
              </a:rPr>
              <a:t>Grupos de discusión</a:t>
            </a:r>
            <a:endParaRPr sz="1800" dirty="0">
              <a:latin typeface="Lato"/>
              <a:ea typeface="Lato"/>
              <a:cs typeface="Lato"/>
              <a:sym typeface="Lato"/>
            </a:endParaRPr>
          </a:p>
          <a:p>
            <a:pPr marL="342900" lvl="0" indent="-190500" algn="just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4372A5"/>
              </a:buClr>
              <a:buSzPts val="2400"/>
              <a:buNone/>
            </a:pPr>
            <a:endParaRPr sz="2400" dirty="0"/>
          </a:p>
        </p:txBody>
      </p:sp>
      <p:pic>
        <p:nvPicPr>
          <p:cNvPr id="313" name="Google Shape;313;p24" descr="Innovation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15952" y="2078174"/>
            <a:ext cx="2144923" cy="120788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31;p7">
            <a:extLst>
              <a:ext uri="{FF2B5EF4-FFF2-40B4-BE49-F238E27FC236}">
                <a16:creationId xmlns:a16="http://schemas.microsoft.com/office/drawing/2014/main" id="{974F5B06-00D2-48BE-8528-D9129C9C5EBA}"/>
              </a:ext>
            </a:extLst>
          </p:cNvPr>
          <p:cNvSpPr txBox="1">
            <a:spLocks/>
          </p:cNvSpPr>
          <p:nvPr/>
        </p:nvSpPr>
        <p:spPr>
          <a:xfrm>
            <a:off x="382367" y="262465"/>
            <a:ext cx="6799517" cy="987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372A5"/>
              </a:buClr>
              <a:buSzPts val="2200"/>
              <a:buFont typeface="Lato"/>
              <a:buNone/>
            </a:pPr>
            <a:r>
              <a:rPr lang="es-ES" sz="3200" b="1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TÉCNICAS PARA DESPERTAR LA </a:t>
            </a:r>
          </a:p>
          <a:p>
            <a:pPr>
              <a:buClr>
                <a:srgbClr val="4372A5"/>
              </a:buClr>
              <a:buSzPts val="2200"/>
              <a:buFont typeface="Lato"/>
              <a:buNone/>
            </a:pPr>
            <a:r>
              <a:rPr lang="es-ES" sz="3200" b="1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CREATIVIDAD</a:t>
            </a:r>
          </a:p>
        </p:txBody>
      </p:sp>
      <p:cxnSp>
        <p:nvCxnSpPr>
          <p:cNvPr id="6" name="Straight Connector 12">
            <a:extLst>
              <a:ext uri="{FF2B5EF4-FFF2-40B4-BE49-F238E27FC236}">
                <a16:creationId xmlns:a16="http://schemas.microsoft.com/office/drawing/2014/main" id="{C5B3D260-7704-4338-9808-F315722B9A3D}"/>
              </a:ext>
            </a:extLst>
          </p:cNvPr>
          <p:cNvCxnSpPr>
            <a:cxnSpLocks/>
          </p:cNvCxnSpPr>
          <p:nvPr/>
        </p:nvCxnSpPr>
        <p:spPr>
          <a:xfrm>
            <a:off x="7683" y="1185534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0" name="Google Shape;320;p25"/>
          <p:cNvGrpSpPr/>
          <p:nvPr/>
        </p:nvGrpSpPr>
        <p:grpSpPr>
          <a:xfrm>
            <a:off x="860612" y="1955531"/>
            <a:ext cx="7713233" cy="2443177"/>
            <a:chOff x="0" y="1127626"/>
            <a:chExt cx="7713233" cy="2443177"/>
          </a:xfrm>
        </p:grpSpPr>
        <p:sp>
          <p:nvSpPr>
            <p:cNvPr id="321" name="Google Shape;321;p25"/>
            <p:cNvSpPr/>
            <p:nvPr/>
          </p:nvSpPr>
          <p:spPr>
            <a:xfrm>
              <a:off x="0" y="1507243"/>
              <a:ext cx="7713233" cy="428400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w="12700" cap="flat" cmpd="sng">
              <a:solidFill>
                <a:srgbClr val="4372C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25"/>
            <p:cNvSpPr/>
            <p:nvPr/>
          </p:nvSpPr>
          <p:spPr>
            <a:xfrm>
              <a:off x="385661" y="1127626"/>
              <a:ext cx="5399263" cy="630536"/>
            </a:xfrm>
            <a:prstGeom prst="roundRect">
              <a:avLst>
                <a:gd name="adj" fmla="val 16667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25"/>
            <p:cNvSpPr txBox="1"/>
            <p:nvPr/>
          </p:nvSpPr>
          <p:spPr>
            <a:xfrm>
              <a:off x="416441" y="1158406"/>
              <a:ext cx="5337703" cy="5689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4075" tIns="0" rIns="204075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7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Herramienta que facilita el surgimiento de nuevas</a:t>
              </a:r>
              <a:endParaRPr sz="17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marR="0" lvl="0" indent="0" algn="l" rtl="0">
                <a:lnSpc>
                  <a:spcPct val="90000"/>
                </a:lnSpc>
                <a:spcBef>
                  <a:spcPts val="595"/>
                </a:spcBef>
                <a:spcAft>
                  <a:spcPts val="0"/>
                </a:spcAft>
                <a:buNone/>
              </a:pPr>
              <a:r>
                <a:rPr lang="es-ES" sz="17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ideas</a:t>
              </a:r>
              <a:endParaRPr sz="17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324" name="Google Shape;324;p25"/>
            <p:cNvSpPr/>
            <p:nvPr/>
          </p:nvSpPr>
          <p:spPr>
            <a:xfrm>
              <a:off x="0" y="2371283"/>
              <a:ext cx="7713233" cy="428400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w="12700" cap="flat" cmpd="sng">
              <a:solidFill>
                <a:srgbClr val="4372C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25"/>
            <p:cNvSpPr/>
            <p:nvPr/>
          </p:nvSpPr>
          <p:spPr>
            <a:xfrm>
              <a:off x="385661" y="2027443"/>
              <a:ext cx="5399263" cy="594760"/>
            </a:xfrm>
            <a:prstGeom prst="roundRect">
              <a:avLst>
                <a:gd name="adj" fmla="val 16667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25"/>
            <p:cNvSpPr txBox="1"/>
            <p:nvPr/>
          </p:nvSpPr>
          <p:spPr>
            <a:xfrm>
              <a:off x="414695" y="2056477"/>
              <a:ext cx="5341195" cy="5366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4075" tIns="0" rIns="204075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7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Busca generar ideas originales en un ambiente cómodo</a:t>
              </a:r>
              <a:endParaRPr sz="17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327" name="Google Shape;327;p25"/>
            <p:cNvSpPr/>
            <p:nvPr/>
          </p:nvSpPr>
          <p:spPr>
            <a:xfrm>
              <a:off x="0" y="3142403"/>
              <a:ext cx="7713233" cy="428400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w="12700" cap="flat" cmpd="sng">
              <a:solidFill>
                <a:srgbClr val="4372C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25"/>
            <p:cNvSpPr/>
            <p:nvPr/>
          </p:nvSpPr>
          <p:spPr>
            <a:xfrm>
              <a:off x="385661" y="2891483"/>
              <a:ext cx="5399263" cy="501840"/>
            </a:xfrm>
            <a:prstGeom prst="roundRect">
              <a:avLst>
                <a:gd name="adj" fmla="val 16667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25"/>
            <p:cNvSpPr txBox="1"/>
            <p:nvPr/>
          </p:nvSpPr>
          <p:spPr>
            <a:xfrm>
              <a:off x="410159" y="2915981"/>
              <a:ext cx="5350267" cy="4528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4075" tIns="0" rIns="204075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700" b="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Se libera la imaginación colectiva</a:t>
              </a:r>
              <a:endParaRPr sz="1700" b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sp>
        <p:nvSpPr>
          <p:cNvPr id="13" name="Google Shape;131;p7">
            <a:extLst>
              <a:ext uri="{FF2B5EF4-FFF2-40B4-BE49-F238E27FC236}">
                <a16:creationId xmlns:a16="http://schemas.microsoft.com/office/drawing/2014/main" id="{071A09AD-4AB1-4E9C-8D0E-977E7F8E8052}"/>
              </a:ext>
            </a:extLst>
          </p:cNvPr>
          <p:cNvSpPr txBox="1">
            <a:spLocks/>
          </p:cNvSpPr>
          <p:nvPr/>
        </p:nvSpPr>
        <p:spPr>
          <a:xfrm>
            <a:off x="264969" y="454568"/>
            <a:ext cx="8614062" cy="987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372A5"/>
              </a:buClr>
              <a:buSzPts val="2200"/>
              <a:buFont typeface="Lato"/>
              <a:buNone/>
            </a:pPr>
            <a:r>
              <a:rPr lang="es-ES" sz="3200" b="1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BRAINSTORMING</a:t>
            </a:r>
          </a:p>
        </p:txBody>
      </p:sp>
      <p:cxnSp>
        <p:nvCxnSpPr>
          <p:cNvPr id="14" name="Straight Connector 12">
            <a:extLst>
              <a:ext uri="{FF2B5EF4-FFF2-40B4-BE49-F238E27FC236}">
                <a16:creationId xmlns:a16="http://schemas.microsoft.com/office/drawing/2014/main" id="{679F37A5-0288-471E-A20B-BC8F505D56FF}"/>
              </a:ext>
            </a:extLst>
          </p:cNvPr>
          <p:cNvCxnSpPr>
            <a:cxnSpLocks/>
          </p:cNvCxnSpPr>
          <p:nvPr/>
        </p:nvCxnSpPr>
        <p:spPr>
          <a:xfrm>
            <a:off x="7683" y="1185534"/>
            <a:ext cx="9144000" cy="0"/>
          </a:xfrm>
          <a:prstGeom prst="line">
            <a:avLst/>
          </a:prstGeom>
          <a:ln w="25400">
            <a:solidFill>
              <a:srgbClr val="53AD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5" name="Google Shape;335;p26" descr="mapas_mentales-recreativida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8639" y="257387"/>
            <a:ext cx="8279696" cy="4630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27"/>
          <p:cNvSpPr txBox="1"/>
          <p:nvPr/>
        </p:nvSpPr>
        <p:spPr>
          <a:xfrm>
            <a:off x="8024814" y="4991451"/>
            <a:ext cx="655637" cy="131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1200"/>
              <a:buFont typeface="Noto Sans Symbols"/>
              <a:buChar char="▪"/>
            </a:pPr>
            <a:fld id="{00000000-1234-1234-1234-123412341234}" type="slidenum">
              <a:rPr lang="es-E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28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2" name="Google Shape;342;p27" descr="scampe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5765" y="1290918"/>
            <a:ext cx="7045868" cy="370053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31;p7">
            <a:extLst>
              <a:ext uri="{FF2B5EF4-FFF2-40B4-BE49-F238E27FC236}">
                <a16:creationId xmlns:a16="http://schemas.microsoft.com/office/drawing/2014/main" id="{E6D2D858-021F-4ACD-83A1-2CCA0CADE986}"/>
              </a:ext>
            </a:extLst>
          </p:cNvPr>
          <p:cNvSpPr txBox="1">
            <a:spLocks/>
          </p:cNvSpPr>
          <p:nvPr/>
        </p:nvSpPr>
        <p:spPr>
          <a:xfrm>
            <a:off x="309735" y="473945"/>
            <a:ext cx="8614062" cy="987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372A5"/>
              </a:buClr>
              <a:buSzPts val="2200"/>
              <a:buFont typeface="Lato"/>
              <a:buNone/>
            </a:pPr>
            <a:r>
              <a:rPr lang="es-ES" sz="3200" b="1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SCAMPER</a:t>
            </a:r>
          </a:p>
        </p:txBody>
      </p:sp>
      <p:cxnSp>
        <p:nvCxnSpPr>
          <p:cNvPr id="6" name="Straight Connector 12">
            <a:extLst>
              <a:ext uri="{FF2B5EF4-FFF2-40B4-BE49-F238E27FC236}">
                <a16:creationId xmlns:a16="http://schemas.microsoft.com/office/drawing/2014/main" id="{86DB6A0F-D95D-4D08-943D-53EDCAA4707B}"/>
              </a:ext>
            </a:extLst>
          </p:cNvPr>
          <p:cNvCxnSpPr>
            <a:cxnSpLocks/>
          </p:cNvCxnSpPr>
          <p:nvPr/>
        </p:nvCxnSpPr>
        <p:spPr>
          <a:xfrm>
            <a:off x="7683" y="1185534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" name="Google Shape;349;p28" descr="scampe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730722"/>
            <a:ext cx="9144000" cy="3940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"/>
          <p:cNvSpPr/>
          <p:nvPr/>
        </p:nvSpPr>
        <p:spPr>
          <a:xfrm>
            <a:off x="235510" y="668752"/>
            <a:ext cx="6748756" cy="830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200"/>
              <a:buFont typeface="Noto Sans Symbols"/>
              <a:buNone/>
            </a:pPr>
            <a:r>
              <a:rPr lang="es-ES" sz="3200" b="1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E</a:t>
            </a:r>
            <a:r>
              <a:rPr lang="es-ES" sz="3200" b="1" i="0" strike="noStrike" cap="none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L NUEVO PARADIGMA PROFESIONAL </a:t>
            </a:r>
            <a:endParaRPr sz="3200" dirty="0">
              <a:solidFill>
                <a:srgbClr val="006CB5"/>
              </a:solidFill>
              <a:latin typeface="Futura LT Pro Book" panose="020B0802020204020204" pitchFamily="34" charset="0"/>
              <a:ea typeface="Lato"/>
              <a:cs typeface="Lato"/>
              <a:sym typeface="Lato"/>
            </a:endParaRPr>
          </a:p>
        </p:txBody>
      </p:sp>
      <p:pic>
        <p:nvPicPr>
          <p:cNvPr id="80" name="Google Shape;80;p2" descr="Tumba_de_Borg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78127" y="2001327"/>
            <a:ext cx="3016308" cy="288122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" name="Straight Connector 12">
            <a:extLst>
              <a:ext uri="{FF2B5EF4-FFF2-40B4-BE49-F238E27FC236}">
                <a16:creationId xmlns:a16="http://schemas.microsoft.com/office/drawing/2014/main" id="{17CDDCB5-929C-4A7B-8413-02F1AA469AD8}"/>
              </a:ext>
            </a:extLst>
          </p:cNvPr>
          <p:cNvCxnSpPr>
            <a:cxnSpLocks/>
          </p:cNvCxnSpPr>
          <p:nvPr/>
        </p:nvCxnSpPr>
        <p:spPr>
          <a:xfrm>
            <a:off x="0" y="1732315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5" name="Google Shape;355;p29" descr="som2"/>
          <p:cNvPicPr preferRelativeResize="0"/>
          <p:nvPr/>
        </p:nvPicPr>
        <p:blipFill rotWithShape="1">
          <a:blip r:embed="rId3">
            <a:alphaModFix/>
          </a:blip>
          <a:srcRect t="38218"/>
          <a:stretch/>
        </p:blipFill>
        <p:spPr>
          <a:xfrm>
            <a:off x="324037" y="1603212"/>
            <a:ext cx="8515348" cy="2826703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p29"/>
          <p:cNvSpPr txBox="1"/>
          <p:nvPr/>
        </p:nvSpPr>
        <p:spPr>
          <a:xfrm>
            <a:off x="6692008" y="4418728"/>
            <a:ext cx="2127955" cy="508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Fuente: </a:t>
            </a:r>
            <a:r>
              <a:rPr lang="es-ES" b="0" i="1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Edward De Bono. </a:t>
            </a:r>
            <a:endParaRPr i="1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" name="Google Shape;131;p7">
            <a:extLst>
              <a:ext uri="{FF2B5EF4-FFF2-40B4-BE49-F238E27FC236}">
                <a16:creationId xmlns:a16="http://schemas.microsoft.com/office/drawing/2014/main" id="{50184AB7-915E-4345-A6B9-2660BE24B4F0}"/>
              </a:ext>
            </a:extLst>
          </p:cNvPr>
          <p:cNvSpPr txBox="1">
            <a:spLocks/>
          </p:cNvSpPr>
          <p:nvPr/>
        </p:nvSpPr>
        <p:spPr>
          <a:xfrm>
            <a:off x="309735" y="499341"/>
            <a:ext cx="8614062" cy="987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372A5"/>
              </a:buClr>
              <a:buSzPts val="2200"/>
              <a:buFont typeface="Lato"/>
              <a:buNone/>
            </a:pPr>
            <a:r>
              <a:rPr lang="es-ES" sz="3200" b="1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SEIS SOMBREROS PARA PENSAR</a:t>
            </a:r>
          </a:p>
        </p:txBody>
      </p:sp>
      <p:cxnSp>
        <p:nvCxnSpPr>
          <p:cNvPr id="6" name="Straight Connector 12">
            <a:extLst>
              <a:ext uri="{FF2B5EF4-FFF2-40B4-BE49-F238E27FC236}">
                <a16:creationId xmlns:a16="http://schemas.microsoft.com/office/drawing/2014/main" id="{DFF5007A-3831-4C84-90F4-6E4DB49214A8}"/>
              </a:ext>
            </a:extLst>
          </p:cNvPr>
          <p:cNvCxnSpPr>
            <a:cxnSpLocks/>
          </p:cNvCxnSpPr>
          <p:nvPr/>
        </p:nvCxnSpPr>
        <p:spPr>
          <a:xfrm>
            <a:off x="7683" y="1185534"/>
            <a:ext cx="9144000" cy="0"/>
          </a:xfrm>
          <a:prstGeom prst="line">
            <a:avLst/>
          </a:prstGeom>
          <a:ln w="25400">
            <a:solidFill>
              <a:srgbClr val="53AD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30"/>
          <p:cNvSpPr/>
          <p:nvPr/>
        </p:nvSpPr>
        <p:spPr>
          <a:xfrm>
            <a:off x="250825" y="1168364"/>
            <a:ext cx="4114800" cy="339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3970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200"/>
              <a:buFont typeface="Noto Sans Symbols"/>
              <a:buNone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6" name="Google Shape;366;p30"/>
          <p:cNvGrpSpPr/>
          <p:nvPr/>
        </p:nvGrpSpPr>
        <p:grpSpPr>
          <a:xfrm>
            <a:off x="1274133" y="1361164"/>
            <a:ext cx="6770079" cy="3494428"/>
            <a:chOff x="865343" y="309747"/>
            <a:chExt cx="6770079" cy="3494428"/>
          </a:xfrm>
        </p:grpSpPr>
        <p:sp>
          <p:nvSpPr>
            <p:cNvPr id="367" name="Google Shape;367;p30"/>
            <p:cNvSpPr/>
            <p:nvPr/>
          </p:nvSpPr>
          <p:spPr>
            <a:xfrm rot="5400000">
              <a:off x="3532383" y="660987"/>
              <a:ext cx="1330435" cy="1334606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F7B51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30"/>
            <p:cNvSpPr txBox="1"/>
            <p:nvPr/>
          </p:nvSpPr>
          <p:spPr>
            <a:xfrm>
              <a:off x="3752732" y="884811"/>
              <a:ext cx="889738" cy="8869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2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La cohesión interna </a:t>
              </a:r>
              <a:endParaRPr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369" name="Google Shape;369;p30"/>
            <p:cNvSpPr/>
            <p:nvPr/>
          </p:nvSpPr>
          <p:spPr>
            <a:xfrm>
              <a:off x="5085517" y="309747"/>
              <a:ext cx="1417059" cy="7618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30"/>
            <p:cNvSpPr/>
            <p:nvPr/>
          </p:nvSpPr>
          <p:spPr>
            <a:xfrm rot="5400000">
              <a:off x="858762" y="686930"/>
              <a:ext cx="1374890" cy="129181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0093D6"/>
            </a:solidFill>
            <a:ln w="12700" cap="flat" cmpd="sng">
              <a:solidFill>
                <a:srgbClr val="0093D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30"/>
            <p:cNvSpPr txBox="1"/>
            <p:nvPr/>
          </p:nvSpPr>
          <p:spPr>
            <a:xfrm>
              <a:off x="1109099" y="867615"/>
              <a:ext cx="874216" cy="9304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2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Claridad de objetivos</a:t>
              </a:r>
              <a:endParaRPr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372" name="Google Shape;372;p30"/>
            <p:cNvSpPr/>
            <p:nvPr/>
          </p:nvSpPr>
          <p:spPr>
            <a:xfrm rot="5400000">
              <a:off x="3402537" y="2222414"/>
              <a:ext cx="1542385" cy="157596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6FAA47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30"/>
            <p:cNvSpPr txBox="1"/>
            <p:nvPr/>
          </p:nvSpPr>
          <p:spPr>
            <a:xfrm>
              <a:off x="3648410" y="2496265"/>
              <a:ext cx="1050640" cy="10282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2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Conocimiento del negocio</a:t>
              </a:r>
              <a:endParaRPr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374" name="Google Shape;374;p30"/>
            <p:cNvSpPr/>
            <p:nvPr/>
          </p:nvSpPr>
          <p:spPr>
            <a:xfrm>
              <a:off x="1931417" y="1576396"/>
              <a:ext cx="1371347" cy="7618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30"/>
            <p:cNvSpPr/>
            <p:nvPr/>
          </p:nvSpPr>
          <p:spPr>
            <a:xfrm rot="5400000">
              <a:off x="6105398" y="615839"/>
              <a:ext cx="1459888" cy="158366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6FAA47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30"/>
            <p:cNvSpPr txBox="1"/>
            <p:nvPr/>
          </p:nvSpPr>
          <p:spPr>
            <a:xfrm>
              <a:off x="6307455" y="921040"/>
              <a:ext cx="1055774" cy="9732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2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Diferenciación</a:t>
              </a:r>
              <a:endParaRPr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377" name="Google Shape;377;p30"/>
            <p:cNvSpPr/>
            <p:nvPr/>
          </p:nvSpPr>
          <p:spPr>
            <a:xfrm rot="5400000">
              <a:off x="6151662" y="2316625"/>
              <a:ext cx="1431318" cy="153620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0093D6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30"/>
            <p:cNvSpPr txBox="1"/>
            <p:nvPr/>
          </p:nvSpPr>
          <p:spPr>
            <a:xfrm>
              <a:off x="6355254" y="2607620"/>
              <a:ext cx="1024134" cy="9542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2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La formación y la innovación </a:t>
              </a:r>
              <a:endParaRPr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379" name="Google Shape;379;p30"/>
            <p:cNvSpPr/>
            <p:nvPr/>
          </p:nvSpPr>
          <p:spPr>
            <a:xfrm>
              <a:off x="5085517" y="2877957"/>
              <a:ext cx="1417059" cy="7618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30"/>
            <p:cNvSpPr/>
            <p:nvPr/>
          </p:nvSpPr>
          <p:spPr>
            <a:xfrm rot="5400000">
              <a:off x="829505" y="2395299"/>
              <a:ext cx="1444714" cy="1373038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F7B51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30"/>
            <p:cNvSpPr txBox="1"/>
            <p:nvPr/>
          </p:nvSpPr>
          <p:spPr>
            <a:xfrm>
              <a:off x="1088506" y="2594274"/>
              <a:ext cx="926712" cy="9750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2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Orientación al mercado /  clientela</a:t>
              </a:r>
              <a:endParaRPr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sp>
        <p:nvSpPr>
          <p:cNvPr id="20" name="Google Shape;131;p7">
            <a:extLst>
              <a:ext uri="{FF2B5EF4-FFF2-40B4-BE49-F238E27FC236}">
                <a16:creationId xmlns:a16="http://schemas.microsoft.com/office/drawing/2014/main" id="{3BE7B7E0-A433-4625-940A-DFA330FDADCD}"/>
              </a:ext>
            </a:extLst>
          </p:cNvPr>
          <p:cNvSpPr txBox="1">
            <a:spLocks/>
          </p:cNvSpPr>
          <p:nvPr/>
        </p:nvSpPr>
        <p:spPr>
          <a:xfrm>
            <a:off x="309735" y="465476"/>
            <a:ext cx="8614062" cy="987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372A5"/>
              </a:buClr>
              <a:buSzPts val="2200"/>
              <a:buFont typeface="Lato"/>
              <a:buNone/>
            </a:pPr>
            <a:r>
              <a:rPr lang="es-ES" sz="3200" b="1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FACTORES DE ÉXITO</a:t>
            </a:r>
          </a:p>
        </p:txBody>
      </p:sp>
      <p:cxnSp>
        <p:nvCxnSpPr>
          <p:cNvPr id="21" name="Straight Connector 12">
            <a:extLst>
              <a:ext uri="{FF2B5EF4-FFF2-40B4-BE49-F238E27FC236}">
                <a16:creationId xmlns:a16="http://schemas.microsoft.com/office/drawing/2014/main" id="{37EFE972-574B-45D4-9338-8D183D2992DD}"/>
              </a:ext>
            </a:extLst>
          </p:cNvPr>
          <p:cNvCxnSpPr>
            <a:cxnSpLocks/>
          </p:cNvCxnSpPr>
          <p:nvPr/>
        </p:nvCxnSpPr>
        <p:spPr>
          <a:xfrm>
            <a:off x="7683" y="1185534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31"/>
          <p:cNvSpPr txBox="1">
            <a:spLocks noGrp="1"/>
          </p:cNvSpPr>
          <p:nvPr>
            <p:ph type="sldNum" idx="12"/>
          </p:nvPr>
        </p:nvSpPr>
        <p:spPr>
          <a:xfrm>
            <a:off x="6457950" y="4768736"/>
            <a:ext cx="20574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32</a:t>
            </a:fld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31"/>
          <p:cNvSpPr/>
          <p:nvPr/>
        </p:nvSpPr>
        <p:spPr>
          <a:xfrm>
            <a:off x="879214" y="1890854"/>
            <a:ext cx="1495312" cy="682391"/>
          </a:xfrm>
          <a:prstGeom prst="rect">
            <a:avLst/>
          </a:prstGeom>
          <a:solidFill>
            <a:srgbClr val="0093D6"/>
          </a:solidFill>
          <a:ln w="12700" cap="flat" cmpd="sng">
            <a:solidFill>
              <a:srgbClr val="0093D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Desconocimiento </a:t>
            </a:r>
            <a:endParaRPr sz="120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del mercado</a:t>
            </a:r>
            <a:endParaRPr sz="120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90" name="Google Shape;390;p31"/>
          <p:cNvSpPr/>
          <p:nvPr/>
        </p:nvSpPr>
        <p:spPr>
          <a:xfrm>
            <a:off x="2834416" y="1890854"/>
            <a:ext cx="1495312" cy="682391"/>
          </a:xfrm>
          <a:prstGeom prst="rect">
            <a:avLst/>
          </a:prstGeom>
          <a:solidFill>
            <a:schemeClr val="accent2"/>
          </a:solidFill>
          <a:ln w="12700" cap="flat" cmpd="sng">
            <a:solidFill>
              <a:srgbClr val="F7B51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Producto o servicio inadecuado </a:t>
            </a:r>
            <a:endParaRPr>
              <a:solidFill>
                <a:schemeClr val="bg1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91" name="Google Shape;391;p31"/>
          <p:cNvSpPr/>
          <p:nvPr/>
        </p:nvSpPr>
        <p:spPr>
          <a:xfrm>
            <a:off x="4833209" y="1890854"/>
            <a:ext cx="1495312" cy="682391"/>
          </a:xfrm>
          <a:prstGeom prst="rect">
            <a:avLst/>
          </a:prstGeom>
          <a:solidFill>
            <a:srgbClr val="0093D6"/>
          </a:solidFill>
          <a:ln w="12700" cap="flat" cmpd="sng">
            <a:solidFill>
              <a:srgbClr val="0093D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Errores de comercialización </a:t>
            </a:r>
            <a:endParaRPr>
              <a:solidFill>
                <a:schemeClr val="bg1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92" name="Google Shape;392;p31"/>
          <p:cNvSpPr/>
          <p:nvPr/>
        </p:nvSpPr>
        <p:spPr>
          <a:xfrm>
            <a:off x="6832002" y="1890854"/>
            <a:ext cx="1495312" cy="919780"/>
          </a:xfrm>
          <a:prstGeom prst="rect">
            <a:avLst/>
          </a:prstGeom>
          <a:solidFill>
            <a:schemeClr val="accent2"/>
          </a:solidFill>
          <a:ln w="12700" cap="flat" cmpd="sng">
            <a:solidFill>
              <a:srgbClr val="F7B51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Desconocimiento de los fundamentos de la gestión de un negocio</a:t>
            </a:r>
            <a:endParaRPr dirty="0">
              <a:solidFill>
                <a:schemeClr val="bg1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93" name="Google Shape;393;p31"/>
          <p:cNvSpPr/>
          <p:nvPr/>
        </p:nvSpPr>
        <p:spPr>
          <a:xfrm>
            <a:off x="879214" y="3407316"/>
            <a:ext cx="1495312" cy="682391"/>
          </a:xfrm>
          <a:prstGeom prst="rect">
            <a:avLst/>
          </a:prstGeom>
          <a:solidFill>
            <a:schemeClr val="accent2"/>
          </a:solidFill>
          <a:ln w="12700" cap="flat" cmpd="sng">
            <a:solidFill>
              <a:srgbClr val="F7B51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Escasa Financiación </a:t>
            </a:r>
            <a:endParaRPr>
              <a:solidFill>
                <a:schemeClr val="bg1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94" name="Google Shape;394;p31"/>
          <p:cNvSpPr/>
          <p:nvPr/>
        </p:nvSpPr>
        <p:spPr>
          <a:xfrm>
            <a:off x="2834416" y="3407315"/>
            <a:ext cx="1495312" cy="682391"/>
          </a:xfrm>
          <a:prstGeom prst="rect">
            <a:avLst/>
          </a:prstGeom>
          <a:solidFill>
            <a:srgbClr val="0093D6"/>
          </a:solidFill>
          <a:ln w="12700" cap="flat" cmpd="sng">
            <a:solidFill>
              <a:srgbClr val="0093D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Escasa capacidad para competir </a:t>
            </a:r>
            <a:endParaRPr>
              <a:solidFill>
                <a:schemeClr val="bg1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95" name="Google Shape;395;p31"/>
          <p:cNvSpPr/>
          <p:nvPr/>
        </p:nvSpPr>
        <p:spPr>
          <a:xfrm>
            <a:off x="4833209" y="3443820"/>
            <a:ext cx="1495312" cy="682391"/>
          </a:xfrm>
          <a:prstGeom prst="rect">
            <a:avLst/>
          </a:prstGeom>
          <a:solidFill>
            <a:schemeClr val="accent2"/>
          </a:solidFill>
          <a:ln w="12700" cap="flat" cmpd="sng">
            <a:solidFill>
              <a:srgbClr val="F7B51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Falta de planificación </a:t>
            </a:r>
            <a:endParaRPr sz="1200" dirty="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96" name="Google Shape;396;p31"/>
          <p:cNvSpPr/>
          <p:nvPr/>
        </p:nvSpPr>
        <p:spPr>
          <a:xfrm>
            <a:off x="6832002" y="3395408"/>
            <a:ext cx="1495312" cy="682391"/>
          </a:xfrm>
          <a:prstGeom prst="rect">
            <a:avLst/>
          </a:prstGeom>
          <a:solidFill>
            <a:srgbClr val="0093D6"/>
          </a:solidFill>
          <a:ln w="12700" cap="flat" cmpd="sng">
            <a:solidFill>
              <a:srgbClr val="0093D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Obstáculos / barreras de entrada </a:t>
            </a:r>
            <a:endParaRPr>
              <a:solidFill>
                <a:schemeClr val="bg1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31;p7">
            <a:extLst>
              <a:ext uri="{FF2B5EF4-FFF2-40B4-BE49-F238E27FC236}">
                <a16:creationId xmlns:a16="http://schemas.microsoft.com/office/drawing/2014/main" id="{376C1658-4F7F-454C-9A74-6AA41DE85F20}"/>
              </a:ext>
            </a:extLst>
          </p:cNvPr>
          <p:cNvSpPr txBox="1">
            <a:spLocks/>
          </p:cNvSpPr>
          <p:nvPr/>
        </p:nvSpPr>
        <p:spPr>
          <a:xfrm>
            <a:off x="264969" y="465479"/>
            <a:ext cx="8614062" cy="987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372A5"/>
              </a:buClr>
              <a:buSzPts val="2200"/>
              <a:buFont typeface="Lato"/>
              <a:buNone/>
            </a:pPr>
            <a:r>
              <a:rPr lang="es-ES" sz="3200" b="1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FACTORES DE FRACASO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2A31A10-7B5F-491F-8781-2DE5C33CD2B3}"/>
              </a:ext>
            </a:extLst>
          </p:cNvPr>
          <p:cNvCxnSpPr>
            <a:cxnSpLocks/>
          </p:cNvCxnSpPr>
          <p:nvPr/>
        </p:nvCxnSpPr>
        <p:spPr>
          <a:xfrm>
            <a:off x="0" y="1185534"/>
            <a:ext cx="9144000" cy="0"/>
          </a:xfrm>
          <a:prstGeom prst="line">
            <a:avLst/>
          </a:prstGeom>
          <a:ln w="25400">
            <a:solidFill>
              <a:srgbClr val="53AD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32"/>
          <p:cNvSpPr txBox="1">
            <a:spLocks noGrp="1"/>
          </p:cNvSpPr>
          <p:nvPr>
            <p:ph type="body" idx="1"/>
          </p:nvPr>
        </p:nvSpPr>
        <p:spPr>
          <a:xfrm>
            <a:off x="1731030" y="1262159"/>
            <a:ext cx="6072149" cy="339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Char char="▪"/>
            </a:pPr>
            <a:r>
              <a:rPr lang="es-ES" sz="2000" dirty="0">
                <a:solidFill>
                  <a:srgbClr val="0070C0"/>
                </a:solidFill>
                <a:latin typeface="Lato"/>
                <a:ea typeface="Lato"/>
                <a:cs typeface="Lato"/>
                <a:sym typeface="Lato"/>
              </a:rPr>
              <a:t>Turismo y la restauración</a:t>
            </a:r>
            <a:endParaRPr sz="2000" dirty="0">
              <a:latin typeface="Lato"/>
              <a:ea typeface="Lato"/>
              <a:cs typeface="Lato"/>
              <a:sym typeface="Lato"/>
            </a:endParaRPr>
          </a:p>
          <a:p>
            <a:pPr marL="742950" lvl="1" indent="-28575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rebuchet MS"/>
              <a:buNone/>
            </a:pPr>
            <a:endParaRPr sz="2000" dirty="0">
              <a:solidFill>
                <a:srgbClr val="0070C0"/>
              </a:solidFill>
              <a:latin typeface="Lato"/>
              <a:ea typeface="Lato"/>
              <a:cs typeface="Lato"/>
              <a:sym typeface="Lato"/>
            </a:endParaRPr>
          </a:p>
          <a:p>
            <a:pPr marL="342900" lvl="0" indent="-34290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rgbClr val="0070C0"/>
              </a:buClr>
              <a:buSzPts val="2800"/>
              <a:buChar char="▪"/>
            </a:pPr>
            <a:r>
              <a:rPr lang="es-ES" sz="2000" dirty="0">
                <a:solidFill>
                  <a:srgbClr val="0070C0"/>
                </a:solidFill>
                <a:latin typeface="Lato"/>
                <a:ea typeface="Lato"/>
                <a:cs typeface="Lato"/>
                <a:sym typeface="Lato"/>
              </a:rPr>
              <a:t>Atención a la Infancia y a mayores.</a:t>
            </a:r>
            <a:endParaRPr sz="2000" dirty="0">
              <a:latin typeface="Lato"/>
              <a:ea typeface="Lato"/>
              <a:cs typeface="Lato"/>
              <a:sym typeface="Lato"/>
            </a:endParaRPr>
          </a:p>
          <a:p>
            <a:pPr marL="742950" lvl="1" indent="-28575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rebuchet MS"/>
              <a:buNone/>
            </a:pPr>
            <a:endParaRPr sz="2000" dirty="0">
              <a:solidFill>
                <a:srgbClr val="0070C0"/>
              </a:solidFill>
              <a:latin typeface="Lato"/>
              <a:ea typeface="Lato"/>
              <a:cs typeface="Lato"/>
              <a:sym typeface="Lato"/>
            </a:endParaRPr>
          </a:p>
          <a:p>
            <a:pPr marL="342900" lvl="0" indent="-34290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rgbClr val="0070C0"/>
              </a:buClr>
              <a:buSzPts val="2800"/>
              <a:buChar char="▪"/>
            </a:pPr>
            <a:r>
              <a:rPr lang="es-ES" sz="2000" dirty="0">
                <a:solidFill>
                  <a:srgbClr val="0070C0"/>
                </a:solidFill>
                <a:latin typeface="Lato"/>
                <a:ea typeface="Lato"/>
                <a:cs typeface="Lato"/>
                <a:sym typeface="Lato"/>
              </a:rPr>
              <a:t>Actividades medioambientales y de energías renovables</a:t>
            </a:r>
            <a:endParaRPr sz="2000" dirty="0">
              <a:latin typeface="Lato"/>
              <a:ea typeface="Lato"/>
              <a:cs typeface="Lato"/>
              <a:sym typeface="Lato"/>
            </a:endParaRPr>
          </a:p>
          <a:p>
            <a:pPr marL="742950" lvl="1" indent="-28575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rebuchet MS"/>
              <a:buNone/>
            </a:pPr>
            <a:endParaRPr sz="2000" dirty="0">
              <a:solidFill>
                <a:srgbClr val="0070C0"/>
              </a:solidFill>
              <a:latin typeface="Lato"/>
              <a:ea typeface="Lato"/>
              <a:cs typeface="Lato"/>
              <a:sym typeface="Lato"/>
            </a:endParaRPr>
          </a:p>
          <a:p>
            <a:pPr marL="342900" lvl="0" indent="-34290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rgbClr val="0070C0"/>
              </a:buClr>
              <a:buSzPts val="2800"/>
              <a:buChar char="▪"/>
            </a:pPr>
            <a:r>
              <a:rPr lang="es-ES" sz="2000" dirty="0">
                <a:solidFill>
                  <a:srgbClr val="0070C0"/>
                </a:solidFill>
                <a:latin typeface="Lato"/>
                <a:ea typeface="Lato"/>
                <a:cs typeface="Lato"/>
                <a:sym typeface="Lato"/>
              </a:rPr>
              <a:t>Empresas y profesionales en actividades de Tecnologías</a:t>
            </a:r>
            <a:endParaRPr sz="2000" u="sng" dirty="0">
              <a:solidFill>
                <a:schemeClr val="hlink"/>
              </a:solidFill>
              <a:latin typeface="Lato"/>
              <a:ea typeface="Lato"/>
              <a:cs typeface="Lato"/>
              <a:sym typeface="Lato"/>
              <a:hlinkClick r:id="rId3"/>
            </a:endParaRPr>
          </a:p>
          <a:p>
            <a:pPr marL="0" lvl="0" indent="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None/>
            </a:pPr>
            <a:endParaRPr sz="28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7" name="Google Shape;407;p33" descr="Resultado de imagen para Muralla de Tungasuca"/>
          <p:cNvPicPr preferRelativeResize="0"/>
          <p:nvPr/>
        </p:nvPicPr>
        <p:blipFill rotWithShape="1">
          <a:blip r:embed="rId3">
            <a:alphaModFix/>
          </a:blip>
          <a:srcRect t="6306"/>
          <a:stretch/>
        </p:blipFill>
        <p:spPr>
          <a:xfrm>
            <a:off x="0" y="1"/>
            <a:ext cx="9144000" cy="5145088"/>
          </a:xfrm>
          <a:prstGeom prst="rect">
            <a:avLst/>
          </a:prstGeom>
          <a:noFill/>
          <a:ln>
            <a:noFill/>
          </a:ln>
        </p:spPr>
      </p:pic>
      <p:sp>
        <p:nvSpPr>
          <p:cNvPr id="409" name="Google Shape;409;p33"/>
          <p:cNvSpPr txBox="1"/>
          <p:nvPr/>
        </p:nvSpPr>
        <p:spPr>
          <a:xfrm>
            <a:off x="5169901" y="4775757"/>
            <a:ext cx="415678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MURALLA DE TUNGASUCA- COMAS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408;p33">
            <a:extLst>
              <a:ext uri="{FF2B5EF4-FFF2-40B4-BE49-F238E27FC236}">
                <a16:creationId xmlns:a16="http://schemas.microsoft.com/office/drawing/2014/main" id="{ECC9DF64-2178-442C-9351-E44D57F79925}"/>
              </a:ext>
            </a:extLst>
          </p:cNvPr>
          <p:cNvSpPr txBox="1"/>
          <p:nvPr/>
        </p:nvSpPr>
        <p:spPr>
          <a:xfrm>
            <a:off x="2231685" y="1902848"/>
            <a:ext cx="5046959" cy="1107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6600" b="1" dirty="0">
                <a:solidFill>
                  <a:srgbClr val="53AD32"/>
                </a:solidFill>
                <a:latin typeface="Futura LT Pro Book" panose="020B0802020204020204" pitchFamily="34" charset="0"/>
                <a:ea typeface="Calibri"/>
                <a:cs typeface="Calibri"/>
                <a:sym typeface="Calibri"/>
              </a:rPr>
              <a:t>GRACIAS</a:t>
            </a:r>
            <a:endParaRPr sz="6600" b="1" dirty="0">
              <a:solidFill>
                <a:srgbClr val="53AD32"/>
              </a:solidFill>
              <a:latin typeface="Futura LT Pro Book" panose="020B080202020402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5" name="Google Shape;11;p34">
            <a:extLst>
              <a:ext uri="{FF2B5EF4-FFF2-40B4-BE49-F238E27FC236}">
                <a16:creationId xmlns:a16="http://schemas.microsoft.com/office/drawing/2014/main" id="{0ACD658F-4FE6-4267-928A-39BDBBBEA08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90558" y="4253566"/>
            <a:ext cx="2251614" cy="756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2;p34">
            <a:extLst>
              <a:ext uri="{FF2B5EF4-FFF2-40B4-BE49-F238E27FC236}">
                <a16:creationId xmlns:a16="http://schemas.microsoft.com/office/drawing/2014/main" id="{013CC36B-6C20-46D4-9372-626F18EA0D6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9370" t="28761" r="26066" b="25143"/>
          <a:stretch/>
        </p:blipFill>
        <p:spPr>
          <a:xfrm>
            <a:off x="3488632" y="4129121"/>
            <a:ext cx="1746421" cy="1015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;p34">
            <a:extLst>
              <a:ext uri="{FF2B5EF4-FFF2-40B4-BE49-F238E27FC236}">
                <a16:creationId xmlns:a16="http://schemas.microsoft.com/office/drawing/2014/main" id="{EB0BCC43-BB44-47A2-9B04-F322F37B676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12941" t="38600" r="17257" b="28608"/>
          <a:stretch/>
        </p:blipFill>
        <p:spPr>
          <a:xfrm>
            <a:off x="5811551" y="4149912"/>
            <a:ext cx="3292129" cy="86984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F8D1E7D1-CCCE-4A09-8CFA-80783BC9BD0E}"/>
              </a:ext>
            </a:extLst>
          </p:cNvPr>
          <p:cNvSpPr txBox="1"/>
          <p:nvPr/>
        </p:nvSpPr>
        <p:spPr>
          <a:xfrm>
            <a:off x="610354" y="3933693"/>
            <a:ext cx="1621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i="1" dirty="0">
                <a:solidFill>
                  <a:schemeClr val="tx2">
                    <a:lumMod val="75000"/>
                  </a:schemeClr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Organizan: 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6859F02-47CC-40E4-B361-9568685998F9}"/>
              </a:ext>
            </a:extLst>
          </p:cNvPr>
          <p:cNvSpPr txBox="1"/>
          <p:nvPr/>
        </p:nvSpPr>
        <p:spPr>
          <a:xfrm>
            <a:off x="6002847" y="3881425"/>
            <a:ext cx="1621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i="1" dirty="0">
                <a:solidFill>
                  <a:schemeClr val="tx2">
                    <a:lumMod val="75000"/>
                  </a:schemeClr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Financia: </a:t>
            </a:r>
          </a:p>
        </p:txBody>
      </p:sp>
    </p:spTree>
    <p:extLst>
      <p:ext uri="{BB962C8B-B14F-4D97-AF65-F5344CB8AC3E}">
        <p14:creationId xmlns:p14="http://schemas.microsoft.com/office/powerpoint/2010/main" val="32385762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Diagrama&#10;&#10;Descripción generada automáticamente">
            <a:extLst>
              <a:ext uri="{FF2B5EF4-FFF2-40B4-BE49-F238E27FC236}">
                <a16:creationId xmlns:a16="http://schemas.microsoft.com/office/drawing/2014/main" id="{2C64FCFE-8352-40A3-829B-985BE6043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425" y="648494"/>
            <a:ext cx="8439150" cy="38481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" name="Google Shape;94;p4"/>
          <p:cNvGrpSpPr/>
          <p:nvPr/>
        </p:nvGrpSpPr>
        <p:grpSpPr>
          <a:xfrm>
            <a:off x="2109521" y="1377873"/>
            <a:ext cx="4207424" cy="3636587"/>
            <a:chOff x="827424" y="1168"/>
            <a:chExt cx="4409520" cy="3811264"/>
          </a:xfrm>
        </p:grpSpPr>
        <p:sp>
          <p:nvSpPr>
            <p:cNvPr id="95" name="Google Shape;95;p4"/>
            <p:cNvSpPr/>
            <p:nvPr/>
          </p:nvSpPr>
          <p:spPr>
            <a:xfrm>
              <a:off x="2397024" y="1168"/>
              <a:ext cx="1270319" cy="825707"/>
            </a:xfrm>
            <a:prstGeom prst="roundRect">
              <a:avLst>
                <a:gd name="adj" fmla="val 16667"/>
              </a:avLst>
            </a:prstGeom>
            <a:solidFill>
              <a:srgbClr val="6FAA47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4"/>
            <p:cNvSpPr txBox="1"/>
            <p:nvPr/>
          </p:nvSpPr>
          <p:spPr>
            <a:xfrm>
              <a:off x="2437332" y="41476"/>
              <a:ext cx="1189703" cy="7450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200" b="1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1. ¿Quién eres?</a:t>
              </a:r>
              <a:endParaRPr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97" name="Google Shape;97;p4"/>
            <p:cNvSpPr/>
            <p:nvPr/>
          </p:nvSpPr>
          <p:spPr>
            <a:xfrm>
              <a:off x="1381808" y="414021"/>
              <a:ext cx="3300751" cy="3300751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83409" y="4755"/>
                  </a:moveTo>
                  <a:lnTo>
                    <a:pt x="83409" y="4755"/>
                  </a:lnTo>
                  <a:cubicBezTo>
                    <a:pt x="93994" y="9240"/>
                    <a:pt x="103067" y="16671"/>
                    <a:pt x="109550" y="26165"/>
                  </a:cubicBezTo>
                </a:path>
              </a:pathLst>
            </a:custGeom>
            <a:noFill/>
            <a:ln w="9525" cap="flat" cmpd="sng">
              <a:solidFill>
                <a:srgbClr val="4372C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4"/>
            <p:cNvSpPr/>
            <p:nvPr/>
          </p:nvSpPr>
          <p:spPr>
            <a:xfrm>
              <a:off x="3966625" y="1141549"/>
              <a:ext cx="1270319" cy="825707"/>
            </a:xfrm>
            <a:prstGeom prst="roundRect">
              <a:avLst>
                <a:gd name="adj" fmla="val 16667"/>
              </a:avLst>
            </a:prstGeom>
            <a:solidFill>
              <a:srgbClr val="BB2F80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4"/>
            <p:cNvSpPr txBox="1"/>
            <p:nvPr/>
          </p:nvSpPr>
          <p:spPr>
            <a:xfrm>
              <a:off x="4006933" y="1181857"/>
              <a:ext cx="1189703" cy="7450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200" b="1" dirty="0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rPr>
                <a:t>2. ¿Cuál es tu idea?</a:t>
              </a:r>
              <a:endParaRPr sz="1200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00" name="Google Shape;100;p4"/>
            <p:cNvSpPr/>
            <p:nvPr/>
          </p:nvSpPr>
          <p:spPr>
            <a:xfrm>
              <a:off x="1381808" y="414021"/>
              <a:ext cx="3300751" cy="3300751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19917" y="56852"/>
                  </a:moveTo>
                  <a:lnTo>
                    <a:pt x="119917" y="56852"/>
                  </a:lnTo>
                  <a:cubicBezTo>
                    <a:pt x="120593" y="69726"/>
                    <a:pt x="117105" y="82476"/>
                    <a:pt x="109969" y="93212"/>
                  </a:cubicBezTo>
                </a:path>
              </a:pathLst>
            </a:custGeom>
            <a:noFill/>
            <a:ln w="9525" cap="flat" cmpd="sng">
              <a:solidFill>
                <a:srgbClr val="4372C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4"/>
            <p:cNvSpPr/>
            <p:nvPr/>
          </p:nvSpPr>
          <p:spPr>
            <a:xfrm>
              <a:off x="3367091" y="2986725"/>
              <a:ext cx="1270319" cy="825707"/>
            </a:xfrm>
            <a:prstGeom prst="roundRect">
              <a:avLst>
                <a:gd name="adj" fmla="val 16667"/>
              </a:avLst>
            </a:prstGeom>
            <a:solidFill>
              <a:srgbClr val="0093D6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4"/>
            <p:cNvSpPr txBox="1"/>
            <p:nvPr/>
          </p:nvSpPr>
          <p:spPr>
            <a:xfrm>
              <a:off x="3407399" y="3027033"/>
              <a:ext cx="1189703" cy="7450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200" b="1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3. ¿Qué hace diferente tu proyecto?</a:t>
              </a:r>
              <a:endParaRPr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03" name="Google Shape;103;p4"/>
            <p:cNvSpPr/>
            <p:nvPr/>
          </p:nvSpPr>
          <p:spPr>
            <a:xfrm>
              <a:off x="1381808" y="414021"/>
              <a:ext cx="3300751" cy="3300751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71937" y="118801"/>
                  </a:moveTo>
                  <a:cubicBezTo>
                    <a:pt x="64059" y="120400"/>
                    <a:pt x="55941" y="120400"/>
                    <a:pt x="48063" y="118801"/>
                  </a:cubicBezTo>
                </a:path>
              </a:pathLst>
            </a:custGeom>
            <a:noFill/>
            <a:ln w="9525" cap="flat" cmpd="sng">
              <a:solidFill>
                <a:srgbClr val="4372C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4"/>
            <p:cNvSpPr/>
            <p:nvPr/>
          </p:nvSpPr>
          <p:spPr>
            <a:xfrm>
              <a:off x="1426958" y="2986725"/>
              <a:ext cx="1270319" cy="825707"/>
            </a:xfrm>
            <a:prstGeom prst="roundRect">
              <a:avLst>
                <a:gd name="adj" fmla="val 16667"/>
              </a:avLst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4"/>
            <p:cNvSpPr txBox="1"/>
            <p:nvPr/>
          </p:nvSpPr>
          <p:spPr>
            <a:xfrm>
              <a:off x="1467266" y="3027033"/>
              <a:ext cx="1189703" cy="7450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200" b="1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4. ¿Qué necesitas para tener éxito?</a:t>
              </a:r>
              <a:endParaRPr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06" name="Google Shape;106;p4"/>
            <p:cNvSpPr/>
            <p:nvPr/>
          </p:nvSpPr>
          <p:spPr>
            <a:xfrm>
              <a:off x="1381808" y="414021"/>
              <a:ext cx="3300751" cy="3300751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0031" y="93212"/>
                  </a:moveTo>
                  <a:lnTo>
                    <a:pt x="10031" y="93212"/>
                  </a:lnTo>
                  <a:cubicBezTo>
                    <a:pt x="2895" y="82475"/>
                    <a:pt x="-593" y="69726"/>
                    <a:pt x="83" y="56852"/>
                  </a:cubicBezTo>
                </a:path>
              </a:pathLst>
            </a:custGeom>
            <a:noFill/>
            <a:ln w="9525" cap="flat" cmpd="sng">
              <a:solidFill>
                <a:srgbClr val="4372C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4"/>
            <p:cNvSpPr/>
            <p:nvPr/>
          </p:nvSpPr>
          <p:spPr>
            <a:xfrm>
              <a:off x="827424" y="1141549"/>
              <a:ext cx="1270319" cy="825707"/>
            </a:xfrm>
            <a:prstGeom prst="roundRect">
              <a:avLst>
                <a:gd name="adj" fmla="val 16667"/>
              </a:avLst>
            </a:prstGeom>
            <a:solidFill>
              <a:srgbClr val="F7B51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4"/>
            <p:cNvSpPr txBox="1"/>
            <p:nvPr/>
          </p:nvSpPr>
          <p:spPr>
            <a:xfrm>
              <a:off x="867732" y="1181857"/>
              <a:ext cx="1189703" cy="7450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200" b="1" dirty="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5. ¿Qué posibilidades reales tiene?</a:t>
              </a:r>
              <a:endParaRPr sz="12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1381808" y="414021"/>
              <a:ext cx="3300751" cy="3300751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0450" y="26164"/>
                  </a:moveTo>
                  <a:lnTo>
                    <a:pt x="10450" y="26164"/>
                  </a:lnTo>
                  <a:cubicBezTo>
                    <a:pt x="16933" y="16671"/>
                    <a:pt x="26006" y="9239"/>
                    <a:pt x="36591" y="4754"/>
                  </a:cubicBezTo>
                </a:path>
              </a:pathLst>
            </a:custGeom>
            <a:noFill/>
            <a:ln w="9525" cap="flat" cmpd="sng">
              <a:solidFill>
                <a:srgbClr val="4372C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0" name="Google Shape;110;p4"/>
          <p:cNvSpPr txBox="1"/>
          <p:nvPr/>
        </p:nvSpPr>
        <p:spPr>
          <a:xfrm>
            <a:off x="334572" y="96467"/>
            <a:ext cx="7966589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b="1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PREGUNTAS QUE LO DICEN 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b="1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TODO PARA SITUARTE</a:t>
            </a:r>
            <a:endParaRPr sz="3200" b="1" dirty="0">
              <a:solidFill>
                <a:srgbClr val="53AD32"/>
              </a:solidFill>
              <a:latin typeface="Futura LT Pro Book" panose="020B0802020204020204" pitchFamily="34" charset="0"/>
              <a:ea typeface="Lato"/>
              <a:cs typeface="Lato"/>
              <a:sym typeface="Lato"/>
            </a:endParaRPr>
          </a:p>
        </p:txBody>
      </p:sp>
      <p:cxnSp>
        <p:nvCxnSpPr>
          <p:cNvPr id="19" name="Straight Connector 12">
            <a:extLst>
              <a:ext uri="{FF2B5EF4-FFF2-40B4-BE49-F238E27FC236}">
                <a16:creationId xmlns:a16="http://schemas.microsoft.com/office/drawing/2014/main" id="{A6405192-1280-4FBF-B153-B30744DE98C9}"/>
              </a:ext>
            </a:extLst>
          </p:cNvPr>
          <p:cNvCxnSpPr>
            <a:cxnSpLocks/>
          </p:cNvCxnSpPr>
          <p:nvPr/>
        </p:nvCxnSpPr>
        <p:spPr>
          <a:xfrm>
            <a:off x="0" y="1296271"/>
            <a:ext cx="9144000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"/>
          <p:cNvSpPr txBox="1"/>
          <p:nvPr/>
        </p:nvSpPr>
        <p:spPr>
          <a:xfrm>
            <a:off x="6665521" y="2287197"/>
            <a:ext cx="2670579" cy="60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rPr lang="es-ES" sz="2400" b="1" i="1" dirty="0">
                <a:solidFill>
                  <a:srgbClr val="006CB5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  <a:sym typeface="Lato"/>
              </a:rPr>
              <a:t>T</a:t>
            </a:r>
            <a:r>
              <a:rPr lang="es-ES" sz="2400" b="1" i="1" u="none" strike="noStrike" cap="none" dirty="0">
                <a:solidFill>
                  <a:srgbClr val="006CB5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  <a:sym typeface="Lato"/>
              </a:rPr>
              <a:t>omar conciencia</a:t>
            </a:r>
            <a:endParaRPr sz="1800" i="1" dirty="0">
              <a:solidFill>
                <a:srgbClr val="006CB5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  <a:sym typeface="Lato"/>
            </a:endParaRPr>
          </a:p>
        </p:txBody>
      </p:sp>
      <p:cxnSp>
        <p:nvCxnSpPr>
          <p:cNvPr id="4" name="Straight Connector 12">
            <a:extLst>
              <a:ext uri="{FF2B5EF4-FFF2-40B4-BE49-F238E27FC236}">
                <a16:creationId xmlns:a16="http://schemas.microsoft.com/office/drawing/2014/main" id="{6CA30427-00F6-48D2-B55D-CAD6F3299A2E}"/>
              </a:ext>
            </a:extLst>
          </p:cNvPr>
          <p:cNvCxnSpPr>
            <a:cxnSpLocks/>
          </p:cNvCxnSpPr>
          <p:nvPr/>
        </p:nvCxnSpPr>
        <p:spPr>
          <a:xfrm>
            <a:off x="952820" y="2772635"/>
            <a:ext cx="819118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6" name="Google Shape;116;p5" descr="7296_395949753836150_1390230265_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0189" y="556499"/>
            <a:ext cx="6025980" cy="40320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6" descr="?ui=2&amp;ik=e4feec76b5&amp;view=att&amp;th=1424c8a2ab9e5cbf&amp;attid=0"/>
          <p:cNvSpPr/>
          <p:nvPr/>
        </p:nvSpPr>
        <p:spPr>
          <a:xfrm>
            <a:off x="2876550" y="1625706"/>
            <a:ext cx="3390900" cy="18936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None/>
            </a:pPr>
            <a:endParaRPr sz="2000" b="0" i="0" u="none" strike="noStrike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124" name="Google Shape;124;p6" descr="plan"/>
          <p:cNvPicPr preferRelativeResize="0"/>
          <p:nvPr/>
        </p:nvPicPr>
        <p:blipFill rotWithShape="1">
          <a:blip r:embed="rId3">
            <a:alphaModFix/>
          </a:blip>
          <a:srcRect t="6436" b="10920"/>
          <a:stretch/>
        </p:blipFill>
        <p:spPr>
          <a:xfrm>
            <a:off x="936774" y="407254"/>
            <a:ext cx="7852224" cy="286387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Straight Connector 12">
            <a:extLst>
              <a:ext uri="{FF2B5EF4-FFF2-40B4-BE49-F238E27FC236}">
                <a16:creationId xmlns:a16="http://schemas.microsoft.com/office/drawing/2014/main" id="{85E19E7C-1B9B-4417-952B-5DBD715759AF}"/>
              </a:ext>
            </a:extLst>
          </p:cNvPr>
          <p:cNvCxnSpPr>
            <a:cxnSpLocks/>
          </p:cNvCxnSpPr>
          <p:nvPr/>
        </p:nvCxnSpPr>
        <p:spPr>
          <a:xfrm>
            <a:off x="0" y="3730802"/>
            <a:ext cx="9144000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4E56174E-6DD8-4D1B-A033-F09F3B2AA795}"/>
              </a:ext>
            </a:extLst>
          </p:cNvPr>
          <p:cNvSpPr txBox="1"/>
          <p:nvPr/>
        </p:nvSpPr>
        <p:spPr>
          <a:xfrm>
            <a:off x="1129553" y="3954737"/>
            <a:ext cx="705394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dirty="0">
                <a:solidFill>
                  <a:srgbClr val="53AD32"/>
                </a:solidFill>
                <a:latin typeface="Lato"/>
                <a:ea typeface="Lato"/>
                <a:cs typeface="Lato"/>
                <a:sym typeface="Lato"/>
              </a:rPr>
              <a:t>“</a:t>
            </a:r>
            <a:r>
              <a:rPr lang="es-ES" sz="1600" dirty="0">
                <a:solidFill>
                  <a:srgbClr val="53AD32"/>
                </a:solidFill>
                <a:latin typeface="Lato"/>
                <a:ea typeface="Lato"/>
                <a:cs typeface="Lato"/>
                <a:sym typeface="Lato"/>
              </a:rPr>
              <a:t>Da tu primer paso ahora. No importa que no veas el camino completo. Sólo da tu primer paso y el resto irá apareciendo a medida que camines”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BE1196C-2A89-4DE3-BDE2-C5C3212555D0}"/>
              </a:ext>
            </a:extLst>
          </p:cNvPr>
          <p:cNvSpPr txBox="1"/>
          <p:nvPr/>
        </p:nvSpPr>
        <p:spPr>
          <a:xfrm>
            <a:off x="6267450" y="4651467"/>
            <a:ext cx="182191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s-ES" sz="1200" i="1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Martin Luther King </a:t>
            </a:r>
            <a:r>
              <a:rPr lang="es-ES" sz="1200" i="1" dirty="0" err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Jr</a:t>
            </a:r>
            <a:endParaRPr lang="es-ES" sz="1200" i="1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7"/>
          <p:cNvSpPr txBox="1">
            <a:spLocks noGrp="1"/>
          </p:cNvSpPr>
          <p:nvPr>
            <p:ph type="title"/>
          </p:nvPr>
        </p:nvSpPr>
        <p:spPr>
          <a:xfrm>
            <a:off x="457918" y="630091"/>
            <a:ext cx="5825996" cy="987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2200"/>
              <a:buFont typeface="Lato"/>
              <a:buNone/>
            </a:pPr>
            <a:r>
              <a:rPr lang="es-ES" sz="3200" b="1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CURVA DEL CAMBIO</a:t>
            </a:r>
          </a:p>
        </p:txBody>
      </p:sp>
      <p:pic>
        <p:nvPicPr>
          <p:cNvPr id="132" name="Google Shape;132;p7" descr="tdd84-art4-tabla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918" y="2216692"/>
            <a:ext cx="3924300" cy="19937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7" descr="ANd9GcREeEsauFni2Ame9d_KgYl-cz-G7TmWnMGHlNZCgOmvc9wV0oNK2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11594" y="1886101"/>
            <a:ext cx="3714750" cy="294413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Straight Connector 12">
            <a:extLst>
              <a:ext uri="{FF2B5EF4-FFF2-40B4-BE49-F238E27FC236}">
                <a16:creationId xmlns:a16="http://schemas.microsoft.com/office/drawing/2014/main" id="{2A22A32F-7AB9-4243-ADD2-AD4DAFD2CD5F}"/>
              </a:ext>
            </a:extLst>
          </p:cNvPr>
          <p:cNvCxnSpPr>
            <a:cxnSpLocks/>
          </p:cNvCxnSpPr>
          <p:nvPr/>
        </p:nvCxnSpPr>
        <p:spPr>
          <a:xfrm>
            <a:off x="7683" y="1422605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8"/>
          <p:cNvSpPr txBox="1">
            <a:spLocks noGrp="1"/>
          </p:cNvSpPr>
          <p:nvPr>
            <p:ph type="body" idx="1"/>
          </p:nvPr>
        </p:nvSpPr>
        <p:spPr>
          <a:xfrm>
            <a:off x="1598923" y="1726420"/>
            <a:ext cx="6266411" cy="1953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indent="-285750" algn="just">
              <a:lnSpc>
                <a:spcPct val="80000"/>
              </a:lnSpc>
              <a:spcBef>
                <a:spcPts val="0"/>
              </a:spcBef>
              <a:buClr>
                <a:srgbClr val="53AD32"/>
              </a:buClr>
              <a:buSzPts val="2800"/>
              <a:buFont typeface="Wingdings" panose="05000000000000000000" pitchFamily="2" charset="2"/>
              <a:buChar char="§"/>
            </a:pPr>
            <a:r>
              <a:rPr lang="es-ES" sz="1800" dirty="0">
                <a:solidFill>
                  <a:srgbClr val="53AD32"/>
                </a:solidFill>
                <a:latin typeface="Lato"/>
                <a:ea typeface="Lato"/>
                <a:cs typeface="Lato"/>
                <a:sym typeface="Lato"/>
              </a:rPr>
              <a:t>Como factor estratégico: </a:t>
            </a:r>
            <a:r>
              <a:rPr lang="es-ES" sz="1800" dirty="0">
                <a:latin typeface="Lato"/>
                <a:ea typeface="Lato"/>
                <a:cs typeface="Lato"/>
                <a:sym typeface="Lato"/>
              </a:rPr>
              <a:t>Aporta creatividad, responde al cambio, ayuda al desarrollo de las personas, se crece como equipo y crea confianza.</a:t>
            </a:r>
          </a:p>
          <a:p>
            <a:pPr marL="285750" indent="-285750" algn="just">
              <a:lnSpc>
                <a:spcPct val="80000"/>
              </a:lnSpc>
              <a:spcBef>
                <a:spcPts val="0"/>
              </a:spcBef>
              <a:buClr>
                <a:srgbClr val="53AD32"/>
              </a:buClr>
              <a:buSzPts val="2800"/>
              <a:buFont typeface="Wingdings" panose="05000000000000000000" pitchFamily="2" charset="2"/>
              <a:buChar char="§"/>
            </a:pPr>
            <a:r>
              <a:rPr lang="es-ES" sz="1800" dirty="0">
                <a:solidFill>
                  <a:srgbClr val="53AD32"/>
                </a:solidFill>
                <a:latin typeface="Lato"/>
                <a:ea typeface="Lato"/>
                <a:cs typeface="Lato"/>
                <a:sym typeface="Lato"/>
              </a:rPr>
              <a:t>Como organización resiliente disfrutarás de: </a:t>
            </a:r>
            <a:r>
              <a:rPr lang="es-ES" sz="1800" dirty="0">
                <a:latin typeface="Lato"/>
                <a:ea typeface="Lato"/>
                <a:cs typeface="Lato"/>
                <a:sym typeface="Lato"/>
              </a:rPr>
              <a:t>Flexibilidad, capacidad para anticiparse a los cambios, encontrar oportunidades y adaptarse a los cambios</a:t>
            </a:r>
            <a:endParaRPr sz="1800" dirty="0">
              <a:latin typeface="Lato"/>
              <a:ea typeface="Lato"/>
              <a:cs typeface="Lato"/>
              <a:sym typeface="Lato"/>
            </a:endParaRPr>
          </a:p>
          <a:p>
            <a:pPr marL="342900" lvl="0" indent="-34290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rebuchet MS"/>
              <a:buNone/>
            </a:pPr>
            <a:r>
              <a:rPr lang="es-ES" sz="1800" dirty="0">
                <a:latin typeface="Lato"/>
                <a:ea typeface="Lato"/>
                <a:cs typeface="Lato"/>
                <a:sym typeface="Lato"/>
              </a:rPr>
              <a:t>	</a:t>
            </a:r>
            <a:endParaRPr sz="1800" dirty="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0" name="Google Shape;140;p8"/>
          <p:cNvSpPr txBox="1"/>
          <p:nvPr/>
        </p:nvSpPr>
        <p:spPr>
          <a:xfrm>
            <a:off x="467498" y="478289"/>
            <a:ext cx="6555373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b="1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TRABAJA EN LA RESILIENCIA</a:t>
            </a:r>
            <a:endParaRPr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  <p:sp>
        <p:nvSpPr>
          <p:cNvPr id="141" name="Google Shape;141;p8"/>
          <p:cNvSpPr/>
          <p:nvPr/>
        </p:nvSpPr>
        <p:spPr>
          <a:xfrm>
            <a:off x="1474889" y="3666878"/>
            <a:ext cx="6555373" cy="548640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  <a:effectLst>
            <a:reflection blurRad="6350" stA="50000" endA="300" endPos="55500" dist="50800" dir="5400000" sy="-100000" algn="bl" rotWithShape="0"/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dirty="0">
                <a:solidFill>
                  <a:schemeClr val="accent2"/>
                </a:solidFill>
                <a:latin typeface="Lato"/>
                <a:ea typeface="Lato"/>
                <a:cs typeface="Lato"/>
                <a:sym typeface="Lato"/>
              </a:rPr>
              <a:t>“Aprender de la experiencia, los fracasos son necesarios”</a:t>
            </a:r>
            <a:endParaRPr dirty="0"/>
          </a:p>
        </p:txBody>
      </p:sp>
      <p:cxnSp>
        <p:nvCxnSpPr>
          <p:cNvPr id="5" name="Straight Connector 12">
            <a:extLst>
              <a:ext uri="{FF2B5EF4-FFF2-40B4-BE49-F238E27FC236}">
                <a16:creationId xmlns:a16="http://schemas.microsoft.com/office/drawing/2014/main" id="{94217805-E4D8-42FD-91C7-3DFBADBB2FA7}"/>
              </a:ext>
            </a:extLst>
          </p:cNvPr>
          <p:cNvCxnSpPr>
            <a:cxnSpLocks/>
          </p:cNvCxnSpPr>
          <p:nvPr/>
        </p:nvCxnSpPr>
        <p:spPr>
          <a:xfrm>
            <a:off x="0" y="1133600"/>
            <a:ext cx="9144000" cy="0"/>
          </a:xfrm>
          <a:prstGeom prst="line">
            <a:avLst/>
          </a:prstGeom>
          <a:ln w="25400">
            <a:solidFill>
              <a:srgbClr val="53AD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5647</TotalTime>
  <Words>870</Words>
  <Application>Microsoft Office PowerPoint</Application>
  <PresentationFormat>Personalizado</PresentationFormat>
  <Paragraphs>222</Paragraphs>
  <Slides>35</Slides>
  <Notes>34</Notes>
  <HiddenSlides>0</HiddenSlides>
  <MMClips>0</MMClips>
  <ScaleCrop>false</ScaleCrop>
  <HeadingPairs>
    <vt:vector size="6" baseType="variant">
      <vt:variant>
        <vt:lpstr>Fuentes usadas</vt:lpstr>
      </vt:variant>
      <vt:variant>
        <vt:i4>13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35</vt:i4>
      </vt:variant>
    </vt:vector>
  </HeadingPairs>
  <TitlesOfParts>
    <vt:vector size="49" baseType="lpstr">
      <vt:lpstr>Lato Heavy</vt:lpstr>
      <vt:lpstr>Tahoma</vt:lpstr>
      <vt:lpstr>Lato</vt:lpstr>
      <vt:lpstr>Wingdings</vt:lpstr>
      <vt:lpstr>Arial</vt:lpstr>
      <vt:lpstr>Verdana</vt:lpstr>
      <vt:lpstr>Trebuchet MS</vt:lpstr>
      <vt:lpstr>Calibri</vt:lpstr>
      <vt:lpstr>Futura LT Pro Book</vt:lpstr>
      <vt:lpstr>Times New Roman</vt:lpstr>
      <vt:lpstr>Lato Hairline</vt:lpstr>
      <vt:lpstr>Noto Sans Symbols</vt:lpstr>
      <vt:lpstr>Lato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CURVA DEL CAMBIO</vt:lpstr>
      <vt:lpstr>Presentación de PowerPoint</vt:lpstr>
      <vt:lpstr>RESILENCIA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  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hp</dc:creator>
  <cp:lastModifiedBy>RODOLFO ALVA CORDOVA</cp:lastModifiedBy>
  <cp:revision>27</cp:revision>
  <dcterms:modified xsi:type="dcterms:W3CDTF">2021-05-13T05:33:21Z</dcterms:modified>
</cp:coreProperties>
</file>