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5088"/>
  <p:notesSz cx="6797675" cy="9926638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ato" panose="020B0604020202020204" charset="0"/>
      <p:regular r:id="rId42"/>
      <p:bold r:id="rId43"/>
      <p:italic r:id="rId44"/>
      <p:boldItalic r:id="rId45"/>
    </p:embeddedFont>
    <p:embeddedFont>
      <p:font typeface="Lato Hairline" panose="020B0604020202020204" charset="0"/>
      <p:regular r:id="rId46"/>
      <p:italic r:id="rId47"/>
    </p:embeddedFont>
    <p:embeddedFont>
      <p:font typeface="Lato Heavy" panose="020B0604020202020204" charset="0"/>
      <p:bold r:id="rId48"/>
      <p:boldItalic r:id="rId49"/>
    </p:embeddedFont>
    <p:embeddedFont>
      <p:font typeface="Lato Light" panose="020B0604020202020204" charset="0"/>
      <p:regular r:id="rId50"/>
      <p:italic r:id="rId51"/>
    </p:embeddedFont>
    <p:embeddedFont>
      <p:font typeface="Tahoma" panose="020B0604030504040204" pitchFamily="34" charset="0"/>
      <p:regular r:id="rId52"/>
      <p:bold r:id="rId53"/>
    </p:embeddedFont>
    <p:embeddedFont>
      <p:font typeface="Trebuchet MS" panose="020B0603020202020204" pitchFamily="34" charset="0"/>
      <p:regular r:id="rId54"/>
      <p:bold r:id="rId55"/>
      <p:italic r:id="rId56"/>
      <p:boldItalic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RgMoVER15C9J+2aY1tkuTd6HY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53A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3A37A3-C74B-4D90-883A-8F1B60B7A781}">
  <a:tblStyle styleId="{453A37A3-C74B-4D90-883A-8F1B60B7A7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2443" autoAdjust="0"/>
  </p:normalViewPr>
  <p:slideViewPr>
    <p:cSldViewPr snapToGrid="0">
      <p:cViewPr varScale="1">
        <p:scale>
          <a:sx n="82" d="100"/>
          <a:sy n="82" d="100"/>
        </p:scale>
        <p:origin x="108" y="852"/>
      </p:cViewPr>
      <p:guideLst>
        <p:guide orient="horz" pos="2160"/>
        <p:guide pos="2880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200" rIns="90400" bIns="45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938" y="769938"/>
            <a:ext cx="6565900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935038" y="4699000"/>
            <a:ext cx="4967287" cy="446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00" tIns="45200" rIns="90400" bIns="452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2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1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ES" sz="900">
                <a:latin typeface="Arial"/>
                <a:ea typeface="Arial"/>
                <a:cs typeface="Arial"/>
                <a:sym typeface="Arial"/>
              </a:rPr>
              <a:t>reguntas que pueden ayudarte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s-ES" sz="900">
                <a:latin typeface="Arial"/>
                <a:ea typeface="Arial"/>
                <a:cs typeface="Arial"/>
                <a:sym typeface="Arial"/>
              </a:rPr>
              <a:t>¿como somos? 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s-ES" sz="900">
                <a:latin typeface="Arial"/>
                <a:ea typeface="Arial"/>
                <a:cs typeface="Arial"/>
                <a:sym typeface="Arial"/>
              </a:rPr>
              <a:t>¿en que creemos? 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4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5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6:notes"/>
          <p:cNvSpPr txBox="1"/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769938"/>
            <a:ext cx="6570662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935038" y="4697413"/>
            <a:ext cx="496728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endParaRPr sz="800" b="1">
              <a:solidFill>
                <a:srgbClr val="000099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066a81a6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066a81a67_0_58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800" cy="4465500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6066a81a67_0_58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00" cy="495300"/>
          </a:xfrm>
          <a:prstGeom prst="rect">
            <a:avLst/>
          </a:prstGeom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19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0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21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Dinámica de innovación</a:t>
            </a:r>
            <a:endParaRPr/>
          </a:p>
        </p:txBody>
      </p:sp>
      <p:sp>
        <p:nvSpPr>
          <p:cNvPr id="297" name="Google Shape;297;p22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23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23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4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4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p25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google lluvia de ideas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Dinámica grupal: Elegir un producto. Diseño, empaque presentación. A quién se lo venderías, cuánto costaría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26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26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27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27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Google Shape;346;p28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Esta se quita para el participante, pero se trabaja con cada grupo entregándoles una hoja impresa.</a:t>
            </a:r>
            <a:endParaRPr/>
          </a:p>
        </p:txBody>
      </p:sp>
      <p:sp>
        <p:nvSpPr>
          <p:cNvPr id="347" name="Google Shape;347;p28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29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29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30:notes"/>
          <p:cNvSpPr txBox="1"/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769938"/>
            <a:ext cx="6570662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30:notes"/>
          <p:cNvSpPr txBox="1">
            <a:spLocks noGrp="1"/>
          </p:cNvSpPr>
          <p:nvPr>
            <p:ph type="body" idx="1"/>
          </p:nvPr>
        </p:nvSpPr>
        <p:spPr>
          <a:xfrm>
            <a:off x="935038" y="4697413"/>
            <a:ext cx="496728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4" name="Google Shape;384;p31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8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31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9" name="Google Shape;399;p32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32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05587" cy="371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4013" cy="446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6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8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 txBox="1">
            <a:spLocks noGrp="1"/>
          </p:cNvSpPr>
          <p:nvPr>
            <p:ph type="title"/>
          </p:nvPr>
        </p:nvSpPr>
        <p:spPr>
          <a:xfrm>
            <a:off x="628650" y="482966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body" idx="1"/>
          </p:nvPr>
        </p:nvSpPr>
        <p:spPr>
          <a:xfrm>
            <a:off x="628650" y="1477445"/>
            <a:ext cx="78867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 txBox="1">
            <a:spLocks noGrp="1"/>
          </p:cNvSpPr>
          <p:nvPr>
            <p:ph type="title"/>
          </p:nvPr>
        </p:nvSpPr>
        <p:spPr>
          <a:xfrm>
            <a:off x="629841" y="597813"/>
            <a:ext cx="2949178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44"/>
          <p:cNvSpPr>
            <a:spLocks noGrp="1"/>
          </p:cNvSpPr>
          <p:nvPr>
            <p:ph type="pic" idx="2"/>
          </p:nvPr>
        </p:nvSpPr>
        <p:spPr>
          <a:xfrm>
            <a:off x="3887391" y="995606"/>
            <a:ext cx="4629150" cy="36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1"/>
          </p:nvPr>
        </p:nvSpPr>
        <p:spPr>
          <a:xfrm>
            <a:off x="629841" y="1798333"/>
            <a:ext cx="2949178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5"/>
          <p:cNvSpPr txBox="1">
            <a:spLocks noGrp="1"/>
          </p:cNvSpPr>
          <p:nvPr>
            <p:ph type="title"/>
          </p:nvPr>
        </p:nvSpPr>
        <p:spPr>
          <a:xfrm>
            <a:off x="628650" y="698568"/>
            <a:ext cx="7886700" cy="9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body" idx="1"/>
          </p:nvPr>
        </p:nvSpPr>
        <p:spPr>
          <a:xfrm rot="5400000">
            <a:off x="3051783" y="-730086"/>
            <a:ext cx="304043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>
            <a:spLocks noGrp="1"/>
          </p:cNvSpPr>
          <p:nvPr>
            <p:ph type="title"/>
          </p:nvPr>
        </p:nvSpPr>
        <p:spPr>
          <a:xfrm rot="5400000">
            <a:off x="5349401" y="1468202"/>
            <a:ext cx="4360224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body" idx="1"/>
          </p:nvPr>
        </p:nvSpPr>
        <p:spPr>
          <a:xfrm rot="5400000">
            <a:off x="1348902" y="-446323"/>
            <a:ext cx="4360224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dt" idx="10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ftr" idx="11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sldNum" idx="12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clip multimedia" type="txAndMedia">
  <p:cSld name="TEXT_AND_MEDI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457200" y="1200521"/>
            <a:ext cx="4038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.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>
            <a:spLocks noGrp="1"/>
          </p:cNvSpPr>
          <p:nvPr>
            <p:ph type="media" idx="2"/>
          </p:nvPr>
        </p:nvSpPr>
        <p:spPr>
          <a:xfrm>
            <a:off x="4648200" y="1200521"/>
            <a:ext cx="4038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2500"/>
              <a:buFont typeface="Noto Sans Symbols"/>
              <a:buChar char="▪"/>
              <a:defRPr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.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dt" idx="10"/>
          </p:nvPr>
        </p:nvSpPr>
        <p:spPr>
          <a:xfrm>
            <a:off x="457200" y="4685365"/>
            <a:ext cx="2133600" cy="35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ftr" idx="11"/>
          </p:nvPr>
        </p:nvSpPr>
        <p:spPr>
          <a:xfrm>
            <a:off x="3124200" y="4685365"/>
            <a:ext cx="2895600" cy="35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8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sldNum" idx="12"/>
          </p:nvPr>
        </p:nvSpPr>
        <p:spPr>
          <a:xfrm>
            <a:off x="6553200" y="4836622"/>
            <a:ext cx="2133600" cy="20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9"/>
          <p:cNvSpPr txBox="1">
            <a:spLocks noGrp="1"/>
          </p:cNvSpPr>
          <p:nvPr>
            <p:ph type="title"/>
          </p:nvPr>
        </p:nvSpPr>
        <p:spPr>
          <a:xfrm>
            <a:off x="623888" y="1282701"/>
            <a:ext cx="7886700" cy="214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1"/>
          </p:nvPr>
        </p:nvSpPr>
        <p:spPr>
          <a:xfrm>
            <a:off x="623888" y="3443161"/>
            <a:ext cx="78867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title"/>
          </p:nvPr>
        </p:nvSpPr>
        <p:spPr>
          <a:xfrm>
            <a:off x="628650" y="571168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body" idx="1"/>
          </p:nvPr>
        </p:nvSpPr>
        <p:spPr>
          <a:xfrm>
            <a:off x="628650" y="1565647"/>
            <a:ext cx="38862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body" idx="2"/>
          </p:nvPr>
        </p:nvSpPr>
        <p:spPr>
          <a:xfrm>
            <a:off x="4629150" y="1565647"/>
            <a:ext cx="38862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>
            <a:spLocks noGrp="1"/>
          </p:cNvSpPr>
          <p:nvPr>
            <p:ph type="title"/>
          </p:nvPr>
        </p:nvSpPr>
        <p:spPr>
          <a:xfrm>
            <a:off x="629841" y="499335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1"/>
          </p:nvPr>
        </p:nvSpPr>
        <p:spPr>
          <a:xfrm>
            <a:off x="629842" y="1486667"/>
            <a:ext cx="3868340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2"/>
          </p:nvPr>
        </p:nvSpPr>
        <p:spPr>
          <a:xfrm>
            <a:off x="629842" y="2104792"/>
            <a:ext cx="3868340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3"/>
          </p:nvPr>
        </p:nvSpPr>
        <p:spPr>
          <a:xfrm>
            <a:off x="4629151" y="1486667"/>
            <a:ext cx="3887391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4"/>
          </p:nvPr>
        </p:nvSpPr>
        <p:spPr>
          <a:xfrm>
            <a:off x="4629151" y="2104792"/>
            <a:ext cx="3887391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>
            <a:spLocks noGrp="1"/>
          </p:cNvSpPr>
          <p:nvPr>
            <p:ph type="title"/>
          </p:nvPr>
        </p:nvSpPr>
        <p:spPr>
          <a:xfrm>
            <a:off x="628650" y="678968"/>
            <a:ext cx="7886700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629841" y="695813"/>
            <a:ext cx="2949178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3887391" y="1093606"/>
            <a:ext cx="4629150" cy="36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2"/>
          </p:nvPr>
        </p:nvSpPr>
        <p:spPr>
          <a:xfrm>
            <a:off x="629841" y="1896333"/>
            <a:ext cx="2949178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GlB5-2h4FW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WjyzxhC2D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browse.phtml?f=download&amp;id=115628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Responsable_de_comunidad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sldNum" idx="12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fld id="{00000000-1234-1234-1234-123412341234}" type="slidenum">
              <a:rPr lang="es-ES"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sz="1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390558" y="806723"/>
            <a:ext cx="7678721" cy="214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r>
              <a:rPr lang="es-ES" sz="6600" b="0" i="0" u="none" strike="noStrike" cap="none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IDEAS INNOVADORAS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r>
              <a:rPr lang="es-ES" sz="2800" b="0" i="0" u="none" strike="noStrike" cap="none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PARA TU PROYECTO EMPRESARIAL</a:t>
            </a:r>
            <a:endParaRPr dirty="0">
              <a:solidFill>
                <a:srgbClr val="006CB5"/>
              </a:solidFill>
              <a:latin typeface="Futura LT Pro Book" panose="020B0802020204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endParaRPr sz="3600" b="1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A02EBEA-1482-4B06-892B-253A98FCF531}"/>
              </a:ext>
            </a:extLst>
          </p:cNvPr>
          <p:cNvGrpSpPr/>
          <p:nvPr/>
        </p:nvGrpSpPr>
        <p:grpSpPr>
          <a:xfrm>
            <a:off x="518689" y="2835621"/>
            <a:ext cx="1804660" cy="822455"/>
            <a:chOff x="969854" y="2906521"/>
            <a:chExt cx="1804660" cy="822455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C038D28-ED3E-4044-9763-5230237E25D0}"/>
                </a:ext>
              </a:extLst>
            </p:cNvPr>
            <p:cNvSpPr/>
            <p:nvPr/>
          </p:nvSpPr>
          <p:spPr>
            <a:xfrm>
              <a:off x="969854" y="2906521"/>
              <a:ext cx="1804660" cy="585930"/>
            </a:xfrm>
            <a:prstGeom prst="rect">
              <a:avLst/>
            </a:prstGeom>
            <a:solidFill>
              <a:srgbClr val="53A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" name="Google Shape;67;p1"/>
            <p:cNvSpPr txBox="1"/>
            <p:nvPr/>
          </p:nvSpPr>
          <p:spPr>
            <a:xfrm>
              <a:off x="969854" y="2928757"/>
              <a:ext cx="1804660" cy="800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0" i="0" u="none" strike="noStrike" cap="none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Sesión #2</a:t>
              </a:r>
              <a:endParaRPr dirty="0">
                <a:solidFill>
                  <a:schemeClr val="bg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Google Shape;11;p34">
            <a:extLst>
              <a:ext uri="{FF2B5EF4-FFF2-40B4-BE49-F238E27FC236}">
                <a16:creationId xmlns:a16="http://schemas.microsoft.com/office/drawing/2014/main" id="{6BF798E8-4FF7-4289-8C45-B45C4F38FA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58" y="4201298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;p34">
            <a:extLst>
              <a:ext uri="{FF2B5EF4-FFF2-40B4-BE49-F238E27FC236}">
                <a16:creationId xmlns:a16="http://schemas.microsoft.com/office/drawing/2014/main" id="{C8936DA5-D3BD-4F80-A7DB-CEDA1BB356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488632" y="4069104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;p34">
            <a:extLst>
              <a:ext uri="{FF2B5EF4-FFF2-40B4-BE49-F238E27FC236}">
                <a16:creationId xmlns:a16="http://schemas.microsoft.com/office/drawing/2014/main" id="{4165EDF5-5AE8-4662-A320-0442BC2379A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5811551" y="4142163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DF8515-7A1D-4915-840B-141DF2671900}"/>
              </a:ext>
            </a:extLst>
          </p:cNvPr>
          <p:cNvSpPr txBox="1"/>
          <p:nvPr/>
        </p:nvSpPr>
        <p:spPr>
          <a:xfrm>
            <a:off x="610354" y="387367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240DBE-89B8-462D-A49E-EB395BEE7A2D}"/>
              </a:ext>
            </a:extLst>
          </p:cNvPr>
          <p:cNvSpPr txBox="1"/>
          <p:nvPr/>
        </p:nvSpPr>
        <p:spPr>
          <a:xfrm>
            <a:off x="6002847" y="387367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5801256" y="2592403"/>
            <a:ext cx="3024187" cy="124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B512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200" b="1" u="sng" dirty="0">
                <a:solidFill>
                  <a:srgbClr val="F7B51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3"/>
              </a:rPr>
              <a:t>http://www.youtube.com/watch?feature=player_detailpage&amp;v=GlB5-2h4FW0</a:t>
            </a:r>
            <a:endParaRPr sz="1200" b="1" dirty="0">
              <a:solidFill>
                <a:srgbClr val="F7B51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pic>
        <p:nvPicPr>
          <p:cNvPr id="148" name="Google Shape;148;p9" descr="Bomba-arbol-resiliencia-transici%C3%B3n-sostenib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725" y="1724908"/>
            <a:ext cx="5150377" cy="29379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1;p7">
            <a:extLst>
              <a:ext uri="{FF2B5EF4-FFF2-40B4-BE49-F238E27FC236}">
                <a16:creationId xmlns:a16="http://schemas.microsoft.com/office/drawing/2014/main" id="{8C3537AA-B62D-4790-A4BB-5FEB70EB29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725" y="560776"/>
            <a:ext cx="2942088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RESILENCIA</a:t>
            </a: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D3BE02B3-4162-42DE-8686-68EB0D45FA62}"/>
              </a:ext>
            </a:extLst>
          </p:cNvPr>
          <p:cNvCxnSpPr>
            <a:cxnSpLocks/>
          </p:cNvCxnSpPr>
          <p:nvPr/>
        </p:nvCxnSpPr>
        <p:spPr>
          <a:xfrm>
            <a:off x="7683" y="1371803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body" idx="4294967295"/>
          </p:nvPr>
        </p:nvSpPr>
        <p:spPr>
          <a:xfrm>
            <a:off x="650547" y="2481705"/>
            <a:ext cx="2998586" cy="1899781"/>
          </a:xfrm>
          <a:prstGeom prst="rect">
            <a:avLst/>
          </a:prstGeom>
          <a:noFill/>
          <a:ln w="28575" cap="flat" cmpd="sng">
            <a:solidFill>
              <a:srgbClr val="6FAA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ES" sz="1800">
                <a:latin typeface="Lato"/>
                <a:ea typeface="Lato"/>
                <a:cs typeface="Lato"/>
                <a:sym typeface="Lato"/>
              </a:rPr>
              <a:t>Requisitos mínimos para emprender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ES" sz="1800">
                <a:latin typeface="Lato"/>
                <a:ea typeface="Lato"/>
                <a:cs typeface="Lato"/>
                <a:sym typeface="Lato"/>
              </a:rPr>
              <a:t>Cualidades personales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ES" sz="1800">
                <a:latin typeface="Lato"/>
                <a:ea typeface="Lato"/>
                <a:cs typeface="Lato"/>
                <a:sym typeface="Lato"/>
              </a:rPr>
              <a:t>Conocimientos profesionales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ES" sz="1800">
                <a:latin typeface="Lato"/>
                <a:ea typeface="Lato"/>
                <a:cs typeface="Lato"/>
                <a:sym typeface="Lato"/>
              </a:rPr>
              <a:t>Capacidad de gestión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>
              <a:solidFill>
                <a:srgbClr val="4372A5"/>
              </a:solidFill>
            </a:endParaRPr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4294967295"/>
          </p:nvPr>
        </p:nvSpPr>
        <p:spPr>
          <a:xfrm>
            <a:off x="5497420" y="2439641"/>
            <a:ext cx="3036980" cy="2265184"/>
          </a:xfrm>
          <a:prstGeom prst="rect">
            <a:avLst/>
          </a:prstGeom>
          <a:noFill/>
          <a:ln w="28575" cap="flat" cmpd="sng">
            <a:solidFill>
              <a:srgbClr val="0093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ES" sz="1800">
                <a:latin typeface="Lato"/>
                <a:ea typeface="Lato"/>
                <a:cs typeface="Lato"/>
                <a:sym typeface="Lato"/>
              </a:rPr>
              <a:t>Formación académica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ES" sz="1800">
                <a:latin typeface="Lato"/>
                <a:ea typeface="Lato"/>
                <a:cs typeface="Lato"/>
                <a:sym typeface="Lato"/>
              </a:rPr>
              <a:t>Conocimientos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ES" sz="1800">
                <a:latin typeface="Lato"/>
                <a:ea typeface="Lato"/>
                <a:cs typeface="Lato"/>
                <a:sym typeface="Lato"/>
              </a:rPr>
              <a:t>Experiencia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ES" sz="1800">
                <a:latin typeface="Lato"/>
                <a:ea typeface="Lato"/>
                <a:cs typeface="Lato"/>
                <a:sym typeface="Lato"/>
              </a:rPr>
              <a:t>Aptitudes intelectuales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ES" sz="1800">
                <a:latin typeface="Lato"/>
                <a:ea typeface="Lato"/>
                <a:cs typeface="Lato"/>
                <a:sym typeface="Lato"/>
              </a:rPr>
              <a:t>Aptitudes generales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ES" sz="1800">
                <a:latin typeface="Lato"/>
                <a:ea typeface="Lato"/>
                <a:cs typeface="Lato"/>
                <a:sym typeface="Lato"/>
              </a:rPr>
              <a:t>Cualidades personales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ES" sz="1800">
                <a:latin typeface="Lato"/>
                <a:ea typeface="Lato"/>
                <a:cs typeface="Lato"/>
                <a:sym typeface="Lato"/>
              </a:rPr>
              <a:t>Habilidades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601135" y="1769533"/>
            <a:ext cx="3107266" cy="584201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COMPETENCIAS EMPRENDEDORAS</a:t>
            </a:r>
            <a:endParaRPr sz="1800" dirty="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5342467" y="1769536"/>
            <a:ext cx="3293533" cy="508000"/>
          </a:xfrm>
          <a:prstGeom prst="rect">
            <a:avLst/>
          </a:prstGeom>
          <a:noFill/>
          <a:ln w="28575" cap="flat" cmpd="sng">
            <a:solidFill>
              <a:srgbClr val="6FAA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FACTORES QUE INFLUYEN</a:t>
            </a:r>
            <a:endParaRPr sz="18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131;p7">
            <a:extLst>
              <a:ext uri="{FF2B5EF4-FFF2-40B4-BE49-F238E27FC236}">
                <a16:creationId xmlns:a16="http://schemas.microsoft.com/office/drawing/2014/main" id="{10346689-94D6-42B5-B7F5-0FAFF9AD67D8}"/>
              </a:ext>
            </a:extLst>
          </p:cNvPr>
          <p:cNvSpPr txBox="1">
            <a:spLocks/>
          </p:cNvSpPr>
          <p:nvPr/>
        </p:nvSpPr>
        <p:spPr>
          <a:xfrm>
            <a:off x="601135" y="463799"/>
            <a:ext cx="7542246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r>
              <a:rPr lang="es-ES" sz="3200" b="1" i="0" strike="noStrike" cap="none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CARACTERÍSTICAS DE LAS PERSONAS EMPRENDEDORAS</a:t>
            </a:r>
            <a:endParaRPr lang="es-ES" sz="3200" dirty="0">
              <a:solidFill>
                <a:srgbClr val="53AD32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DD9BDB28-294D-47BE-A5EE-6737CC1383BC}"/>
              </a:ext>
            </a:extLst>
          </p:cNvPr>
          <p:cNvCxnSpPr>
            <a:cxnSpLocks/>
          </p:cNvCxnSpPr>
          <p:nvPr/>
        </p:nvCxnSpPr>
        <p:spPr>
          <a:xfrm>
            <a:off x="7683" y="1371803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1"/>
          <p:cNvGrpSpPr/>
          <p:nvPr/>
        </p:nvGrpSpPr>
        <p:grpSpPr>
          <a:xfrm>
            <a:off x="651934" y="1052164"/>
            <a:ext cx="7992533" cy="3263536"/>
            <a:chOff x="0" y="120831"/>
            <a:chExt cx="7992533" cy="3263536"/>
          </a:xfrm>
        </p:grpSpPr>
        <p:sp>
          <p:nvSpPr>
            <p:cNvPr id="165" name="Google Shape;165;p11"/>
            <p:cNvSpPr/>
            <p:nvPr/>
          </p:nvSpPr>
          <p:spPr>
            <a:xfrm>
              <a:off x="0" y="488755"/>
              <a:ext cx="7992533" cy="277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399626" y="120831"/>
              <a:ext cx="5594773" cy="530283"/>
            </a:xfrm>
            <a:prstGeom prst="roundRect">
              <a:avLst>
                <a:gd name="adj" fmla="val 16667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 txBox="1"/>
            <p:nvPr/>
          </p:nvSpPr>
          <p:spPr>
            <a:xfrm>
              <a:off x="425512" y="146717"/>
              <a:ext cx="5543001" cy="47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450" tIns="0" rIns="2114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Reflexionar sobre las motivaciones para autoemplearte (Autodiagnóstico personal y profesional)</a:t>
              </a:r>
              <a:endParaRPr sz="1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0" y="1128309"/>
              <a:ext cx="7992533" cy="277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399626" y="825355"/>
              <a:ext cx="5594773" cy="465314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 txBox="1"/>
            <p:nvPr/>
          </p:nvSpPr>
          <p:spPr>
            <a:xfrm>
              <a:off x="422341" y="848070"/>
              <a:ext cx="5549343" cy="419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450" tIns="0" rIns="2114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Relaciona las motivaciones con las ventajas e  inconvenientes</a:t>
              </a:r>
              <a:r>
                <a:rPr lang="es-ES" sz="1600" b="0" i="0" u="none" strike="noStrike" cap="none">
                  <a:solidFill>
                    <a:srgbClr val="000099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s-E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que hayas detectado</a:t>
              </a:r>
              <a:endParaRPr sz="1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0" y="1776507"/>
              <a:ext cx="7992533" cy="277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399626" y="1464909"/>
              <a:ext cx="5594773" cy="473958"/>
            </a:xfrm>
            <a:prstGeom prst="roundRect">
              <a:avLst>
                <a:gd name="adj" fmla="val 16667"/>
              </a:avLst>
            </a:prstGeom>
            <a:solidFill>
              <a:srgbClr val="0093D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 txBox="1"/>
            <p:nvPr/>
          </p:nvSpPr>
          <p:spPr>
            <a:xfrm>
              <a:off x="422763" y="1488046"/>
              <a:ext cx="5548499" cy="427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450" tIns="0" rIns="2114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Sintetiza los aspectos personales que influyan o intervienen en tu actividad emprendedora</a:t>
              </a:r>
              <a:endParaRPr sz="1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0" y="2573466"/>
              <a:ext cx="7992533" cy="277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399236" y="2113107"/>
              <a:ext cx="5589309" cy="622718"/>
            </a:xfrm>
            <a:prstGeom prst="roundRect">
              <a:avLst>
                <a:gd name="adj" fmla="val 16667"/>
              </a:avLst>
            </a:prstGeom>
            <a:solidFill>
              <a:srgbClr val="F7B51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 txBox="1"/>
            <p:nvPr/>
          </p:nvSpPr>
          <p:spPr>
            <a:xfrm>
              <a:off x="429635" y="2143506"/>
              <a:ext cx="5528511" cy="56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450" tIns="0" rIns="2114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Se consciente de los conocimientos, habilidades, destrezas, cualidades que has adquirido con el tiempo (DAFO)</a:t>
              </a:r>
              <a:endParaRPr sz="1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0" y="3107167"/>
              <a:ext cx="7992533" cy="277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399626" y="2910066"/>
              <a:ext cx="5594773" cy="359461"/>
            </a:xfrm>
            <a:prstGeom prst="roundRect">
              <a:avLst>
                <a:gd name="adj" fmla="val 16667"/>
              </a:avLst>
            </a:prstGeom>
            <a:solidFill>
              <a:srgbClr val="437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 txBox="1"/>
            <p:nvPr/>
          </p:nvSpPr>
          <p:spPr>
            <a:xfrm>
              <a:off x="417173" y="2927613"/>
              <a:ext cx="5559679" cy="324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1450" tIns="0" rIns="2114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Busca los mejores socios/as y colaboradores</a:t>
              </a:r>
              <a:endParaRPr sz="1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/>
          <p:nvPr/>
        </p:nvSpPr>
        <p:spPr>
          <a:xfrm>
            <a:off x="1428750" y="702734"/>
            <a:ext cx="6165850" cy="3858155"/>
          </a:xfrm>
          <a:prstGeom prst="quadArrow">
            <a:avLst>
              <a:gd name="adj1" fmla="val 3122"/>
              <a:gd name="adj2" fmla="val 3883"/>
              <a:gd name="adj3" fmla="val 12212"/>
            </a:avLst>
          </a:prstGeom>
          <a:solidFill>
            <a:srgbClr val="53AD3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6" name="Google Shape;186;p12" descr="https://proyectayemprende.wikispaces.com/file/view/Lideres_Como_mejorar_tus_fortalezas.jpg/334976152/Lideres_Como_mejorar_tus_fortaleza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1725" y="1056328"/>
            <a:ext cx="1874838" cy="140656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/>
          <p:nvPr/>
        </p:nvSpPr>
        <p:spPr>
          <a:xfrm>
            <a:off x="656142" y="867092"/>
            <a:ext cx="2067834" cy="34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s-ES" sz="2000" b="1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s-ES" sz="2000" b="1" i="0" u="none" strike="noStrike" cap="none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ortalezas</a:t>
            </a:r>
            <a:endParaRPr sz="2000"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891" y="1210098"/>
            <a:ext cx="1697038" cy="122672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 txBox="1"/>
          <p:nvPr/>
        </p:nvSpPr>
        <p:spPr>
          <a:xfrm>
            <a:off x="7094108" y="867092"/>
            <a:ext cx="1389670" cy="34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s-ES" sz="2000" b="1" i="0" u="none" strike="noStrike" cap="none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Amenazas</a:t>
            </a:r>
            <a:endParaRPr sz="2000"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12" descr="http://2.bp.blogspot.com/-BXHmReYlzSQ/UFjaZyVXKDI/AAAAAAAAATg/MPK5Os19F5Y/s1600/debilida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3559" y="2847712"/>
            <a:ext cx="2047875" cy="115288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 txBox="1"/>
          <p:nvPr/>
        </p:nvSpPr>
        <p:spPr>
          <a:xfrm>
            <a:off x="7094108" y="4067479"/>
            <a:ext cx="1618092" cy="34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s-ES" sz="2000" b="1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s-ES" sz="2000" b="1" i="0" u="none" strike="noStrike" cap="none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ebilidades</a:t>
            </a:r>
            <a:endParaRPr sz="2000"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656142" y="4067479"/>
            <a:ext cx="2847000" cy="34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s-ES" sz="2000" b="1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s-ES" sz="2000" b="1" i="0" u="none" strike="noStrike" cap="none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portunidades</a:t>
            </a:r>
            <a:endParaRPr sz="2000" dirty="0">
              <a:solidFill>
                <a:srgbClr val="006CB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9000" y="2839503"/>
            <a:ext cx="2061635" cy="121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/>
          <p:nvPr/>
        </p:nvSpPr>
        <p:spPr>
          <a:xfrm>
            <a:off x="0" y="0"/>
            <a:ext cx="9144000" cy="34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" descr="Z"/>
          <p:cNvSpPr/>
          <p:nvPr/>
        </p:nvSpPr>
        <p:spPr>
          <a:xfrm>
            <a:off x="4419600" y="2458209"/>
            <a:ext cx="304800" cy="22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13" descr="Z"/>
          <p:cNvSpPr/>
          <p:nvPr/>
        </p:nvSpPr>
        <p:spPr>
          <a:xfrm>
            <a:off x="4419600" y="2458209"/>
            <a:ext cx="304800" cy="22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1" name="Google Shape;201;p13" descr="(Imagen JPEG, 262 × 192 píxeles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797" y="2393058"/>
            <a:ext cx="3768725" cy="2072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3"/>
          <p:cNvGrpSpPr/>
          <p:nvPr/>
        </p:nvGrpSpPr>
        <p:grpSpPr>
          <a:xfrm>
            <a:off x="4856325" y="1664571"/>
            <a:ext cx="3571548" cy="3554062"/>
            <a:chOff x="1317258" y="47438"/>
            <a:chExt cx="3571548" cy="3554062"/>
          </a:xfrm>
        </p:grpSpPr>
        <p:sp>
          <p:nvSpPr>
            <p:cNvPr id="204" name="Google Shape;204;p13"/>
            <p:cNvSpPr/>
            <p:nvPr/>
          </p:nvSpPr>
          <p:spPr>
            <a:xfrm>
              <a:off x="1633526" y="237193"/>
              <a:ext cx="3065272" cy="3065272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rgbClr val="F7B51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3248997" y="886739"/>
              <a:ext cx="1094740" cy="912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VISIÓN</a:t>
              </a:r>
              <a:r>
                <a:rPr lang="es-ES"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s-ES"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Qué metas me propongo alcanzar</a:t>
              </a: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1570396" y="346667"/>
              <a:ext cx="3065272" cy="3065272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0093D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 txBox="1"/>
            <p:nvPr/>
          </p:nvSpPr>
          <p:spPr>
            <a:xfrm>
              <a:off x="2300223" y="2335445"/>
              <a:ext cx="1642110" cy="802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VALORES: </a:t>
              </a:r>
              <a:r>
                <a:rPr lang="es-ES"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Principios de actuación</a:t>
              </a:r>
              <a:endPara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507266" y="237193"/>
              <a:ext cx="3065272" cy="3065272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 txBox="1"/>
            <p:nvPr/>
          </p:nvSpPr>
          <p:spPr>
            <a:xfrm>
              <a:off x="1862326" y="886739"/>
              <a:ext cx="1094740" cy="912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MISIÓN: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s-ES" sz="14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Qué soy y por qué soy así</a:t>
              </a:r>
              <a:endPara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444024" y="47438"/>
              <a:ext cx="3444782" cy="34447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1" y="4067"/>
                  </a:moveTo>
                  <a:lnTo>
                    <a:pt x="59991" y="4067"/>
                  </a:lnTo>
                  <a:cubicBezTo>
                    <a:pt x="79078" y="4064"/>
                    <a:pt x="96849" y="13795"/>
                    <a:pt x="107129" y="29878"/>
                  </a:cubicBezTo>
                  <a:cubicBezTo>
                    <a:pt x="117408" y="45960"/>
                    <a:pt x="118776" y="66175"/>
                    <a:pt x="110758" y="83496"/>
                  </a:cubicBezTo>
                  <a:lnTo>
                    <a:pt x="114269" y="85523"/>
                  </a:lnTo>
                  <a:lnTo>
                    <a:pt x="105797" y="86441"/>
                  </a:lnTo>
                  <a:lnTo>
                    <a:pt x="101940" y="78405"/>
                  </a:lnTo>
                  <a:lnTo>
                    <a:pt x="105449" y="80431"/>
                  </a:lnTo>
                  <a:cubicBezTo>
                    <a:pt x="112382" y="65011"/>
                    <a:pt x="111022" y="47127"/>
                    <a:pt x="101838" y="32932"/>
                  </a:cubicBezTo>
                  <a:cubicBezTo>
                    <a:pt x="92654" y="18737"/>
                    <a:pt x="76899" y="10167"/>
                    <a:pt x="59992" y="10169"/>
                  </a:cubicBezTo>
                  <a:close/>
                </a:path>
              </a:pathLst>
            </a:custGeom>
            <a:solidFill>
              <a:srgbClr val="F7B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380641" y="156718"/>
              <a:ext cx="3444782" cy="34447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435" y="87973"/>
                  </a:moveTo>
                  <a:cubicBezTo>
                    <a:pt x="98891" y="104498"/>
                    <a:pt x="81581" y="115017"/>
                    <a:pt x="62518" y="115876"/>
                  </a:cubicBezTo>
                  <a:cubicBezTo>
                    <a:pt x="43454" y="116735"/>
                    <a:pt x="25269" y="107816"/>
                    <a:pt x="14277" y="92216"/>
                  </a:cubicBezTo>
                  <a:lnTo>
                    <a:pt x="10766" y="94244"/>
                  </a:lnTo>
                  <a:lnTo>
                    <a:pt x="14207" y="86447"/>
                  </a:lnTo>
                  <a:lnTo>
                    <a:pt x="23095" y="87124"/>
                  </a:lnTo>
                  <a:lnTo>
                    <a:pt x="19585" y="89151"/>
                  </a:lnTo>
                  <a:cubicBezTo>
                    <a:pt x="29474" y="102860"/>
                    <a:pt x="45637" y="110621"/>
                    <a:pt x="62519" y="109767"/>
                  </a:cubicBezTo>
                  <a:cubicBezTo>
                    <a:pt x="79400" y="108913"/>
                    <a:pt x="94697" y="99559"/>
                    <a:pt x="103151" y="84922"/>
                  </a:cubicBezTo>
                  <a:close/>
                </a:path>
              </a:pathLst>
            </a:custGeom>
            <a:solidFill>
              <a:srgbClr val="009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317258" y="47438"/>
              <a:ext cx="3444782" cy="34447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1" y="87966"/>
                  </a:moveTo>
                  <a:lnTo>
                    <a:pt x="11561" y="87966"/>
                  </a:lnTo>
                  <a:cubicBezTo>
                    <a:pt x="2017" y="71436"/>
                    <a:pt x="1562" y="51181"/>
                    <a:pt x="10353" y="34238"/>
                  </a:cubicBezTo>
                  <a:cubicBezTo>
                    <a:pt x="19144" y="17296"/>
                    <a:pt x="35968" y="6007"/>
                    <a:pt x="54979" y="4293"/>
                  </a:cubicBezTo>
                  <a:lnTo>
                    <a:pt x="54979" y="239"/>
                  </a:lnTo>
                  <a:lnTo>
                    <a:pt x="60009" y="7118"/>
                  </a:lnTo>
                  <a:lnTo>
                    <a:pt x="54977" y="14476"/>
                  </a:lnTo>
                  <a:lnTo>
                    <a:pt x="54978" y="10423"/>
                  </a:lnTo>
                  <a:lnTo>
                    <a:pt x="54978" y="10423"/>
                  </a:lnTo>
                  <a:cubicBezTo>
                    <a:pt x="38157" y="12127"/>
                    <a:pt x="23347" y="22244"/>
                    <a:pt x="15643" y="37294"/>
                  </a:cubicBezTo>
                  <a:cubicBezTo>
                    <a:pt x="7939" y="52344"/>
                    <a:pt x="8392" y="70273"/>
                    <a:pt x="16845" y="84915"/>
                  </a:cubicBezTo>
                  <a:close/>
                </a:path>
              </a:pathLst>
            </a:custGeom>
            <a:solidFill>
              <a:srgbClr val="6FA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31;p7">
            <a:extLst>
              <a:ext uri="{FF2B5EF4-FFF2-40B4-BE49-F238E27FC236}">
                <a16:creationId xmlns:a16="http://schemas.microsoft.com/office/drawing/2014/main" id="{FC08A113-37FA-4398-9126-52C7CAEF3AF5}"/>
              </a:ext>
            </a:extLst>
          </p:cNvPr>
          <p:cNvSpPr txBox="1">
            <a:spLocks/>
          </p:cNvSpPr>
          <p:nvPr/>
        </p:nvSpPr>
        <p:spPr>
          <a:xfrm>
            <a:off x="152400" y="458935"/>
            <a:ext cx="8864601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PARA EMPRENDER ES NECESARIO</a:t>
            </a:r>
            <a:r>
              <a:rPr lang="es-ES" sz="3200" b="1" i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 </a:t>
            </a: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SABER LO QUE QUIERO Y ANHELO ALCANZAR</a:t>
            </a: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00F8A24B-D833-4C84-A8F9-FD3A2AF0EED5}"/>
              </a:ext>
            </a:extLst>
          </p:cNvPr>
          <p:cNvCxnSpPr>
            <a:cxnSpLocks/>
          </p:cNvCxnSpPr>
          <p:nvPr/>
        </p:nvCxnSpPr>
        <p:spPr>
          <a:xfrm>
            <a:off x="0" y="1446718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0;p8">
            <a:extLst>
              <a:ext uri="{FF2B5EF4-FFF2-40B4-BE49-F238E27FC236}">
                <a16:creationId xmlns:a16="http://schemas.microsoft.com/office/drawing/2014/main" id="{08A4B783-267C-403A-A7D1-6227EE545A94}"/>
              </a:ext>
            </a:extLst>
          </p:cNvPr>
          <p:cNvSpPr txBox="1"/>
          <p:nvPr/>
        </p:nvSpPr>
        <p:spPr>
          <a:xfrm>
            <a:off x="705935" y="403482"/>
            <a:ext cx="82941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</a:rPr>
              <a:t>VALORES</a:t>
            </a:r>
            <a:endParaRPr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  <p:sp>
        <p:nvSpPr>
          <p:cNvPr id="219" name="Google Shape;219;p14"/>
          <p:cNvSpPr txBox="1">
            <a:spLocks noGrp="1"/>
          </p:cNvSpPr>
          <p:nvPr>
            <p:ph type="body" idx="1"/>
          </p:nvPr>
        </p:nvSpPr>
        <p:spPr>
          <a:xfrm>
            <a:off x="-59267" y="1402167"/>
            <a:ext cx="9059334" cy="111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s-ES" sz="2200" dirty="0"/>
              <a:t>	</a:t>
            </a: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Los </a:t>
            </a:r>
            <a:r>
              <a:rPr lang="es-ES" sz="1800" b="1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valores,</a:t>
            </a:r>
            <a:r>
              <a:rPr lang="es-ES" sz="1800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son principios éticos sobre los que se asienta la cultura de nuestra empresa y nos permiten crear nuestras pautas de comportamiento. Son nuestra personalidad como equipo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14" descr="I:\EXECUTIVE DRIVE\536468_10200773930971274_103359529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729" y="2413000"/>
            <a:ext cx="3530476" cy="236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4" descr="ANd9GcSLRvJoUInbg7bJE67pneeX7Zq5Lf-QMIrLZYg_ChUcxje62Y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0133" y="2281177"/>
            <a:ext cx="3208867" cy="2732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00C7F9BB-5D50-45BB-96F4-CFBEBA98AD84}"/>
              </a:ext>
            </a:extLst>
          </p:cNvPr>
          <p:cNvCxnSpPr>
            <a:cxnSpLocks/>
          </p:cNvCxnSpPr>
          <p:nvPr/>
        </p:nvCxnSpPr>
        <p:spPr>
          <a:xfrm>
            <a:off x="0" y="988217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Google Shape;230;p15"/>
          <p:cNvGraphicFramePr/>
          <p:nvPr>
            <p:extLst>
              <p:ext uri="{D42A27DB-BD31-4B8C-83A1-F6EECF244321}">
                <p14:modId xmlns:p14="http://schemas.microsoft.com/office/powerpoint/2010/main" val="3840407595"/>
              </p:ext>
            </p:extLst>
          </p:nvPr>
        </p:nvGraphicFramePr>
        <p:xfrm>
          <a:off x="997902" y="2701424"/>
          <a:ext cx="7239000" cy="583050"/>
        </p:xfrm>
        <a:graphic>
          <a:graphicData uri="http://schemas.openxmlformats.org/drawingml/2006/table">
            <a:tbl>
              <a:tblPr>
                <a:tableStyleId>{453A37A3-C74B-4D90-883A-8F1B60B7A781}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ES" sz="1000" u="none" strike="noStrike" cap="none">
                          <a:solidFill>
                            <a:schemeClr val="tx1"/>
                          </a:solidFill>
                        </a:rPr>
                        <a:t>MISIÓN</a:t>
                      </a:r>
                      <a:endParaRPr sz="10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68600" marB="686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ES" sz="1000" u="none" strike="noStrike" cap="none">
                          <a:solidFill>
                            <a:schemeClr val="tx1"/>
                          </a:solidFill>
                        </a:rPr>
                        <a:t>VISIÓN </a:t>
                      </a:r>
                      <a:endParaRPr sz="10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68600" marB="686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ES" sz="1000" u="none" strike="noStrike" cap="none">
                          <a:solidFill>
                            <a:schemeClr val="tx1"/>
                          </a:solidFill>
                        </a:rPr>
                        <a:t>VALORES</a:t>
                      </a:r>
                      <a:endParaRPr sz="10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68600" marB="686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68600" marB="68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68600" marB="68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68600" marB="686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1" name="Google Shape;231;p15"/>
          <p:cNvSpPr txBox="1"/>
          <p:nvPr/>
        </p:nvSpPr>
        <p:spPr>
          <a:xfrm>
            <a:off x="1498600" y="2074333"/>
            <a:ext cx="62376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Ejercicio: </a:t>
            </a: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crees que sea tu misión, visión y valores?</a:t>
            </a: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131;p7">
            <a:extLst>
              <a:ext uri="{FF2B5EF4-FFF2-40B4-BE49-F238E27FC236}">
                <a16:creationId xmlns:a16="http://schemas.microsoft.com/office/drawing/2014/main" id="{5D469AB3-9806-44B0-B75A-F4A9F07E8161}"/>
              </a:ext>
            </a:extLst>
          </p:cNvPr>
          <p:cNvSpPr txBox="1">
            <a:spLocks/>
          </p:cNvSpPr>
          <p:nvPr/>
        </p:nvSpPr>
        <p:spPr>
          <a:xfrm>
            <a:off x="360536" y="668673"/>
            <a:ext cx="8614062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MISIÓN, VISIÓN Y VALORES </a:t>
            </a: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86B9B101-EA3C-4A05-8B9F-7894B228C6F9}"/>
              </a:ext>
            </a:extLst>
          </p:cNvPr>
          <p:cNvCxnSpPr>
            <a:cxnSpLocks/>
          </p:cNvCxnSpPr>
          <p:nvPr/>
        </p:nvCxnSpPr>
        <p:spPr>
          <a:xfrm>
            <a:off x="7683" y="1371803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title"/>
          </p:nvPr>
        </p:nvSpPr>
        <p:spPr>
          <a:xfrm>
            <a:off x="304800" y="1193941"/>
            <a:ext cx="77724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br>
              <a:rPr lang="es-ES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6"/>
          <p:cNvSpPr txBox="1"/>
          <p:nvPr/>
        </p:nvSpPr>
        <p:spPr>
          <a:xfrm>
            <a:off x="482600" y="1420543"/>
            <a:ext cx="3843115" cy="20928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</a:pPr>
            <a:r>
              <a:rPr lang="es-E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Nuevos inventos o tecnología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</a:pPr>
            <a:r>
              <a:rPr lang="es-E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Interés personal o “hobbies”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</a:pPr>
            <a:r>
              <a:rPr lang="es-E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Observación de modas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</a:pPr>
            <a:r>
              <a:rPr lang="es-E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Observación de deficiencias de otras empresas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16"/>
          <p:cNvSpPr txBox="1"/>
          <p:nvPr/>
        </p:nvSpPr>
        <p:spPr>
          <a:xfrm>
            <a:off x="4859871" y="1408154"/>
            <a:ext cx="3835397" cy="20928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</a:pPr>
            <a:r>
              <a:rPr lang="es-E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Experiencia adquirida en un empleo anterior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</a:pPr>
            <a:r>
              <a:rPr lang="es-E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Observación de una ausencia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</a:pPr>
            <a:r>
              <a:rPr lang="es-E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Nuevas formas de comercialización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Char char="▪"/>
            </a:pPr>
            <a:r>
              <a:rPr lang="es-E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Franquicia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2" name="Google Shape;242;p16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1" y="3689184"/>
            <a:ext cx="3378199" cy="14684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0;p8">
            <a:extLst>
              <a:ext uri="{FF2B5EF4-FFF2-40B4-BE49-F238E27FC236}">
                <a16:creationId xmlns:a16="http://schemas.microsoft.com/office/drawing/2014/main" id="{8A8FDD5E-1697-4FE7-833B-8D3BDB077951}"/>
              </a:ext>
            </a:extLst>
          </p:cNvPr>
          <p:cNvSpPr txBox="1"/>
          <p:nvPr/>
        </p:nvSpPr>
        <p:spPr>
          <a:xfrm>
            <a:off x="402955" y="361726"/>
            <a:ext cx="72373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</a:rPr>
              <a:t>FUENTES DE IDEAS</a:t>
            </a:r>
            <a:endParaRPr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870AEF4E-7CAF-4AAE-AAFF-8F1E8515F210}"/>
              </a:ext>
            </a:extLst>
          </p:cNvPr>
          <p:cNvCxnSpPr>
            <a:cxnSpLocks/>
          </p:cNvCxnSpPr>
          <p:nvPr/>
        </p:nvCxnSpPr>
        <p:spPr>
          <a:xfrm>
            <a:off x="0" y="930399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/>
          <p:nvPr/>
        </p:nvSpPr>
        <p:spPr>
          <a:xfrm>
            <a:off x="4394199" y="1422402"/>
            <a:ext cx="303953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D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E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S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E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N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C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A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D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E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N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A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N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T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E</a:t>
            </a:r>
            <a:endParaRPr b="1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4372A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"/>
              </a:rPr>
              <a:t>S</a:t>
            </a:r>
            <a:endParaRPr sz="1400" b="1">
              <a:solidFill>
                <a:srgbClr val="4372A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  <a:sym typeface="Calibri"/>
            </a:endParaRPr>
          </a:p>
        </p:txBody>
      </p:sp>
      <p:cxnSp>
        <p:nvCxnSpPr>
          <p:cNvPr id="247" name="Google Shape;247;p17"/>
          <p:cNvCxnSpPr/>
          <p:nvPr/>
        </p:nvCxnSpPr>
        <p:spPr>
          <a:xfrm rot="10800000" flipH="1">
            <a:off x="6426200" y="2961481"/>
            <a:ext cx="1574800" cy="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17"/>
          <p:cNvSpPr txBox="1"/>
          <p:nvPr/>
        </p:nvSpPr>
        <p:spPr>
          <a:xfrm>
            <a:off x="220100" y="1548723"/>
            <a:ext cx="5630333" cy="607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experiencia laboral</a:t>
            </a:r>
            <a:endParaRPr dirty="0"/>
          </a:p>
          <a:p>
            <a:pPr marL="171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observación del entorno</a:t>
            </a:r>
            <a:endParaRPr dirty="0"/>
          </a:p>
          <a:p>
            <a:pPr marL="171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 situación personal</a:t>
            </a:r>
            <a:endParaRPr dirty="0"/>
          </a:p>
          <a:p>
            <a:pPr marL="171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Copio un método</a:t>
            </a:r>
            <a:endParaRPr dirty="0"/>
          </a:p>
          <a:p>
            <a:pPr marL="171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Creo un método</a:t>
            </a:r>
            <a:endParaRPr dirty="0"/>
          </a:p>
          <a:p>
            <a:pPr marL="171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Aplico una habilidad</a:t>
            </a:r>
            <a:endParaRPr dirty="0"/>
          </a:p>
          <a:p>
            <a:pPr marL="171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 mejor que los demás</a:t>
            </a:r>
            <a:endParaRPr dirty="0"/>
          </a:p>
          <a:p>
            <a:pPr marL="171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Ofrecer algo que ahora no hay</a:t>
            </a:r>
            <a:endParaRPr dirty="0"/>
          </a:p>
          <a:p>
            <a:pPr marL="171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Ocupar un hueco de mercado</a:t>
            </a:r>
            <a:endParaRPr dirty="0"/>
          </a:p>
          <a:p>
            <a:pPr marL="171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Hacer algo de forma distinta</a:t>
            </a: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7"/>
          <p:cNvSpPr/>
          <p:nvPr/>
        </p:nvSpPr>
        <p:spPr>
          <a:xfrm>
            <a:off x="4910666" y="2665151"/>
            <a:ext cx="1761067" cy="592666"/>
          </a:xfrm>
          <a:prstGeom prst="roundRect">
            <a:avLst>
              <a:gd name="adj" fmla="val 16667"/>
            </a:avLst>
          </a:prstGeom>
          <a:solidFill>
            <a:srgbClr val="F7B512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LA IDEA </a:t>
            </a:r>
            <a:endParaRPr sz="18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7315201" y="2690548"/>
            <a:ext cx="1684866" cy="584200"/>
          </a:xfrm>
          <a:prstGeom prst="roundRect">
            <a:avLst>
              <a:gd name="adj" fmla="val 16667"/>
            </a:avLst>
          </a:prstGeom>
          <a:solidFill>
            <a:srgbClr val="BB2F80"/>
          </a:solidFill>
          <a:ln w="12700" cap="flat" cmpd="sng">
            <a:solidFill>
              <a:srgbClr val="BB2F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Métodos</a:t>
            </a:r>
            <a:endParaRPr sz="180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17"/>
          <p:cNvSpPr/>
          <p:nvPr/>
        </p:nvSpPr>
        <p:spPr>
          <a:xfrm>
            <a:off x="7315201" y="3494085"/>
            <a:ext cx="1693334" cy="671512"/>
          </a:xfrm>
          <a:prstGeom prst="roundRect">
            <a:avLst>
              <a:gd name="adj" fmla="val 16667"/>
            </a:avLst>
          </a:prstGeom>
          <a:solidFill>
            <a:srgbClr val="6FAA47"/>
          </a:solidFill>
          <a:ln w="12700" cap="flat" cmpd="sng">
            <a:solidFill>
              <a:srgbClr val="6FAA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Objetivos </a:t>
            </a:r>
            <a:endParaRPr sz="180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17"/>
          <p:cNvSpPr/>
          <p:nvPr/>
        </p:nvSpPr>
        <p:spPr>
          <a:xfrm>
            <a:off x="7315199" y="1928548"/>
            <a:ext cx="1642534" cy="550333"/>
          </a:xfrm>
          <a:prstGeom prst="roundRect">
            <a:avLst>
              <a:gd name="adj" fmla="val 16667"/>
            </a:avLst>
          </a:prstGeom>
          <a:solidFill>
            <a:srgbClr val="0093D6"/>
          </a:solidFill>
          <a:ln w="12700" cap="flat" cmpd="sng">
            <a:solidFill>
              <a:srgbClr val="0093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Origen</a:t>
            </a:r>
            <a:endParaRPr sz="18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4" name="Google Shape;254;p17"/>
          <p:cNvCxnSpPr>
            <a:stCxn id="250" idx="3"/>
            <a:endCxn id="253" idx="1"/>
          </p:cNvCxnSpPr>
          <p:nvPr/>
        </p:nvCxnSpPr>
        <p:spPr>
          <a:xfrm rot="10800000" flipH="1">
            <a:off x="6671733" y="2203684"/>
            <a:ext cx="643500" cy="75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17"/>
          <p:cNvCxnSpPr>
            <a:cxnSpLocks/>
            <a:stCxn id="250" idx="3"/>
          </p:cNvCxnSpPr>
          <p:nvPr/>
        </p:nvCxnSpPr>
        <p:spPr>
          <a:xfrm>
            <a:off x="6671733" y="2961484"/>
            <a:ext cx="643500" cy="84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17"/>
          <p:cNvCxnSpPr/>
          <p:nvPr/>
        </p:nvCxnSpPr>
        <p:spPr>
          <a:xfrm flipH="1">
            <a:off x="4360333" y="1447798"/>
            <a:ext cx="1" cy="3276600"/>
          </a:xfrm>
          <a:prstGeom prst="straightConnector1">
            <a:avLst/>
          </a:prstGeom>
          <a:noFill/>
          <a:ln w="28575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1;p7">
            <a:extLst>
              <a:ext uri="{FF2B5EF4-FFF2-40B4-BE49-F238E27FC236}">
                <a16:creationId xmlns:a16="http://schemas.microsoft.com/office/drawing/2014/main" id="{BF94CA37-7038-4DE1-8034-27D233E63FF2}"/>
              </a:ext>
            </a:extLst>
          </p:cNvPr>
          <p:cNvSpPr txBox="1">
            <a:spLocks/>
          </p:cNvSpPr>
          <p:nvPr/>
        </p:nvSpPr>
        <p:spPr>
          <a:xfrm>
            <a:off x="220100" y="240881"/>
            <a:ext cx="8105680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¿CÓMO SE GENERAN IDEAS DE NEGOCIO?</a:t>
            </a: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665596EA-2DF3-487E-AFFC-815ECD0D2FC8}"/>
              </a:ext>
            </a:extLst>
          </p:cNvPr>
          <p:cNvCxnSpPr>
            <a:cxnSpLocks/>
          </p:cNvCxnSpPr>
          <p:nvPr/>
        </p:nvCxnSpPr>
        <p:spPr>
          <a:xfrm>
            <a:off x="7683" y="1185534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D08152-7D05-47AF-84CF-368C8DC8F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88" y="629970"/>
            <a:ext cx="8379355" cy="39287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066a81a67_0_58"/>
          <p:cNvSpPr txBox="1">
            <a:spLocks noGrp="1"/>
          </p:cNvSpPr>
          <p:nvPr>
            <p:ph type="body" idx="1"/>
          </p:nvPr>
        </p:nvSpPr>
        <p:spPr>
          <a:xfrm>
            <a:off x="1131004" y="2178642"/>
            <a:ext cx="4516761" cy="128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>
              <a:spcBef>
                <a:spcPts val="500"/>
              </a:spcBef>
              <a:buSzPts val="2500"/>
              <a:buNone/>
            </a:pPr>
            <a:endParaRPr lang="es-ES" b="1" dirty="0">
              <a:solidFill>
                <a:srgbClr val="006CB5"/>
              </a:solidFill>
            </a:endParaRPr>
          </a:p>
          <a:p>
            <a:pPr marL="457200" lvl="1" indent="0">
              <a:spcBef>
                <a:spcPts val="0"/>
              </a:spcBef>
              <a:buSzPts val="2500"/>
              <a:buNone/>
            </a:pPr>
            <a:r>
              <a:rPr lang="es-ES" b="1" dirty="0">
                <a:solidFill>
                  <a:srgbClr val="006CB5"/>
                </a:solidFill>
              </a:rPr>
              <a:t>1. Determinar ¿Quién eres?</a:t>
            </a:r>
            <a:endParaRPr lang="es-ES" dirty="0">
              <a:solidFill>
                <a:srgbClr val="006CB5"/>
              </a:solidFill>
            </a:endParaRPr>
          </a:p>
          <a:p>
            <a:pPr marL="457200" lvl="1" indent="0">
              <a:spcBef>
                <a:spcPts val="500"/>
              </a:spcBef>
              <a:buSzPts val="2500"/>
              <a:buNone/>
            </a:pPr>
            <a:r>
              <a:rPr lang="es-ES" b="1" dirty="0">
                <a:solidFill>
                  <a:srgbClr val="006CB5"/>
                </a:solidFill>
              </a:rPr>
              <a:t>2. Determinar ¿Cuál es tu idea?</a:t>
            </a:r>
            <a:endParaRPr lang="es-ES" dirty="0">
              <a:solidFill>
                <a:srgbClr val="006CB5"/>
              </a:solidFill>
            </a:endParaRPr>
          </a:p>
          <a:p>
            <a:pPr marL="342900">
              <a:spcBef>
                <a:spcPts val="500"/>
              </a:spcBef>
              <a:buSzPts val="2500"/>
            </a:pPr>
            <a:endParaRPr dirty="0">
              <a:solidFill>
                <a:srgbClr val="006CB5"/>
              </a:solidFill>
            </a:endParaRP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B13CE89D-4649-419E-8E0B-A9F8809ACA3B}"/>
              </a:ext>
            </a:extLst>
          </p:cNvPr>
          <p:cNvCxnSpPr>
            <a:cxnSpLocks/>
          </p:cNvCxnSpPr>
          <p:nvPr/>
        </p:nvCxnSpPr>
        <p:spPr>
          <a:xfrm>
            <a:off x="0" y="1447221"/>
            <a:ext cx="91440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ACE3A76-DDE8-4D00-8411-35F7EABC039D}"/>
              </a:ext>
            </a:extLst>
          </p:cNvPr>
          <p:cNvSpPr txBox="1"/>
          <p:nvPr/>
        </p:nvSpPr>
        <p:spPr>
          <a:xfrm>
            <a:off x="184416" y="789124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53AD32"/>
                </a:solidFill>
                <a:latin typeface="Futura LT Pro Book" panose="020B0802020204020204" pitchFamily="34" charset="0"/>
              </a:rPr>
              <a:t>OBJETIVOS: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9" descr="FOTO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6669" y="648883"/>
            <a:ext cx="5740102" cy="398326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9"/>
          <p:cNvSpPr txBox="1"/>
          <p:nvPr/>
        </p:nvSpPr>
        <p:spPr>
          <a:xfrm>
            <a:off x="71145" y="2896479"/>
            <a:ext cx="2988186" cy="131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Noto Sans Symbols"/>
              <a:buNone/>
            </a:pPr>
            <a:r>
              <a:rPr lang="es-ES" i="0" strike="noStrike" cap="none" dirty="0">
                <a:solidFill>
                  <a:srgbClr val="4372A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CONSEJOS SENCILLOS </a:t>
            </a:r>
            <a:endParaRPr dirty="0">
              <a:latin typeface="Futura LT Pro Book" panose="020B08020202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Noto Sans Symbols"/>
              <a:buNone/>
            </a:pPr>
            <a:r>
              <a:rPr lang="es-ES" i="0" strike="noStrike" cap="none" dirty="0">
                <a:solidFill>
                  <a:srgbClr val="4372A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PARA FOMENTAR </a:t>
            </a:r>
            <a:endParaRPr dirty="0">
              <a:latin typeface="Futura LT Pro Book" panose="020B08020202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Noto Sans Symbols"/>
              <a:buNone/>
            </a:pPr>
            <a:r>
              <a:rPr lang="es-ES" i="0" strike="noStrike" cap="none" dirty="0">
                <a:solidFill>
                  <a:srgbClr val="4372A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TU CREATIVIDAD</a:t>
            </a:r>
            <a:endParaRPr dirty="0">
              <a:latin typeface="Futura LT Pro Book" panose="020B08020202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Noto Sans Symbols"/>
              <a:buNone/>
            </a:pPr>
            <a:r>
              <a:rPr lang="es-ES" i="0" strike="noStrike" cap="none" dirty="0">
                <a:solidFill>
                  <a:srgbClr val="4372A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CADA DÍA. </a:t>
            </a:r>
            <a:endParaRPr dirty="0">
              <a:solidFill>
                <a:srgbClr val="4372A5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376518" y="1420010"/>
            <a:ext cx="2377440" cy="978946"/>
          </a:xfrm>
          <a:prstGeom prst="wedgeRoundRectCallout">
            <a:avLst>
              <a:gd name="adj1" fmla="val -26531"/>
              <a:gd name="adj2" fmla="val 81527"/>
              <a:gd name="adj3" fmla="val 0"/>
            </a:avLst>
          </a:prstGeom>
          <a:solidFill>
            <a:srgbClr val="53AD3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  <a:sym typeface="Lato"/>
              </a:rPr>
              <a:t>¿Cuántas de estas cosas haces al día?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"/>
          <p:cNvSpPr txBox="1">
            <a:spLocks noGrp="1"/>
          </p:cNvSpPr>
          <p:nvPr>
            <p:ph type="body" idx="4294967295"/>
          </p:nvPr>
        </p:nvSpPr>
        <p:spPr>
          <a:xfrm>
            <a:off x="5378723" y="2754428"/>
            <a:ext cx="3225800" cy="92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AA47"/>
              </a:buClr>
              <a:buSzPts val="2500"/>
              <a:buChar char="▪"/>
            </a:pPr>
            <a:r>
              <a:rPr lang="es-ES" sz="1600" b="1" i="1" u="sng" dirty="0">
                <a:solidFill>
                  <a:srgbClr val="6FAA4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3"/>
              </a:rPr>
              <a:t>http://www.youtube.com/watch?v=AWjyzxhC2DY</a:t>
            </a:r>
            <a:r>
              <a:rPr lang="es-ES" sz="1600" b="1" i="1" dirty="0">
                <a:solidFill>
                  <a:srgbClr val="6FAA4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sz="1600" b="1" i="1" dirty="0">
              <a:solidFill>
                <a:srgbClr val="6FAA4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83" name="Google Shape;283;p20" descr="7296_395949753836150_1390230265_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477" y="1576991"/>
            <a:ext cx="4464323" cy="3277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1;p7">
            <a:extLst>
              <a:ext uri="{FF2B5EF4-FFF2-40B4-BE49-F238E27FC236}">
                <a16:creationId xmlns:a16="http://schemas.microsoft.com/office/drawing/2014/main" id="{8DB5AD62-6086-4A2D-9207-A4A7B8EE35CE}"/>
              </a:ext>
            </a:extLst>
          </p:cNvPr>
          <p:cNvSpPr txBox="1">
            <a:spLocks/>
          </p:cNvSpPr>
          <p:nvPr/>
        </p:nvSpPr>
        <p:spPr>
          <a:xfrm>
            <a:off x="309735" y="499341"/>
            <a:ext cx="8614062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CREATIVIDAD DE NI</a:t>
            </a:r>
            <a:r>
              <a:rPr lang="es-PE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ÑOS/AS</a:t>
            </a:r>
            <a:endParaRPr lang="es-ES" sz="3200" b="1" dirty="0">
              <a:solidFill>
                <a:srgbClr val="006CB5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11E5F7EF-0CC4-4BED-B0E7-79D31A29116A}"/>
              </a:ext>
            </a:extLst>
          </p:cNvPr>
          <p:cNvCxnSpPr>
            <a:cxnSpLocks/>
          </p:cNvCxnSpPr>
          <p:nvPr/>
        </p:nvCxnSpPr>
        <p:spPr>
          <a:xfrm>
            <a:off x="7683" y="1185534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1" descr="Foto: ¿Tu conocimiento hasta dónde llega? ;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571" y="842087"/>
            <a:ext cx="5276767" cy="328961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1"/>
          <p:cNvSpPr/>
          <p:nvPr/>
        </p:nvSpPr>
        <p:spPr>
          <a:xfrm>
            <a:off x="6115823" y="808219"/>
            <a:ext cx="2787804" cy="44604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Innovar</a:t>
            </a: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1"/>
          <p:cNvSpPr/>
          <p:nvPr/>
        </p:nvSpPr>
        <p:spPr>
          <a:xfrm>
            <a:off x="6115823" y="1487957"/>
            <a:ext cx="2787804" cy="831254"/>
          </a:xfrm>
          <a:prstGeom prst="roundRect">
            <a:avLst>
              <a:gd name="adj" fmla="val 16667"/>
            </a:avLst>
          </a:prstGeom>
          <a:solidFill>
            <a:srgbClr val="53AD32"/>
          </a:solidFill>
          <a:ln w="12700" cap="flat" cmpd="sng">
            <a:solidFill>
              <a:srgbClr val="6FAA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Sintetizar (absorber ideas de diferentes fuentes)</a:t>
            </a:r>
            <a:endParaRPr sz="18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21"/>
          <p:cNvSpPr/>
          <p:nvPr/>
        </p:nvSpPr>
        <p:spPr>
          <a:xfrm>
            <a:off x="6115824" y="2552900"/>
            <a:ext cx="2787804" cy="1773530"/>
          </a:xfrm>
          <a:prstGeom prst="roundRect">
            <a:avLst>
              <a:gd name="adj" fmla="val 16667"/>
            </a:avLst>
          </a:prstGeom>
          <a:solidFill>
            <a:srgbClr val="0093D6"/>
          </a:solidFill>
          <a:ln w="12700" cap="flat" cmpd="sng">
            <a:solidFill>
              <a:srgbClr val="0093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Extender (coger una innovación básica e incrementar su    utilidad ampliando sus límites). Duplicar</a:t>
            </a: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1"/>
          <p:cNvSpPr txBox="1"/>
          <p:nvPr/>
        </p:nvSpPr>
        <p:spPr>
          <a:xfrm>
            <a:off x="5625169" y="808219"/>
            <a:ext cx="49065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2" descr="1495484_10152566034367907_175237737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7337" y="1315000"/>
            <a:ext cx="6467475" cy="309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7">
            <a:extLst>
              <a:ext uri="{FF2B5EF4-FFF2-40B4-BE49-F238E27FC236}">
                <a16:creationId xmlns:a16="http://schemas.microsoft.com/office/drawing/2014/main" id="{6031C880-D48F-4C7F-93DD-AA9DC7AC895C}"/>
              </a:ext>
            </a:extLst>
          </p:cNvPr>
          <p:cNvSpPr txBox="1">
            <a:spLocks/>
          </p:cNvSpPr>
          <p:nvPr/>
        </p:nvSpPr>
        <p:spPr>
          <a:xfrm>
            <a:off x="264969" y="1882822"/>
            <a:ext cx="8614062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TÉCNICAS PARA DESPERTAR LA CREATIVIDAD</a:t>
            </a: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8D62D35C-F5B9-490D-8DDC-71E11F575333}"/>
              </a:ext>
            </a:extLst>
          </p:cNvPr>
          <p:cNvCxnSpPr>
            <a:cxnSpLocks/>
          </p:cNvCxnSpPr>
          <p:nvPr/>
        </p:nvCxnSpPr>
        <p:spPr>
          <a:xfrm>
            <a:off x="-10946" y="2845001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"/>
          <p:cNvSpPr txBox="1">
            <a:spLocks noGrp="1"/>
          </p:cNvSpPr>
          <p:nvPr>
            <p:ph type="body" idx="4294967295"/>
          </p:nvPr>
        </p:nvSpPr>
        <p:spPr>
          <a:xfrm>
            <a:off x="1123332" y="1588296"/>
            <a:ext cx="5317588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9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/>
          </a:p>
          <a:p>
            <a:pPr marL="171450" lvl="0" indent="-17145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Cuestionamiento (¿qué? ¿por qué? ¿para qué? ¿Para quién? ¿Quién? ¿por quién? ¿Cómo? ¿Dónde? ¿Cuándo? ¿Cuánto? ¿En qué sitio? ¿Con quien? ¿De quién?...)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Asociación de palabras / Lista de atributos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Consultar y hablar sobre el tema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Técnicas de relajación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635: </a:t>
            </a:r>
            <a:r>
              <a:rPr lang="es-ES" sz="1800" b="1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800" b="1" dirty="0">
                <a:solidFill>
                  <a:srgbClr val="53AD32"/>
                </a:solidFill>
                <a:latin typeface="Lato"/>
                <a:ea typeface="Lato"/>
                <a:cs typeface="Lato"/>
                <a:sym typeface="Lato"/>
              </a:rPr>
              <a:t>personas,</a:t>
            </a:r>
            <a:r>
              <a:rPr lang="es-ES" sz="1800" dirty="0">
                <a:solidFill>
                  <a:srgbClr val="53AD3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800" b="1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800" b="1" dirty="0">
                <a:solidFill>
                  <a:srgbClr val="53AD32"/>
                </a:solidFill>
                <a:latin typeface="Lato"/>
                <a:ea typeface="Lato"/>
                <a:cs typeface="Lato"/>
                <a:sym typeface="Lato"/>
              </a:rPr>
              <a:t>ideas</a:t>
            </a:r>
            <a:r>
              <a:rPr lang="es-ES" sz="1800" b="1" dirty="0">
                <a:solidFill>
                  <a:srgbClr val="F7B51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y</a:t>
            </a:r>
            <a:r>
              <a:rPr lang="es-ES" sz="1800" b="1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 5 </a:t>
            </a:r>
            <a:r>
              <a:rPr lang="es-ES" sz="1800" b="1" dirty="0">
                <a:solidFill>
                  <a:srgbClr val="53AD32"/>
                </a:solidFill>
                <a:latin typeface="Lato"/>
                <a:ea typeface="Lato"/>
                <a:cs typeface="Lato"/>
                <a:sym typeface="Lato"/>
              </a:rPr>
              <a:t>minutos</a:t>
            </a:r>
            <a:endParaRPr dirty="0">
              <a:solidFill>
                <a:srgbClr val="53AD32"/>
              </a:solidFill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Grupos de discusión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342900" lvl="0" indent="-1905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372A5"/>
              </a:buClr>
              <a:buSzPts val="2400"/>
              <a:buNone/>
            </a:pPr>
            <a:endParaRPr sz="2400" dirty="0"/>
          </a:p>
        </p:txBody>
      </p:sp>
      <p:pic>
        <p:nvPicPr>
          <p:cNvPr id="313" name="Google Shape;313;p24" descr="Innovatio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5952" y="2078174"/>
            <a:ext cx="2144923" cy="12078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1;p7">
            <a:extLst>
              <a:ext uri="{FF2B5EF4-FFF2-40B4-BE49-F238E27FC236}">
                <a16:creationId xmlns:a16="http://schemas.microsoft.com/office/drawing/2014/main" id="{974F5B06-00D2-48BE-8528-D9129C9C5EBA}"/>
              </a:ext>
            </a:extLst>
          </p:cNvPr>
          <p:cNvSpPr txBox="1">
            <a:spLocks/>
          </p:cNvSpPr>
          <p:nvPr/>
        </p:nvSpPr>
        <p:spPr>
          <a:xfrm>
            <a:off x="382367" y="262465"/>
            <a:ext cx="6799517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TÉCNICAS PARA DESPERTAR LA </a:t>
            </a:r>
          </a:p>
          <a:p>
            <a:pPr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CREATIVIDAD</a:t>
            </a: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C5B3D260-7704-4338-9808-F315722B9A3D}"/>
              </a:ext>
            </a:extLst>
          </p:cNvPr>
          <p:cNvCxnSpPr>
            <a:cxnSpLocks/>
          </p:cNvCxnSpPr>
          <p:nvPr/>
        </p:nvCxnSpPr>
        <p:spPr>
          <a:xfrm>
            <a:off x="7683" y="1185534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>
            <a:off x="860612" y="1955531"/>
            <a:ext cx="7713233" cy="2443177"/>
            <a:chOff x="0" y="1127626"/>
            <a:chExt cx="7713233" cy="2443177"/>
          </a:xfrm>
        </p:grpSpPr>
        <p:sp>
          <p:nvSpPr>
            <p:cNvPr id="321" name="Google Shape;321;p25"/>
            <p:cNvSpPr/>
            <p:nvPr/>
          </p:nvSpPr>
          <p:spPr>
            <a:xfrm>
              <a:off x="0" y="1507243"/>
              <a:ext cx="7713233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385661" y="1127626"/>
              <a:ext cx="5399263" cy="630536"/>
            </a:xfrm>
            <a:prstGeom prst="roundRect">
              <a:avLst>
                <a:gd name="adj" fmla="val 16667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5"/>
            <p:cNvSpPr txBox="1"/>
            <p:nvPr/>
          </p:nvSpPr>
          <p:spPr>
            <a:xfrm>
              <a:off x="416441" y="1158406"/>
              <a:ext cx="5337703" cy="568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4075" tIns="0" rIns="204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Herramienta que facilita el surgimiento de nuevas</a:t>
              </a:r>
              <a:endParaRPr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ideas</a:t>
              </a:r>
              <a:endParaRPr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4" name="Google Shape;324;p25"/>
            <p:cNvSpPr/>
            <p:nvPr/>
          </p:nvSpPr>
          <p:spPr>
            <a:xfrm>
              <a:off x="0" y="2371283"/>
              <a:ext cx="7713233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385661" y="2027443"/>
              <a:ext cx="5399263" cy="594760"/>
            </a:xfrm>
            <a:prstGeom prst="roundRect">
              <a:avLst>
                <a:gd name="adj" fmla="val 16667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5"/>
            <p:cNvSpPr txBox="1"/>
            <p:nvPr/>
          </p:nvSpPr>
          <p:spPr>
            <a:xfrm>
              <a:off x="414695" y="2056477"/>
              <a:ext cx="5341195" cy="536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4075" tIns="0" rIns="204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Busca generar ideas originales en un ambiente cómodo</a:t>
              </a:r>
              <a:endParaRPr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0" y="3142403"/>
              <a:ext cx="7713233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385661" y="2891483"/>
              <a:ext cx="5399263" cy="501840"/>
            </a:xfrm>
            <a:prstGeom prst="roundRect">
              <a:avLst>
                <a:gd name="adj" fmla="val 16667"/>
              </a:avLst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5"/>
            <p:cNvSpPr txBox="1"/>
            <p:nvPr/>
          </p:nvSpPr>
          <p:spPr>
            <a:xfrm>
              <a:off x="410159" y="2915981"/>
              <a:ext cx="5350267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4075" tIns="0" rIns="2040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Se libera la imaginación colectiva</a:t>
              </a:r>
              <a:endParaRPr sz="1700" b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" name="Google Shape;131;p7">
            <a:extLst>
              <a:ext uri="{FF2B5EF4-FFF2-40B4-BE49-F238E27FC236}">
                <a16:creationId xmlns:a16="http://schemas.microsoft.com/office/drawing/2014/main" id="{071A09AD-4AB1-4E9C-8D0E-977E7F8E8052}"/>
              </a:ext>
            </a:extLst>
          </p:cNvPr>
          <p:cNvSpPr txBox="1">
            <a:spLocks/>
          </p:cNvSpPr>
          <p:nvPr/>
        </p:nvSpPr>
        <p:spPr>
          <a:xfrm>
            <a:off x="264969" y="454568"/>
            <a:ext cx="8614062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BRAINSTORMING</a:t>
            </a: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679F37A5-0288-471E-A20B-BC8F505D56FF}"/>
              </a:ext>
            </a:extLst>
          </p:cNvPr>
          <p:cNvCxnSpPr>
            <a:cxnSpLocks/>
          </p:cNvCxnSpPr>
          <p:nvPr/>
        </p:nvCxnSpPr>
        <p:spPr>
          <a:xfrm>
            <a:off x="7683" y="1185534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6" descr="mapas_mentales-recreativid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639" y="257387"/>
            <a:ext cx="8279696" cy="463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/>
          <p:nvPr/>
        </p:nvSpPr>
        <p:spPr>
          <a:xfrm>
            <a:off x="8024814" y="4991451"/>
            <a:ext cx="655637" cy="13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fld id="{00000000-1234-1234-1234-123412341234}" type="slidenum">
              <a:rPr lang="es-E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27" descr="scamp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765" y="1290918"/>
            <a:ext cx="7045868" cy="37005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1;p7">
            <a:extLst>
              <a:ext uri="{FF2B5EF4-FFF2-40B4-BE49-F238E27FC236}">
                <a16:creationId xmlns:a16="http://schemas.microsoft.com/office/drawing/2014/main" id="{E6D2D858-021F-4ACD-83A1-2CCA0CADE986}"/>
              </a:ext>
            </a:extLst>
          </p:cNvPr>
          <p:cNvSpPr txBox="1">
            <a:spLocks/>
          </p:cNvSpPr>
          <p:nvPr/>
        </p:nvSpPr>
        <p:spPr>
          <a:xfrm>
            <a:off x="309735" y="473945"/>
            <a:ext cx="8614062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SCAMPER</a:t>
            </a: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86DB6A0F-D95D-4D08-943D-53EDCAA4707B}"/>
              </a:ext>
            </a:extLst>
          </p:cNvPr>
          <p:cNvCxnSpPr>
            <a:cxnSpLocks/>
          </p:cNvCxnSpPr>
          <p:nvPr/>
        </p:nvCxnSpPr>
        <p:spPr>
          <a:xfrm>
            <a:off x="7683" y="1185534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8" descr="scamp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30722"/>
            <a:ext cx="9144000" cy="3940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/>
          <p:nvPr/>
        </p:nvSpPr>
        <p:spPr>
          <a:xfrm>
            <a:off x="235510" y="668752"/>
            <a:ext cx="6748756" cy="83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</a:t>
            </a:r>
            <a:r>
              <a:rPr lang="es-ES" sz="3200" b="1" i="0" strike="noStrike" cap="none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L NUEVO PARADIGMA PROFESIONAL </a:t>
            </a:r>
            <a:endParaRPr sz="3200" dirty="0">
              <a:solidFill>
                <a:srgbClr val="006CB5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2" descr="Tumba_de_Bor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8127" y="2001327"/>
            <a:ext cx="3016308" cy="288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7CDDCB5-929C-4A7B-8413-02F1AA469AD8}"/>
              </a:ext>
            </a:extLst>
          </p:cNvPr>
          <p:cNvCxnSpPr>
            <a:cxnSpLocks/>
          </p:cNvCxnSpPr>
          <p:nvPr/>
        </p:nvCxnSpPr>
        <p:spPr>
          <a:xfrm>
            <a:off x="0" y="1732315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9" descr="som2"/>
          <p:cNvPicPr preferRelativeResize="0"/>
          <p:nvPr/>
        </p:nvPicPr>
        <p:blipFill rotWithShape="1">
          <a:blip r:embed="rId3">
            <a:alphaModFix/>
          </a:blip>
          <a:srcRect t="38218"/>
          <a:stretch/>
        </p:blipFill>
        <p:spPr>
          <a:xfrm>
            <a:off x="324037" y="1603212"/>
            <a:ext cx="8515348" cy="282670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9"/>
          <p:cNvSpPr txBox="1"/>
          <p:nvPr/>
        </p:nvSpPr>
        <p:spPr>
          <a:xfrm>
            <a:off x="6692008" y="4418728"/>
            <a:ext cx="2127955" cy="5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Fuente: </a:t>
            </a:r>
            <a:r>
              <a:rPr lang="es-ES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Edward De Bono. </a:t>
            </a:r>
            <a:endParaRPr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131;p7">
            <a:extLst>
              <a:ext uri="{FF2B5EF4-FFF2-40B4-BE49-F238E27FC236}">
                <a16:creationId xmlns:a16="http://schemas.microsoft.com/office/drawing/2014/main" id="{50184AB7-915E-4345-A6B9-2660BE24B4F0}"/>
              </a:ext>
            </a:extLst>
          </p:cNvPr>
          <p:cNvSpPr txBox="1">
            <a:spLocks/>
          </p:cNvSpPr>
          <p:nvPr/>
        </p:nvSpPr>
        <p:spPr>
          <a:xfrm>
            <a:off x="309735" y="499341"/>
            <a:ext cx="8614062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SEIS SOMBREROS PARA PENSAR</a:t>
            </a: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DFF5007A-3831-4C84-90F4-6E4DB49214A8}"/>
              </a:ext>
            </a:extLst>
          </p:cNvPr>
          <p:cNvCxnSpPr>
            <a:cxnSpLocks/>
          </p:cNvCxnSpPr>
          <p:nvPr/>
        </p:nvCxnSpPr>
        <p:spPr>
          <a:xfrm>
            <a:off x="7683" y="1185534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/>
          <p:nvPr/>
        </p:nvSpPr>
        <p:spPr>
          <a:xfrm>
            <a:off x="250825" y="1168364"/>
            <a:ext cx="41148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6" name="Google Shape;366;p30"/>
          <p:cNvGrpSpPr/>
          <p:nvPr/>
        </p:nvGrpSpPr>
        <p:grpSpPr>
          <a:xfrm>
            <a:off x="1274133" y="1361164"/>
            <a:ext cx="6770079" cy="3494428"/>
            <a:chOff x="865343" y="309747"/>
            <a:chExt cx="6770079" cy="3494428"/>
          </a:xfrm>
        </p:grpSpPr>
        <p:sp>
          <p:nvSpPr>
            <p:cNvPr id="367" name="Google Shape;367;p30"/>
            <p:cNvSpPr/>
            <p:nvPr/>
          </p:nvSpPr>
          <p:spPr>
            <a:xfrm rot="5400000">
              <a:off x="3532383" y="660987"/>
              <a:ext cx="1330435" cy="133460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7B51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 txBox="1"/>
            <p:nvPr/>
          </p:nvSpPr>
          <p:spPr>
            <a:xfrm>
              <a:off x="3752732" y="884811"/>
              <a:ext cx="889738" cy="88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La cohesión interna 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5085517" y="309747"/>
              <a:ext cx="1417059" cy="761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 rot="5400000">
              <a:off x="858762" y="686930"/>
              <a:ext cx="1374890" cy="129181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93D6"/>
            </a:solidFill>
            <a:ln w="12700" cap="flat" cmpd="sng">
              <a:solidFill>
                <a:srgbClr val="0093D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 txBox="1"/>
            <p:nvPr/>
          </p:nvSpPr>
          <p:spPr>
            <a:xfrm>
              <a:off x="1109099" y="867615"/>
              <a:ext cx="874216" cy="930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Claridad de objetivos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 rot="5400000">
              <a:off x="3402537" y="2222414"/>
              <a:ext cx="1542385" cy="15759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 txBox="1"/>
            <p:nvPr/>
          </p:nvSpPr>
          <p:spPr>
            <a:xfrm>
              <a:off x="3648410" y="2496265"/>
              <a:ext cx="1050640" cy="1028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Conocimiento del negocio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1931417" y="1576396"/>
              <a:ext cx="1371347" cy="761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 rot="5400000">
              <a:off x="6105398" y="615839"/>
              <a:ext cx="1459888" cy="15836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 txBox="1"/>
            <p:nvPr/>
          </p:nvSpPr>
          <p:spPr>
            <a:xfrm>
              <a:off x="6307455" y="921040"/>
              <a:ext cx="1055774" cy="973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Diferenciación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 rot="5400000">
              <a:off x="6151662" y="2316625"/>
              <a:ext cx="1431318" cy="153620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93D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 txBox="1"/>
            <p:nvPr/>
          </p:nvSpPr>
          <p:spPr>
            <a:xfrm>
              <a:off x="6355254" y="2607620"/>
              <a:ext cx="1024134" cy="954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La formación y la innovación 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5085517" y="2877957"/>
              <a:ext cx="1417059" cy="761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 rot="5400000">
              <a:off x="829505" y="2395299"/>
              <a:ext cx="1444714" cy="137303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7B51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 txBox="1"/>
            <p:nvPr/>
          </p:nvSpPr>
          <p:spPr>
            <a:xfrm>
              <a:off x="1088506" y="2594274"/>
              <a:ext cx="926712" cy="975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Orientación al mercado /  clientela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" name="Google Shape;131;p7">
            <a:extLst>
              <a:ext uri="{FF2B5EF4-FFF2-40B4-BE49-F238E27FC236}">
                <a16:creationId xmlns:a16="http://schemas.microsoft.com/office/drawing/2014/main" id="{3BE7B7E0-A433-4625-940A-DFA330FDADCD}"/>
              </a:ext>
            </a:extLst>
          </p:cNvPr>
          <p:cNvSpPr txBox="1">
            <a:spLocks/>
          </p:cNvSpPr>
          <p:nvPr/>
        </p:nvSpPr>
        <p:spPr>
          <a:xfrm>
            <a:off x="309735" y="465476"/>
            <a:ext cx="8614062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FACTORES DE ÉXITO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37EFE972-574B-45D4-9338-8D183D2992DD}"/>
              </a:ext>
            </a:extLst>
          </p:cNvPr>
          <p:cNvCxnSpPr>
            <a:cxnSpLocks/>
          </p:cNvCxnSpPr>
          <p:nvPr/>
        </p:nvCxnSpPr>
        <p:spPr>
          <a:xfrm>
            <a:off x="7683" y="1185534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sldNum" idx="12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1"/>
          <p:cNvSpPr/>
          <p:nvPr/>
        </p:nvSpPr>
        <p:spPr>
          <a:xfrm>
            <a:off x="879214" y="1890854"/>
            <a:ext cx="1495312" cy="682391"/>
          </a:xfrm>
          <a:prstGeom prst="rect">
            <a:avLst/>
          </a:prstGeom>
          <a:solidFill>
            <a:srgbClr val="0093D6"/>
          </a:solidFill>
          <a:ln w="12700" cap="flat" cmpd="sng">
            <a:solidFill>
              <a:srgbClr val="0093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Desconocimiento </a:t>
            </a:r>
            <a:endParaRPr sz="120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del mercado</a:t>
            </a:r>
            <a:endParaRPr sz="120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31"/>
          <p:cNvSpPr/>
          <p:nvPr/>
        </p:nvSpPr>
        <p:spPr>
          <a:xfrm>
            <a:off x="2834416" y="1890854"/>
            <a:ext cx="1495312" cy="682391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Producto o servicio inadecuado </a:t>
            </a:r>
            <a:endParaRPr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31"/>
          <p:cNvSpPr/>
          <p:nvPr/>
        </p:nvSpPr>
        <p:spPr>
          <a:xfrm>
            <a:off x="4833209" y="1890854"/>
            <a:ext cx="1495312" cy="682391"/>
          </a:xfrm>
          <a:prstGeom prst="rect">
            <a:avLst/>
          </a:prstGeom>
          <a:solidFill>
            <a:srgbClr val="0093D6"/>
          </a:solidFill>
          <a:ln w="12700" cap="flat" cmpd="sng">
            <a:solidFill>
              <a:srgbClr val="0093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Errores de comercialización </a:t>
            </a:r>
            <a:endParaRPr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31"/>
          <p:cNvSpPr/>
          <p:nvPr/>
        </p:nvSpPr>
        <p:spPr>
          <a:xfrm>
            <a:off x="6832002" y="1890854"/>
            <a:ext cx="1495312" cy="91978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Desconocimiento de los fundamentos de la gestión de un negocio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31"/>
          <p:cNvSpPr/>
          <p:nvPr/>
        </p:nvSpPr>
        <p:spPr>
          <a:xfrm>
            <a:off x="879214" y="3407316"/>
            <a:ext cx="1495312" cy="682391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Escasa Financiación </a:t>
            </a:r>
            <a:endParaRPr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31"/>
          <p:cNvSpPr/>
          <p:nvPr/>
        </p:nvSpPr>
        <p:spPr>
          <a:xfrm>
            <a:off x="2834416" y="3407315"/>
            <a:ext cx="1495312" cy="682391"/>
          </a:xfrm>
          <a:prstGeom prst="rect">
            <a:avLst/>
          </a:prstGeom>
          <a:solidFill>
            <a:srgbClr val="0093D6"/>
          </a:solidFill>
          <a:ln w="12700" cap="flat" cmpd="sng">
            <a:solidFill>
              <a:srgbClr val="0093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Escasa capacidad para competir </a:t>
            </a:r>
            <a:endParaRPr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31"/>
          <p:cNvSpPr/>
          <p:nvPr/>
        </p:nvSpPr>
        <p:spPr>
          <a:xfrm>
            <a:off x="4833209" y="3443820"/>
            <a:ext cx="1495312" cy="682391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Falta de planificación </a:t>
            </a:r>
            <a:endParaRPr sz="12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31"/>
          <p:cNvSpPr/>
          <p:nvPr/>
        </p:nvSpPr>
        <p:spPr>
          <a:xfrm>
            <a:off x="6832002" y="3395408"/>
            <a:ext cx="1495312" cy="682391"/>
          </a:xfrm>
          <a:prstGeom prst="rect">
            <a:avLst/>
          </a:prstGeom>
          <a:solidFill>
            <a:srgbClr val="0093D6"/>
          </a:solidFill>
          <a:ln w="12700" cap="flat" cmpd="sng">
            <a:solidFill>
              <a:srgbClr val="0093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Obstáculos / barreras de entrada </a:t>
            </a:r>
            <a:endParaRPr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1;p7">
            <a:extLst>
              <a:ext uri="{FF2B5EF4-FFF2-40B4-BE49-F238E27FC236}">
                <a16:creationId xmlns:a16="http://schemas.microsoft.com/office/drawing/2014/main" id="{376C1658-4F7F-454C-9A74-6AA41DE85F20}"/>
              </a:ext>
            </a:extLst>
          </p:cNvPr>
          <p:cNvSpPr txBox="1">
            <a:spLocks/>
          </p:cNvSpPr>
          <p:nvPr/>
        </p:nvSpPr>
        <p:spPr>
          <a:xfrm>
            <a:off x="264969" y="465479"/>
            <a:ext cx="8614062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FACTORES DE FRACASO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A31A10-7B5F-491F-8781-2DE5C33CD2B3}"/>
              </a:ext>
            </a:extLst>
          </p:cNvPr>
          <p:cNvCxnSpPr>
            <a:cxnSpLocks/>
          </p:cNvCxnSpPr>
          <p:nvPr/>
        </p:nvCxnSpPr>
        <p:spPr>
          <a:xfrm>
            <a:off x="0" y="1185534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>
            <a:spLocks noGrp="1"/>
          </p:cNvSpPr>
          <p:nvPr>
            <p:ph type="body" idx="1"/>
          </p:nvPr>
        </p:nvSpPr>
        <p:spPr>
          <a:xfrm>
            <a:off x="1731030" y="1262159"/>
            <a:ext cx="6072149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▪"/>
            </a:pPr>
            <a:r>
              <a:rPr lang="es-ES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Turismo y la restauración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endParaRPr sz="2000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▪"/>
            </a:pPr>
            <a:r>
              <a:rPr lang="es-ES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Atención a la Infancia y a mayores.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endParaRPr sz="2000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▪"/>
            </a:pPr>
            <a:r>
              <a:rPr lang="es-ES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Actividades medioambientales y de energías renovables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endParaRPr sz="2000" dirty="0">
              <a:solidFill>
                <a:srgbClr val="0070C0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▪"/>
            </a:pPr>
            <a:r>
              <a:rPr lang="es-ES" sz="2000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Empresas y profesionales en actividades de Tecnologías</a:t>
            </a:r>
            <a:endParaRPr sz="2000" u="sng" dirty="0">
              <a:solidFill>
                <a:schemeClr val="hlink"/>
              </a:solidFill>
              <a:latin typeface="Lato"/>
              <a:ea typeface="Lato"/>
              <a:cs typeface="Lato"/>
              <a:sym typeface="Lato"/>
              <a:hlinkClick r:id="rId3"/>
            </a:endParaRPr>
          </a:p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3" descr="Resultado de imagen para Muralla de Tungasuca"/>
          <p:cNvPicPr preferRelativeResize="0"/>
          <p:nvPr/>
        </p:nvPicPr>
        <p:blipFill rotWithShape="1">
          <a:blip r:embed="rId3">
            <a:alphaModFix/>
          </a:blip>
          <a:srcRect t="6306"/>
          <a:stretch/>
        </p:blipFill>
        <p:spPr>
          <a:xfrm>
            <a:off x="0" y="1"/>
            <a:ext cx="9144000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3"/>
          <p:cNvSpPr txBox="1"/>
          <p:nvPr/>
        </p:nvSpPr>
        <p:spPr>
          <a:xfrm>
            <a:off x="5169901" y="4775757"/>
            <a:ext cx="41567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MURALLA DE TUNGASUCA- COMAS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8;p33">
            <a:extLst>
              <a:ext uri="{FF2B5EF4-FFF2-40B4-BE49-F238E27FC236}">
                <a16:creationId xmlns:a16="http://schemas.microsoft.com/office/drawing/2014/main" id="{ECC9DF64-2178-442C-9351-E44D57F79925}"/>
              </a:ext>
            </a:extLst>
          </p:cNvPr>
          <p:cNvSpPr txBox="1"/>
          <p:nvPr/>
        </p:nvSpPr>
        <p:spPr>
          <a:xfrm>
            <a:off x="2231685" y="1902848"/>
            <a:ext cx="504695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dirty="0">
                <a:solidFill>
                  <a:srgbClr val="53AD32"/>
                </a:solidFill>
                <a:latin typeface="Futura LT Pro Book" panose="020B0802020204020204" pitchFamily="34" charset="0"/>
                <a:ea typeface="Calibri"/>
                <a:cs typeface="Calibri"/>
                <a:sym typeface="Calibri"/>
              </a:rPr>
              <a:t>GRACIAS</a:t>
            </a:r>
            <a:endParaRPr sz="6600" b="1" dirty="0">
              <a:solidFill>
                <a:srgbClr val="53AD32"/>
              </a:solidFill>
              <a:latin typeface="Futura LT Pro Book" panose="020B0802020204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1;p34">
            <a:extLst>
              <a:ext uri="{FF2B5EF4-FFF2-40B4-BE49-F238E27FC236}">
                <a16:creationId xmlns:a16="http://schemas.microsoft.com/office/drawing/2014/main" id="{0ACD658F-4FE6-4267-928A-39BDBBBEA0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0558" y="4253566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;p34">
            <a:extLst>
              <a:ext uri="{FF2B5EF4-FFF2-40B4-BE49-F238E27FC236}">
                <a16:creationId xmlns:a16="http://schemas.microsoft.com/office/drawing/2014/main" id="{013CC36B-6C20-46D4-9372-626F18EA0D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370" t="28761" r="26066" b="25143"/>
          <a:stretch/>
        </p:blipFill>
        <p:spPr>
          <a:xfrm>
            <a:off x="3488632" y="4129121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;p34">
            <a:extLst>
              <a:ext uri="{FF2B5EF4-FFF2-40B4-BE49-F238E27FC236}">
                <a16:creationId xmlns:a16="http://schemas.microsoft.com/office/drawing/2014/main" id="{EB0BCC43-BB44-47A2-9B04-F322F37B676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941" t="38600" r="17257" b="28608"/>
          <a:stretch/>
        </p:blipFill>
        <p:spPr>
          <a:xfrm>
            <a:off x="5811551" y="4149912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8D1E7D1-CCCE-4A09-8CFA-80783BC9BD0E}"/>
              </a:ext>
            </a:extLst>
          </p:cNvPr>
          <p:cNvSpPr txBox="1"/>
          <p:nvPr/>
        </p:nvSpPr>
        <p:spPr>
          <a:xfrm>
            <a:off x="610354" y="3933693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859F02-47CC-40E4-B361-9568685998F9}"/>
              </a:ext>
            </a:extLst>
          </p:cNvPr>
          <p:cNvSpPr txBox="1"/>
          <p:nvPr/>
        </p:nvSpPr>
        <p:spPr>
          <a:xfrm>
            <a:off x="6002847" y="3881425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  <p:extLst>
      <p:ext uri="{BB962C8B-B14F-4D97-AF65-F5344CB8AC3E}">
        <p14:creationId xmlns:p14="http://schemas.microsoft.com/office/powerpoint/2010/main" val="323857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2C64FCFE-8352-40A3-829B-985BE6043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648494"/>
            <a:ext cx="843915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4"/>
          <p:cNvGrpSpPr/>
          <p:nvPr/>
        </p:nvGrpSpPr>
        <p:grpSpPr>
          <a:xfrm>
            <a:off x="2109521" y="1377873"/>
            <a:ext cx="4207424" cy="3636587"/>
            <a:chOff x="827424" y="1168"/>
            <a:chExt cx="4409520" cy="3811264"/>
          </a:xfrm>
        </p:grpSpPr>
        <p:sp>
          <p:nvSpPr>
            <p:cNvPr id="95" name="Google Shape;95;p4"/>
            <p:cNvSpPr/>
            <p:nvPr/>
          </p:nvSpPr>
          <p:spPr>
            <a:xfrm>
              <a:off x="2397024" y="1168"/>
              <a:ext cx="1270319" cy="825707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 txBox="1"/>
            <p:nvPr/>
          </p:nvSpPr>
          <p:spPr>
            <a:xfrm>
              <a:off x="2437332" y="41476"/>
              <a:ext cx="1189703" cy="745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1. ¿Quién eres?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381808" y="414021"/>
              <a:ext cx="3300751" cy="33007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409" y="4755"/>
                  </a:moveTo>
                  <a:lnTo>
                    <a:pt x="83409" y="4755"/>
                  </a:lnTo>
                  <a:cubicBezTo>
                    <a:pt x="93994" y="9240"/>
                    <a:pt x="103067" y="16671"/>
                    <a:pt x="109550" y="26165"/>
                  </a:cubicBezTo>
                </a:path>
              </a:pathLst>
            </a:custGeom>
            <a:no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3966625" y="1141549"/>
              <a:ext cx="1270319" cy="825707"/>
            </a:xfrm>
            <a:prstGeom prst="roundRect">
              <a:avLst>
                <a:gd name="adj" fmla="val 16667"/>
              </a:avLst>
            </a:prstGeom>
            <a:solidFill>
              <a:srgbClr val="BB2F8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 txBox="1"/>
            <p:nvPr/>
          </p:nvSpPr>
          <p:spPr>
            <a:xfrm>
              <a:off x="4006933" y="1181857"/>
              <a:ext cx="1189703" cy="745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2. ¿Cuál es tu idea?</a:t>
              </a:r>
              <a:endParaRPr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381808" y="414021"/>
              <a:ext cx="3300751" cy="33007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17" y="56852"/>
                  </a:moveTo>
                  <a:lnTo>
                    <a:pt x="119917" y="56852"/>
                  </a:lnTo>
                  <a:cubicBezTo>
                    <a:pt x="120593" y="69726"/>
                    <a:pt x="117105" y="82476"/>
                    <a:pt x="109969" y="93212"/>
                  </a:cubicBezTo>
                </a:path>
              </a:pathLst>
            </a:custGeom>
            <a:no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3367091" y="2986725"/>
              <a:ext cx="1270319" cy="825707"/>
            </a:xfrm>
            <a:prstGeom prst="roundRect">
              <a:avLst>
                <a:gd name="adj" fmla="val 16667"/>
              </a:avLst>
            </a:prstGeom>
            <a:solidFill>
              <a:srgbClr val="0093D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 txBox="1"/>
            <p:nvPr/>
          </p:nvSpPr>
          <p:spPr>
            <a:xfrm>
              <a:off x="3407399" y="3027033"/>
              <a:ext cx="1189703" cy="745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3. ¿Qué hace diferente tu proyecto?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381808" y="414021"/>
              <a:ext cx="3300751" cy="33007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937" y="118801"/>
                  </a:moveTo>
                  <a:cubicBezTo>
                    <a:pt x="64059" y="120400"/>
                    <a:pt x="55941" y="120400"/>
                    <a:pt x="48063" y="118801"/>
                  </a:cubicBezTo>
                </a:path>
              </a:pathLst>
            </a:custGeom>
            <a:no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426958" y="2986725"/>
              <a:ext cx="1270319" cy="82570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1467266" y="3027033"/>
              <a:ext cx="1189703" cy="745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4. ¿Qué necesitas para tener éxito?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381808" y="414021"/>
              <a:ext cx="3300751" cy="33007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31" y="93212"/>
                  </a:moveTo>
                  <a:lnTo>
                    <a:pt x="10031" y="93212"/>
                  </a:lnTo>
                  <a:cubicBezTo>
                    <a:pt x="2895" y="82475"/>
                    <a:pt x="-593" y="69726"/>
                    <a:pt x="83" y="56852"/>
                  </a:cubicBezTo>
                </a:path>
              </a:pathLst>
            </a:custGeom>
            <a:no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827424" y="1141549"/>
              <a:ext cx="1270319" cy="825707"/>
            </a:xfrm>
            <a:prstGeom prst="roundRect">
              <a:avLst>
                <a:gd name="adj" fmla="val 16667"/>
              </a:avLst>
            </a:prstGeom>
            <a:solidFill>
              <a:srgbClr val="F7B51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867732" y="1181857"/>
              <a:ext cx="1189703" cy="745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5. ¿Qué posibilidades reales tiene?</a:t>
              </a:r>
              <a:endParaRPr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381808" y="414021"/>
              <a:ext cx="3300751" cy="33007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50" y="26164"/>
                  </a:moveTo>
                  <a:lnTo>
                    <a:pt x="10450" y="26164"/>
                  </a:lnTo>
                  <a:cubicBezTo>
                    <a:pt x="16933" y="16671"/>
                    <a:pt x="26006" y="9239"/>
                    <a:pt x="36591" y="4754"/>
                  </a:cubicBezTo>
                </a:path>
              </a:pathLst>
            </a:custGeom>
            <a:no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4"/>
          <p:cNvSpPr txBox="1"/>
          <p:nvPr/>
        </p:nvSpPr>
        <p:spPr>
          <a:xfrm>
            <a:off x="334572" y="96467"/>
            <a:ext cx="796658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PREGUNTAS QUE LO DICEN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TODO PARA SITUARTE</a:t>
            </a:r>
            <a:endParaRPr sz="3200" b="1" dirty="0">
              <a:solidFill>
                <a:srgbClr val="53AD32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A6405192-1280-4FBF-B153-B30744DE98C9}"/>
              </a:ext>
            </a:extLst>
          </p:cNvPr>
          <p:cNvCxnSpPr>
            <a:cxnSpLocks/>
          </p:cNvCxnSpPr>
          <p:nvPr/>
        </p:nvCxnSpPr>
        <p:spPr>
          <a:xfrm>
            <a:off x="0" y="1296271"/>
            <a:ext cx="91440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6665521" y="2287197"/>
            <a:ext cx="2670579" cy="60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s-ES" sz="2400" b="1" i="1" dirty="0">
                <a:solidFill>
                  <a:srgbClr val="006CB5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"/>
              </a:rPr>
              <a:t>T</a:t>
            </a:r>
            <a:r>
              <a:rPr lang="es-ES" sz="2400" b="1" i="1" u="none" strike="noStrike" cap="none" dirty="0">
                <a:solidFill>
                  <a:srgbClr val="006CB5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"/>
              </a:rPr>
              <a:t>omar conciencia</a:t>
            </a:r>
            <a:endParaRPr sz="1800" i="1" dirty="0">
              <a:solidFill>
                <a:srgbClr val="006CB5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Lato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6CA30427-00F6-48D2-B55D-CAD6F3299A2E}"/>
              </a:ext>
            </a:extLst>
          </p:cNvPr>
          <p:cNvCxnSpPr>
            <a:cxnSpLocks/>
          </p:cNvCxnSpPr>
          <p:nvPr/>
        </p:nvCxnSpPr>
        <p:spPr>
          <a:xfrm>
            <a:off x="952820" y="2772635"/>
            <a:ext cx="819118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6" name="Google Shape;116;p5" descr="7296_395949753836150_1390230265_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89" y="556499"/>
            <a:ext cx="6025980" cy="4032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 descr="?ui=2&amp;ik=e4feec76b5&amp;view=att&amp;th=1424c8a2ab9e5cbf&amp;attid=0"/>
          <p:cNvSpPr/>
          <p:nvPr/>
        </p:nvSpPr>
        <p:spPr>
          <a:xfrm>
            <a:off x="2876550" y="1625706"/>
            <a:ext cx="3390900" cy="189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4" name="Google Shape;124;p6" descr="plan"/>
          <p:cNvPicPr preferRelativeResize="0"/>
          <p:nvPr/>
        </p:nvPicPr>
        <p:blipFill rotWithShape="1">
          <a:blip r:embed="rId3">
            <a:alphaModFix/>
          </a:blip>
          <a:srcRect t="6436" b="10920"/>
          <a:stretch/>
        </p:blipFill>
        <p:spPr>
          <a:xfrm>
            <a:off x="936774" y="407254"/>
            <a:ext cx="7852224" cy="28638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85E19E7C-1B9B-4417-952B-5DBD715759AF}"/>
              </a:ext>
            </a:extLst>
          </p:cNvPr>
          <p:cNvCxnSpPr>
            <a:cxnSpLocks/>
          </p:cNvCxnSpPr>
          <p:nvPr/>
        </p:nvCxnSpPr>
        <p:spPr>
          <a:xfrm>
            <a:off x="0" y="3730802"/>
            <a:ext cx="91440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E56174E-6DD8-4D1B-A033-F09F3B2AA795}"/>
              </a:ext>
            </a:extLst>
          </p:cNvPr>
          <p:cNvSpPr txBox="1"/>
          <p:nvPr/>
        </p:nvSpPr>
        <p:spPr>
          <a:xfrm>
            <a:off x="1129553" y="3954737"/>
            <a:ext cx="7053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53AD32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es-ES" sz="1600" dirty="0">
                <a:solidFill>
                  <a:srgbClr val="53AD32"/>
                </a:solidFill>
                <a:latin typeface="Lato"/>
                <a:ea typeface="Lato"/>
                <a:cs typeface="Lato"/>
                <a:sym typeface="Lato"/>
              </a:rPr>
              <a:t>Da tu primer paso ahora. No importa que no veas el camino completo. Sólo da tu primer paso y el resto irá apareciendo a medida que camines”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E1196C-2A89-4DE3-BDE2-C5C3212555D0}"/>
              </a:ext>
            </a:extLst>
          </p:cNvPr>
          <p:cNvSpPr txBox="1"/>
          <p:nvPr/>
        </p:nvSpPr>
        <p:spPr>
          <a:xfrm>
            <a:off x="6267450" y="4651467"/>
            <a:ext cx="18219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1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Martin Luther King </a:t>
            </a:r>
            <a:r>
              <a:rPr lang="es-ES" sz="1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Jr</a:t>
            </a:r>
            <a:endParaRPr lang="es-ES" sz="1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457918" y="630091"/>
            <a:ext cx="5825996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2200"/>
              <a:buFont typeface="Lato"/>
              <a:buNone/>
            </a:pPr>
            <a:r>
              <a:rPr lang="es-ES" sz="3200" b="1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CURVA DEL CAMBIO</a:t>
            </a:r>
          </a:p>
        </p:txBody>
      </p:sp>
      <p:pic>
        <p:nvPicPr>
          <p:cNvPr id="132" name="Google Shape;132;p7" descr="tdd84-art4-tabla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918" y="2216692"/>
            <a:ext cx="3924300" cy="1993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 descr="ANd9GcREeEsauFni2Ame9d_KgYl-cz-G7TmWnMGHlNZCgOmvc9wV0oNK2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1594" y="1886101"/>
            <a:ext cx="3714750" cy="2944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2A22A32F-7AB9-4243-ADD2-AD4DAFD2CD5F}"/>
              </a:ext>
            </a:extLst>
          </p:cNvPr>
          <p:cNvCxnSpPr>
            <a:cxnSpLocks/>
          </p:cNvCxnSpPr>
          <p:nvPr/>
        </p:nvCxnSpPr>
        <p:spPr>
          <a:xfrm>
            <a:off x="7683" y="1422605"/>
            <a:ext cx="9144000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1598923" y="1726420"/>
            <a:ext cx="6266411" cy="195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80000"/>
              </a:lnSpc>
              <a:spcBef>
                <a:spcPts val="0"/>
              </a:spcBef>
              <a:buClr>
                <a:srgbClr val="53AD32"/>
              </a:buClr>
              <a:buSzPts val="2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rgbClr val="53AD32"/>
                </a:solidFill>
                <a:latin typeface="Lato"/>
                <a:ea typeface="Lato"/>
                <a:cs typeface="Lato"/>
                <a:sym typeface="Lato"/>
              </a:rPr>
              <a:t>Como factor estratégico: </a:t>
            </a: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Aporta creatividad, responde al cambio, ayuda al desarrollo de las personas, se crece como equipo y crea confianza.</a:t>
            </a:r>
          </a:p>
          <a:p>
            <a:pPr marL="285750" indent="-285750" algn="just">
              <a:lnSpc>
                <a:spcPct val="80000"/>
              </a:lnSpc>
              <a:spcBef>
                <a:spcPts val="0"/>
              </a:spcBef>
              <a:buClr>
                <a:srgbClr val="53AD32"/>
              </a:buClr>
              <a:buSzPts val="28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rgbClr val="53AD32"/>
                </a:solidFill>
                <a:latin typeface="Lato"/>
                <a:ea typeface="Lato"/>
                <a:cs typeface="Lato"/>
                <a:sym typeface="Lato"/>
              </a:rPr>
              <a:t>Como organización resiliente disfrutarás de: </a:t>
            </a: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Flexibilidad, capacidad para anticiparse a los cambios, encontrar oportunidades y adaptarse a los cambios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r>
              <a:rPr lang="es-ES" sz="1800" dirty="0">
                <a:latin typeface="Lato"/>
                <a:ea typeface="Lato"/>
                <a:cs typeface="Lato"/>
                <a:sym typeface="Lato"/>
              </a:rPr>
              <a:t>	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467498" y="478289"/>
            <a:ext cx="65553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TRABAJA EN LA RESILIENCIA</a:t>
            </a:r>
            <a:endParaRPr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1474889" y="3666878"/>
            <a:ext cx="6555373" cy="54864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“Aprender de la experiencia, los fracasos son necesarios”</a:t>
            </a:r>
            <a:endParaRPr dirty="0"/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94217805-E4D8-42FD-91C7-3DFBADBB2FA7}"/>
              </a:ext>
            </a:extLst>
          </p:cNvPr>
          <p:cNvCxnSpPr>
            <a:cxnSpLocks/>
          </p:cNvCxnSpPr>
          <p:nvPr/>
        </p:nvCxnSpPr>
        <p:spPr>
          <a:xfrm>
            <a:off x="0" y="1133600"/>
            <a:ext cx="9144000" cy="0"/>
          </a:xfrm>
          <a:prstGeom prst="line">
            <a:avLst/>
          </a:prstGeom>
          <a:ln w="25400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870</Words>
  <Application>Microsoft Office PowerPoint</Application>
  <PresentationFormat>Personalizado</PresentationFormat>
  <Paragraphs>222</Paragraphs>
  <Slides>35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9" baseType="lpstr">
      <vt:lpstr>Lato Heavy</vt:lpstr>
      <vt:lpstr>Tahoma</vt:lpstr>
      <vt:lpstr>Lato</vt:lpstr>
      <vt:lpstr>Wingdings</vt:lpstr>
      <vt:lpstr>Arial</vt:lpstr>
      <vt:lpstr>Verdana</vt:lpstr>
      <vt:lpstr>Trebuchet MS</vt:lpstr>
      <vt:lpstr>Calibri</vt:lpstr>
      <vt:lpstr>Futura LT Pro Book</vt:lpstr>
      <vt:lpstr>Times New Roman</vt:lpstr>
      <vt:lpstr>Lato Hairline</vt:lpstr>
      <vt:lpstr>Noto Sans Symbols</vt:lpstr>
      <vt:lpstr>Lato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CURVA DEL CAMBIO</vt:lpstr>
      <vt:lpstr>Presentación de PowerPoint</vt:lpstr>
      <vt:lpstr>RESILENCIA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RODOLFO ALVA CORDOVA</cp:lastModifiedBy>
  <cp:revision>27</cp:revision>
  <dcterms:modified xsi:type="dcterms:W3CDTF">2021-05-13T05:33:21Z</dcterms:modified>
</cp:coreProperties>
</file>