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8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</p:sldIdLst>
  <p:sldSz cx="12192000" cy="6858000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mbria" panose="02040503050406030204" pitchFamily="18" charset="0"/>
      <p:regular r:id="rId43"/>
      <p:bold r:id="rId44"/>
      <p:italic r:id="rId45"/>
      <p:boldItalic r:id="rId46"/>
    </p:embeddedFont>
    <p:embeddedFont>
      <p:font typeface="Lato" panose="020B0604020202020204" charset="0"/>
      <p:regular r:id="rId47"/>
      <p:bold r:id="rId48"/>
      <p:italic r:id="rId49"/>
      <p:boldItalic r:id="rId50"/>
    </p:embeddedFont>
    <p:embeddedFont>
      <p:font typeface="Lato Medium" panose="020B0604020202020204" charset="0"/>
      <p:regular r:id="rId51"/>
    </p:embeddedFont>
    <p:embeddedFont>
      <p:font typeface="Lato Regular" panose="020B0604020202020204" charset="0"/>
      <p:regular r:id="rId5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AE32"/>
    <a:srgbClr val="92D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4" autoAdjust="0"/>
    <p:restoredTop sz="94660"/>
  </p:normalViewPr>
  <p:slideViewPr>
    <p:cSldViewPr snapToGrid="0">
      <p:cViewPr varScale="1">
        <p:scale>
          <a:sx n="59" d="100"/>
          <a:sy n="59" d="100"/>
        </p:scale>
        <p:origin x="132" y="10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0BA8B-30FB-4AA8-B322-7DC4039240F8}" type="datetimeFigureOut">
              <a:rPr lang="es-PE" smtClean="0"/>
              <a:t>13/05/2021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14C55-31B7-459C-B026-29C5E76951D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22211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6066c65e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6066c65eb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6066c65eb2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PORTADA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 hasCustomPrompt="1"/>
          </p:nvPr>
        </p:nvSpPr>
        <p:spPr>
          <a:xfrm>
            <a:off x="734291" y="405294"/>
            <a:ext cx="8102600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4400"/>
              </a:lnSpc>
              <a:defRPr sz="4000" cap="all" baseline="0">
                <a:solidFill>
                  <a:schemeClr val="accent6"/>
                </a:solidFill>
              </a:defRPr>
            </a:lvl1pPr>
          </a:lstStyle>
          <a:p>
            <a:r>
              <a:rPr lang="es-ES" dirty="0"/>
              <a:t>HAZ CLIC PARA INSERTAR EL TÍTULO DE LA PRESENTACIÓN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734291" y="2884969"/>
            <a:ext cx="8102600" cy="13890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dirty="0"/>
              <a:t>Haz clic para insertar un subtítulo</a:t>
            </a: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102" y="5281677"/>
            <a:ext cx="2186608" cy="129829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150A2091-6201-468D-80D0-3D2A61942C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4339" y="5281677"/>
            <a:ext cx="3395528" cy="1141189"/>
          </a:xfrm>
          <a:prstGeom prst="rect">
            <a:avLst/>
          </a:prstGeom>
        </p:spPr>
      </p:pic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968F69A5-4C69-4186-8C40-7A6612D73C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41951" b="32860"/>
          <a:stretch/>
        </p:blipFill>
        <p:spPr>
          <a:xfrm>
            <a:off x="7501899" y="5486549"/>
            <a:ext cx="4458855" cy="93631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B44249C-F533-49A4-93A3-57F8617A7144}"/>
              </a:ext>
            </a:extLst>
          </p:cNvPr>
          <p:cNvSpPr txBox="1"/>
          <p:nvPr userDrawn="1"/>
        </p:nvSpPr>
        <p:spPr>
          <a:xfrm>
            <a:off x="854765" y="4795974"/>
            <a:ext cx="2196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accent3"/>
                </a:solidFill>
              </a:rPr>
              <a:t>Organizan:</a:t>
            </a:r>
            <a:endParaRPr lang="es-PE" sz="1400" dirty="0"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1911B90-3EF4-4514-A7AB-CA682E690DB4}"/>
              </a:ext>
            </a:extLst>
          </p:cNvPr>
          <p:cNvSpPr txBox="1"/>
          <p:nvPr userDrawn="1"/>
        </p:nvSpPr>
        <p:spPr>
          <a:xfrm>
            <a:off x="7606747" y="4795974"/>
            <a:ext cx="2196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accent3"/>
                </a:solidFill>
              </a:rPr>
              <a:t>Financia:</a:t>
            </a:r>
            <a:endParaRPr lang="es-PE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26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79604" y="1222373"/>
            <a:ext cx="4541619" cy="5061303"/>
          </a:xfrm>
          <a:prstGeom prst="rect">
            <a:avLst/>
          </a:prstGeom>
        </p:spPr>
        <p:txBody>
          <a:bodyPr anchor="t"/>
          <a:lstStyle>
            <a:lvl1pPr marL="228600" marR="0" indent="-22860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 sz="1200" b="0" i="0" u="none" kern="1200" cap="none" spc="0">
                <a:solidFill>
                  <a:srgbClr val="707070"/>
                </a:solidFill>
                <a:latin typeface="Lato Regular"/>
                <a:cs typeface="Lato Regular"/>
              </a:defRPr>
            </a:lvl1pPr>
            <a:lvl2pPr marL="457200" indent="0">
              <a:buNone/>
              <a:defRPr sz="2000" b="0"/>
            </a:lvl2pPr>
            <a:lvl3pPr marL="0" indent="-1800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 sz="1200" b="0">
                <a:solidFill>
                  <a:srgbClr val="707070"/>
                </a:solidFill>
              </a:defRPr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Nombre de la diapositiva 1</a:t>
            </a:r>
          </a:p>
          <a:p>
            <a:pPr lvl="0"/>
            <a:r>
              <a:rPr lang="es-ES_tradnl" dirty="0"/>
              <a:t>Nombre de la diapositiva 2</a:t>
            </a:r>
          </a:p>
          <a:p>
            <a:pPr lvl="0"/>
            <a:r>
              <a:rPr lang="es-ES_tradnl" dirty="0"/>
              <a:t>Nombre de la diapositiva 3</a:t>
            </a:r>
          </a:p>
          <a:p>
            <a:pPr lvl="0"/>
            <a:r>
              <a:rPr lang="es-ES_tradnl" dirty="0"/>
              <a:t>Nombre de la diapositiva 4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dirty="0"/>
              <a:t>Nombre de la diapositiva 5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dirty="0"/>
              <a:t>Nombre de la diapositiva 6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dirty="0"/>
              <a:t>Nombre de la diapositiva 7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dirty="0"/>
              <a:t>Nombre de la diapositiva 8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dirty="0"/>
              <a:t>Nombre de la diapositiva 9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_tradnl" dirty="0"/>
              <a:t>Nombre de la diapositiva 10</a:t>
            </a:r>
          </a:p>
          <a:p>
            <a:pPr lvl="0"/>
            <a:endParaRPr lang="es-ES_tradnl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8188593" y="1222373"/>
            <a:ext cx="523804" cy="506130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 lang="es-ES_tradnl" sz="1200" b="0" i="0" u="none" kern="1200" cap="none" spc="0" dirty="0" smtClean="0">
                <a:solidFill>
                  <a:srgbClr val="707070"/>
                </a:solidFill>
                <a:latin typeface="Lato Regular"/>
                <a:ea typeface="ＭＳ Ｐゴシック" charset="0"/>
                <a:cs typeface="Lato Regular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00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00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00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00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00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00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00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00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00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00</a:t>
            </a:r>
          </a:p>
          <a:p>
            <a:pPr lvl="0"/>
            <a:endParaRPr lang="es-ES_tradnl" dirty="0"/>
          </a:p>
        </p:txBody>
      </p:sp>
      <p:sp>
        <p:nvSpPr>
          <p:cNvPr id="43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fontAlgn="auto">
              <a:spcBef>
                <a:spcPts val="0"/>
              </a:spcBef>
              <a:spcAft>
                <a:spcPts val="0"/>
              </a:spcAft>
              <a:defRPr lang="en-US" sz="800" kern="0" cap="all" smtClean="0">
                <a:solidFill>
                  <a:sysClr val="windowText" lastClr="000000">
                    <a:tint val="75000"/>
                  </a:sysClr>
                </a:solidFill>
                <a:latin typeface="+mn-lt"/>
                <a:ea typeface="ＭＳ Ｐゴシック" charset="0"/>
                <a:cs typeface="Futura LT Pro Bold"/>
              </a:defRPr>
            </a:lvl1pPr>
          </a:lstStyle>
          <a:p>
            <a:pPr>
              <a:defRPr/>
            </a:pPr>
            <a:fld id="{94CF984A-BD86-2940-830D-CC86DCF279FC}" type="datetime1">
              <a:rPr lang="es-ES" smtClean="0"/>
              <a:t>13/05/2021</a:t>
            </a:fld>
            <a:endParaRPr lang="en-US" dirty="0"/>
          </a:p>
        </p:txBody>
      </p:sp>
      <p:sp>
        <p:nvSpPr>
          <p:cNvPr id="4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914400" rtl="0" fontAlgn="auto">
              <a:spcBef>
                <a:spcPts val="0"/>
              </a:spcBef>
              <a:spcAft>
                <a:spcPts val="0"/>
              </a:spcAft>
              <a:defRPr lang="en-US" sz="800" kern="0" cap="all" smtClean="0">
                <a:solidFill>
                  <a:sysClr val="windowText" lastClr="000000">
                    <a:tint val="75000"/>
                  </a:sysClr>
                </a:solidFill>
                <a:latin typeface="+mn-lt"/>
                <a:ea typeface="ＭＳ Ｐゴシック" charset="0"/>
                <a:cs typeface="Futura LT Pro Bold"/>
              </a:defRPr>
            </a:lvl1pPr>
          </a:lstStyle>
          <a:p>
            <a:pPr>
              <a:defRPr/>
            </a:pPr>
            <a:fld id="{93ABAECE-04B1-B44A-885F-016EA2140881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26275"/>
            <a:ext cx="10972800" cy="649283"/>
          </a:xfrm>
          <a:prstGeom prst="rect">
            <a:avLst/>
          </a:prstGeom>
        </p:spPr>
        <p:txBody>
          <a:bodyPr anchor="t"/>
          <a:lstStyle>
            <a:lvl1pPr>
              <a:defRPr cap="all" baseline="0"/>
            </a:lvl1pPr>
          </a:lstStyle>
          <a:p>
            <a:r>
              <a:rPr lang="es-ES_tradnl" dirty="0"/>
              <a:t>ÍNDICE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09600" y="992184"/>
            <a:ext cx="10972800" cy="0"/>
          </a:xfrm>
          <a:prstGeom prst="line">
            <a:avLst/>
          </a:prstGeom>
          <a:ln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996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AZUL Y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>
                <a:solidFill>
                  <a:schemeClr val="accent2"/>
                </a:solidFill>
              </a:defRPr>
            </a:lvl1pPr>
          </a:lstStyle>
          <a:p>
            <a:r>
              <a:rPr lang="es-ES" dirty="0"/>
              <a:t>HAZ CLIC PARA INSERTAR UN TÍTULO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10" hasCustomPrompt="1"/>
          </p:nvPr>
        </p:nvSpPr>
        <p:spPr>
          <a:xfrm>
            <a:off x="838200" y="2006600"/>
            <a:ext cx="10515600" cy="459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aseline="0"/>
            </a:lvl1pPr>
          </a:lstStyle>
          <a:p>
            <a:pPr lvl="0"/>
            <a:r>
              <a:rPr lang="es-ES" dirty="0"/>
              <a:t>Haz </a:t>
            </a:r>
            <a:r>
              <a:rPr lang="es-ES" dirty="0" err="1"/>
              <a:t>click</a:t>
            </a:r>
            <a:r>
              <a:rPr lang="es-ES" dirty="0"/>
              <a:t> en el icono para insertar un gráfico, imagen, película, </a:t>
            </a:r>
            <a:r>
              <a:rPr lang="es-ES" dirty="0" err="1"/>
              <a:t>wordart</a:t>
            </a:r>
            <a:r>
              <a:rPr lang="es-ES" dirty="0"/>
              <a:t>…</a:t>
            </a:r>
          </a:p>
        </p:txBody>
      </p:sp>
      <p:cxnSp>
        <p:nvCxnSpPr>
          <p:cNvPr id="5" name="Straight Connector 12"/>
          <p:cNvCxnSpPr/>
          <p:nvPr/>
        </p:nvCxnSpPr>
        <p:spPr>
          <a:xfrm>
            <a:off x="626533" y="1717403"/>
            <a:ext cx="10972800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836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VERDE Y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1325563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>
              <a:lnSpc>
                <a:spcPts val="4400"/>
              </a:lnSpc>
              <a:defRPr sz="4000" cap="all" baseline="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HAZ CLIC PARA INSERTAR UN TÍTULO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10" hasCustomPrompt="1"/>
          </p:nvPr>
        </p:nvSpPr>
        <p:spPr>
          <a:xfrm>
            <a:off x="609600" y="2006600"/>
            <a:ext cx="10972800" cy="459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aseline="0"/>
            </a:lvl1pPr>
          </a:lstStyle>
          <a:p>
            <a:pPr lvl="0"/>
            <a:r>
              <a:rPr lang="es-ES" dirty="0"/>
              <a:t>Haz </a:t>
            </a:r>
            <a:r>
              <a:rPr lang="es-ES" dirty="0" err="1"/>
              <a:t>click</a:t>
            </a:r>
            <a:r>
              <a:rPr lang="es-ES" dirty="0"/>
              <a:t> en el icono para insertar un gráfico, imagen, película, </a:t>
            </a:r>
            <a:r>
              <a:rPr lang="es-ES" dirty="0" err="1"/>
              <a:t>wordart</a:t>
            </a:r>
            <a:r>
              <a:rPr lang="es-ES" dirty="0"/>
              <a:t>…</a:t>
            </a:r>
          </a:p>
        </p:txBody>
      </p:sp>
      <p:cxnSp>
        <p:nvCxnSpPr>
          <p:cNvPr id="5" name="Straight Connector 12"/>
          <p:cNvCxnSpPr/>
          <p:nvPr/>
        </p:nvCxnSpPr>
        <p:spPr>
          <a:xfrm>
            <a:off x="609600" y="1716089"/>
            <a:ext cx="10972800" cy="0"/>
          </a:xfrm>
          <a:prstGeom prst="line">
            <a:avLst/>
          </a:prstGeom>
          <a:ln w="254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721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VERDE, TEXTO Y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HAGA CLIC PARA INSERTAR UN TÍTULO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2006600"/>
            <a:ext cx="6790267" cy="4699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 dirty="0"/>
              <a:t>Haz clic para insertar texto</a:t>
            </a:r>
          </a:p>
        </p:txBody>
      </p:sp>
      <p:sp>
        <p:nvSpPr>
          <p:cNvPr id="11" name="Marcador de contenido 5"/>
          <p:cNvSpPr>
            <a:spLocks noGrp="1"/>
          </p:cNvSpPr>
          <p:nvPr>
            <p:ph sz="quarter" idx="10" hasCustomPrompt="1"/>
          </p:nvPr>
        </p:nvSpPr>
        <p:spPr>
          <a:xfrm>
            <a:off x="7620000" y="2006600"/>
            <a:ext cx="3962400" cy="3441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aseline="0"/>
            </a:lvl1pPr>
          </a:lstStyle>
          <a:p>
            <a:pPr lvl="0"/>
            <a:r>
              <a:rPr lang="es-ES" dirty="0"/>
              <a:t>Haz </a:t>
            </a:r>
            <a:r>
              <a:rPr lang="es-ES" dirty="0" err="1"/>
              <a:t>click</a:t>
            </a:r>
            <a:r>
              <a:rPr lang="es-ES" dirty="0"/>
              <a:t> en el icono para insertar un gráfico, imagen, película, </a:t>
            </a:r>
            <a:r>
              <a:rPr lang="es-ES" dirty="0" err="1"/>
              <a:t>wordart</a:t>
            </a:r>
            <a:r>
              <a:rPr lang="es-ES" dirty="0"/>
              <a:t>…</a:t>
            </a:r>
          </a:p>
        </p:txBody>
      </p:sp>
      <p:cxnSp>
        <p:nvCxnSpPr>
          <p:cNvPr id="6" name="Straight Connector 12"/>
          <p:cNvCxnSpPr/>
          <p:nvPr/>
        </p:nvCxnSpPr>
        <p:spPr>
          <a:xfrm>
            <a:off x="609600" y="1703389"/>
            <a:ext cx="109728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758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ÍTULO AZUL, TEXTO Y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688974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TÍTULO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333500"/>
            <a:ext cx="6790267" cy="537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 dirty="0"/>
              <a:t>Haz clic para insertar texto</a:t>
            </a:r>
          </a:p>
        </p:txBody>
      </p:sp>
      <p:sp>
        <p:nvSpPr>
          <p:cNvPr id="11" name="Marcador de contenido 5"/>
          <p:cNvSpPr>
            <a:spLocks noGrp="1"/>
          </p:cNvSpPr>
          <p:nvPr>
            <p:ph sz="quarter" idx="10" hasCustomPrompt="1"/>
          </p:nvPr>
        </p:nvSpPr>
        <p:spPr>
          <a:xfrm>
            <a:off x="7620000" y="1333500"/>
            <a:ext cx="3962400" cy="3441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 baseline="0"/>
            </a:lvl1pPr>
          </a:lstStyle>
          <a:p>
            <a:pPr lvl="0"/>
            <a:r>
              <a:rPr lang="es-ES" dirty="0"/>
              <a:t>Haz </a:t>
            </a:r>
            <a:r>
              <a:rPr lang="es-ES" dirty="0" err="1"/>
              <a:t>click</a:t>
            </a:r>
            <a:r>
              <a:rPr lang="es-ES" dirty="0"/>
              <a:t> en el icono para insertar un gráfico, imagen, película, </a:t>
            </a:r>
            <a:r>
              <a:rPr lang="es-ES" dirty="0" err="1"/>
              <a:t>wordart</a:t>
            </a:r>
            <a:r>
              <a:rPr lang="es-ES" dirty="0"/>
              <a:t>…</a:t>
            </a:r>
          </a:p>
        </p:txBody>
      </p:sp>
      <p:cxnSp>
        <p:nvCxnSpPr>
          <p:cNvPr id="6" name="Straight Connector 12"/>
          <p:cNvCxnSpPr/>
          <p:nvPr/>
        </p:nvCxnSpPr>
        <p:spPr>
          <a:xfrm>
            <a:off x="609600" y="1080815"/>
            <a:ext cx="10972800" cy="0"/>
          </a:xfrm>
          <a:prstGeom prst="line">
            <a:avLst/>
          </a:prstGeom>
          <a:ln w="254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847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DOS LÍNEAS, DOS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HAZ CLIC PARA INSERTAR UN TÍTULO EN DOS LÍNEAS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09600" y="1870870"/>
            <a:ext cx="5401733" cy="6477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 cap="all" baseline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dirty="0"/>
              <a:t>HAZ CLIC PARA INSERTAR TEXTO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09600" y="2665413"/>
            <a:ext cx="5401733" cy="396240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para insertar texto imagen o gráfico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1" name="Marcador de texto 2"/>
          <p:cNvSpPr>
            <a:spLocks noGrp="1"/>
          </p:cNvSpPr>
          <p:nvPr>
            <p:ph type="body" idx="10" hasCustomPrompt="1"/>
          </p:nvPr>
        </p:nvSpPr>
        <p:spPr>
          <a:xfrm>
            <a:off x="6197600" y="1847850"/>
            <a:ext cx="5384800" cy="6477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 cap="all" baseline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dirty="0"/>
              <a:t>HAZ CLIC PARA INSERTAR TEXTO</a:t>
            </a:r>
          </a:p>
        </p:txBody>
      </p:sp>
      <p:sp>
        <p:nvSpPr>
          <p:cNvPr id="12" name="Marcador de contenido 3"/>
          <p:cNvSpPr>
            <a:spLocks noGrp="1"/>
          </p:cNvSpPr>
          <p:nvPr>
            <p:ph sz="half" idx="11" hasCustomPrompt="1"/>
          </p:nvPr>
        </p:nvSpPr>
        <p:spPr>
          <a:xfrm>
            <a:off x="6197600" y="2665413"/>
            <a:ext cx="5384800" cy="3929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para insertar texto imagen o gráfico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cxnSp>
        <p:nvCxnSpPr>
          <p:cNvPr id="8" name="Straight Connector 12"/>
          <p:cNvCxnSpPr/>
          <p:nvPr/>
        </p:nvCxnSpPr>
        <p:spPr>
          <a:xfrm>
            <a:off x="626533" y="1730103"/>
            <a:ext cx="109728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961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UNA LÍNEA, DOS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701674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PARA INSERTAR UN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09600" y="1243274"/>
            <a:ext cx="5401733" cy="6477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 cap="all" baseline="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dirty="0"/>
              <a:t>HAZ CLIC PARA INSERTAR TEXTO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09600" y="2040733"/>
            <a:ext cx="5401733" cy="458708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para insertar texto imagen o gráfico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1" name="Marcador de texto 2"/>
          <p:cNvSpPr>
            <a:spLocks noGrp="1"/>
          </p:cNvSpPr>
          <p:nvPr>
            <p:ph type="body" idx="10" hasCustomPrompt="1"/>
          </p:nvPr>
        </p:nvSpPr>
        <p:spPr>
          <a:xfrm>
            <a:off x="6197600" y="1220254"/>
            <a:ext cx="5384800" cy="6477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 cap="all" baseline="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dirty="0"/>
              <a:t>HAZ CLIC PARA INSERTAR TEXTO</a:t>
            </a:r>
          </a:p>
        </p:txBody>
      </p:sp>
      <p:sp>
        <p:nvSpPr>
          <p:cNvPr id="12" name="Marcador de contenido 3"/>
          <p:cNvSpPr>
            <a:spLocks noGrp="1"/>
          </p:cNvSpPr>
          <p:nvPr>
            <p:ph sz="half" idx="11" hasCustomPrompt="1"/>
          </p:nvPr>
        </p:nvSpPr>
        <p:spPr>
          <a:xfrm>
            <a:off x="6197600" y="2040733"/>
            <a:ext cx="5384800" cy="455374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aseline="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para insertar texto imagen o gráfico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cxnSp>
        <p:nvCxnSpPr>
          <p:cNvPr id="8" name="Straight Connector 12"/>
          <p:cNvCxnSpPr/>
          <p:nvPr/>
        </p:nvCxnSpPr>
        <p:spPr>
          <a:xfrm>
            <a:off x="609600" y="1093515"/>
            <a:ext cx="10972800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394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ERÍA DE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26275"/>
            <a:ext cx="10972800" cy="649283"/>
          </a:xfrm>
          <a:prstGeom prst="rect">
            <a:avLst/>
          </a:prstGeom>
        </p:spPr>
        <p:txBody>
          <a:bodyPr anchor="t"/>
          <a:lstStyle>
            <a:lvl1pPr>
              <a:defRPr sz="4000" cap="all" baseline="0"/>
            </a:lvl1pPr>
          </a:lstStyle>
          <a:p>
            <a:r>
              <a:rPr lang="es-ES_tradnl" dirty="0"/>
              <a:t>TITULAR EN UNA LÍNEA</a:t>
            </a:r>
            <a:endParaRPr lang="en-US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" y="1130300"/>
            <a:ext cx="10972800" cy="5524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486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CON BANDA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5" name="Rectángulo 4"/>
          <p:cNvSpPr/>
          <p:nvPr userDrawn="1"/>
        </p:nvSpPr>
        <p:spPr>
          <a:xfrm>
            <a:off x="0" y="5041900"/>
            <a:ext cx="12192000" cy="1816100"/>
          </a:xfrm>
          <a:prstGeom prst="rect">
            <a:avLst/>
          </a:prstGeom>
          <a:solidFill>
            <a:srgbClr val="52AE32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5774575"/>
            <a:ext cx="10972800" cy="649283"/>
          </a:xfrm>
          <a:prstGeom prst="rect">
            <a:avLst/>
          </a:prstGeom>
        </p:spPr>
        <p:txBody>
          <a:bodyPr anchor="t"/>
          <a:lstStyle>
            <a:lvl1pPr algn="r">
              <a:defRPr sz="4000" cap="all" baseline="0">
                <a:solidFill>
                  <a:schemeClr val="bg2"/>
                </a:solidFill>
              </a:defRPr>
            </a:lvl1pPr>
          </a:lstStyle>
          <a:p>
            <a:r>
              <a:rPr lang="es-ES_tradnl" dirty="0"/>
              <a:t>TITULAR EN UNA LÍNEA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431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CON BANDA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5" name="Rectángulo 4"/>
          <p:cNvSpPr/>
          <p:nvPr userDrawn="1"/>
        </p:nvSpPr>
        <p:spPr>
          <a:xfrm>
            <a:off x="0" y="5041900"/>
            <a:ext cx="12192000" cy="1816100"/>
          </a:xfrm>
          <a:prstGeom prst="rect">
            <a:avLst/>
          </a:prstGeom>
          <a:solidFill>
            <a:schemeClr val="accent2">
              <a:alpha val="4313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5774575"/>
            <a:ext cx="10972800" cy="649283"/>
          </a:xfrm>
          <a:prstGeom prst="rect">
            <a:avLst/>
          </a:prstGeom>
        </p:spPr>
        <p:txBody>
          <a:bodyPr anchor="t"/>
          <a:lstStyle>
            <a:lvl1pPr algn="r">
              <a:defRPr sz="4000" cap="all" baseline="0">
                <a:solidFill>
                  <a:schemeClr val="bg2"/>
                </a:solidFill>
              </a:defRPr>
            </a:lvl1pPr>
          </a:lstStyle>
          <a:p>
            <a:r>
              <a:rPr lang="es-ES_tradnl" dirty="0"/>
              <a:t>TITULAR EN UNA LÍNEA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705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A BASE AZUL DOS LÍN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3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943100"/>
            <a:ext cx="10972800" cy="4686300"/>
          </a:xfrm>
          <a:prstGeom prst="rect">
            <a:avLst/>
          </a:prstGeom>
        </p:spPr>
        <p:txBody>
          <a:bodyPr/>
          <a:lstStyle>
            <a:lvl1pPr marL="457200" marR="0" indent="-4572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lvl1pPr>
            <a:lvl5pPr>
              <a:defRPr/>
            </a:lvl5pPr>
          </a:lstStyle>
          <a:p>
            <a:pPr lvl="0"/>
            <a:r>
              <a:rPr lang="es-ES" dirty="0"/>
              <a:t>Haz clic para insertar texto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  <a:p>
            <a:pPr lvl="4"/>
            <a:endParaRPr lang="es-ES" dirty="0"/>
          </a:p>
          <a:p>
            <a:pPr marL="457200" marR="0" lvl="0" indent="-4572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" dirty="0"/>
              <a:t>Haz clic para insertar texto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  <a:p>
            <a:pPr lvl="1"/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HAZ CLIC PARA INSERTAR UN TÍTULO EN DOS LÍNEAS</a:t>
            </a:r>
          </a:p>
        </p:txBody>
      </p:sp>
      <p:cxnSp>
        <p:nvCxnSpPr>
          <p:cNvPr id="7" name="Straight Connector 12"/>
          <p:cNvCxnSpPr/>
          <p:nvPr/>
        </p:nvCxnSpPr>
        <p:spPr>
          <a:xfrm>
            <a:off x="609600" y="1717403"/>
            <a:ext cx="10972800" cy="0"/>
          </a:xfrm>
          <a:prstGeom prst="line">
            <a:avLst/>
          </a:prstGeom>
          <a:ln w="254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348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ALERÍA DE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1215892"/>
            <a:ext cx="2619721" cy="186612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8" hasCustomPrompt="1"/>
          </p:nvPr>
        </p:nvSpPr>
        <p:spPr>
          <a:xfrm>
            <a:off x="609600" y="5215344"/>
            <a:ext cx="10972800" cy="109663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aseline="0"/>
            </a:lvl1pPr>
          </a:lstStyle>
          <a:p>
            <a:pPr lvl="0"/>
            <a:r>
              <a:rPr lang="es-ES" dirty="0"/>
              <a:t>Haz clic para incluir un texto</a:t>
            </a:r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29" hasCustomPrompt="1"/>
          </p:nvPr>
        </p:nvSpPr>
        <p:spPr>
          <a:xfrm>
            <a:off x="8988080" y="1215892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28" name="Picture Placeholder 9"/>
          <p:cNvSpPr>
            <a:spLocks noGrp="1"/>
          </p:cNvSpPr>
          <p:nvPr>
            <p:ph type="pic" sz="quarter" idx="30" hasCustomPrompt="1"/>
          </p:nvPr>
        </p:nvSpPr>
        <p:spPr>
          <a:xfrm>
            <a:off x="3402426" y="1215892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29" name="Picture Placeholder 9"/>
          <p:cNvSpPr>
            <a:spLocks noGrp="1"/>
          </p:cNvSpPr>
          <p:nvPr>
            <p:ph type="pic" sz="quarter" idx="31" hasCustomPrompt="1"/>
          </p:nvPr>
        </p:nvSpPr>
        <p:spPr>
          <a:xfrm>
            <a:off x="6195253" y="1215892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30" name="Picture Placeholder 9"/>
          <p:cNvSpPr>
            <a:spLocks noGrp="1"/>
          </p:cNvSpPr>
          <p:nvPr>
            <p:ph type="pic" sz="quarter" idx="32" hasCustomPrompt="1"/>
          </p:nvPr>
        </p:nvSpPr>
        <p:spPr>
          <a:xfrm>
            <a:off x="609600" y="3205972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31" name="Picture Placeholder 9"/>
          <p:cNvSpPr>
            <a:spLocks noGrp="1"/>
          </p:cNvSpPr>
          <p:nvPr>
            <p:ph type="pic" sz="quarter" idx="33" hasCustomPrompt="1"/>
          </p:nvPr>
        </p:nvSpPr>
        <p:spPr>
          <a:xfrm>
            <a:off x="8988080" y="3205972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32" name="Picture Placeholder 9"/>
          <p:cNvSpPr>
            <a:spLocks noGrp="1"/>
          </p:cNvSpPr>
          <p:nvPr>
            <p:ph type="pic" sz="quarter" idx="34" hasCustomPrompt="1"/>
          </p:nvPr>
        </p:nvSpPr>
        <p:spPr>
          <a:xfrm>
            <a:off x="3402426" y="3205972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33" name="Picture Placeholder 9"/>
          <p:cNvSpPr>
            <a:spLocks noGrp="1"/>
          </p:cNvSpPr>
          <p:nvPr>
            <p:ph type="pic" sz="quarter" idx="35" hasCustomPrompt="1"/>
          </p:nvPr>
        </p:nvSpPr>
        <p:spPr>
          <a:xfrm>
            <a:off x="6195253" y="3205972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609600" y="992184"/>
            <a:ext cx="10972800" cy="0"/>
          </a:xfrm>
          <a:prstGeom prst="line">
            <a:avLst/>
          </a:prstGeom>
          <a:ln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26275"/>
            <a:ext cx="10972800" cy="649283"/>
          </a:xfrm>
          <a:prstGeom prst="rect">
            <a:avLst/>
          </a:prstGeom>
        </p:spPr>
        <p:txBody>
          <a:bodyPr anchor="t"/>
          <a:lstStyle>
            <a:lvl1pPr>
              <a:defRPr sz="4000" cap="all" baseline="0"/>
            </a:lvl1pPr>
          </a:lstStyle>
          <a:p>
            <a:r>
              <a:rPr lang="es-ES_tradnl" dirty="0"/>
              <a:t>TITULAR EN UNA LÍNEA</a:t>
            </a:r>
            <a:endParaRPr lang="en-US" dirty="0"/>
          </a:p>
        </p:txBody>
      </p:sp>
      <p:cxnSp>
        <p:nvCxnSpPr>
          <p:cNvPr id="20" name="Straight Connector 7"/>
          <p:cNvCxnSpPr/>
          <p:nvPr/>
        </p:nvCxnSpPr>
        <p:spPr>
          <a:xfrm>
            <a:off x="609599" y="975557"/>
            <a:ext cx="10972800" cy="0"/>
          </a:xfrm>
          <a:prstGeom prst="line">
            <a:avLst/>
          </a:prstGeom>
          <a:ln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2829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ía de fotos + titular en 2 lin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1823908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29" hasCustomPrompt="1"/>
          </p:nvPr>
        </p:nvSpPr>
        <p:spPr>
          <a:xfrm>
            <a:off x="8988080" y="1823908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28" name="Picture Placeholder 9"/>
          <p:cNvSpPr>
            <a:spLocks noGrp="1"/>
          </p:cNvSpPr>
          <p:nvPr>
            <p:ph type="pic" sz="quarter" idx="30" hasCustomPrompt="1"/>
          </p:nvPr>
        </p:nvSpPr>
        <p:spPr>
          <a:xfrm>
            <a:off x="3402426" y="1823908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29" name="Picture Placeholder 9"/>
          <p:cNvSpPr>
            <a:spLocks noGrp="1"/>
          </p:cNvSpPr>
          <p:nvPr>
            <p:ph type="pic" sz="quarter" idx="31" hasCustomPrompt="1"/>
          </p:nvPr>
        </p:nvSpPr>
        <p:spPr>
          <a:xfrm>
            <a:off x="6195253" y="1823908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30" name="Picture Placeholder 9"/>
          <p:cNvSpPr>
            <a:spLocks noGrp="1"/>
          </p:cNvSpPr>
          <p:nvPr>
            <p:ph type="pic" sz="quarter" idx="32" hasCustomPrompt="1"/>
          </p:nvPr>
        </p:nvSpPr>
        <p:spPr>
          <a:xfrm>
            <a:off x="609600" y="3813988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31" name="Picture Placeholder 9"/>
          <p:cNvSpPr>
            <a:spLocks noGrp="1"/>
          </p:cNvSpPr>
          <p:nvPr>
            <p:ph type="pic" sz="quarter" idx="33" hasCustomPrompt="1"/>
          </p:nvPr>
        </p:nvSpPr>
        <p:spPr>
          <a:xfrm>
            <a:off x="8988080" y="3813988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32" name="Picture Placeholder 9"/>
          <p:cNvSpPr>
            <a:spLocks noGrp="1"/>
          </p:cNvSpPr>
          <p:nvPr>
            <p:ph type="pic" sz="quarter" idx="34" hasCustomPrompt="1"/>
          </p:nvPr>
        </p:nvSpPr>
        <p:spPr>
          <a:xfrm>
            <a:off x="3402426" y="3813988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33" name="Picture Placeholder 9"/>
          <p:cNvSpPr>
            <a:spLocks noGrp="1"/>
          </p:cNvSpPr>
          <p:nvPr>
            <p:ph type="pic" sz="quarter" idx="35" hasCustomPrompt="1"/>
          </p:nvPr>
        </p:nvSpPr>
        <p:spPr>
          <a:xfrm>
            <a:off x="6195253" y="3813988"/>
            <a:ext cx="2619721" cy="18661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 dirty="0"/>
              <a:t>Haz clic en el icono para agregar una imagen</a:t>
            </a:r>
            <a:endParaRPr lang="en-US" noProof="0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31515"/>
            <a:ext cx="10972800" cy="1265969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/>
            </a:lvl1pPr>
          </a:lstStyle>
          <a:p>
            <a:r>
              <a:rPr lang="es-ES_tradnl" dirty="0"/>
              <a:t>HAZ CLICK PARA T</a:t>
            </a:r>
            <a:r>
              <a:rPr lang="en-US" dirty="0"/>
              <a:t>I</a:t>
            </a:r>
            <a:r>
              <a:rPr lang="es-ES_tradnl" dirty="0"/>
              <a:t>TULAR LARGO EN DOS LÍNEAS</a:t>
            </a:r>
            <a:endParaRPr lang="en-US" dirty="0"/>
          </a:p>
        </p:txBody>
      </p:sp>
      <p:cxnSp>
        <p:nvCxnSpPr>
          <p:cNvPr id="22" name="Straight Connector 7"/>
          <p:cNvCxnSpPr/>
          <p:nvPr/>
        </p:nvCxnSpPr>
        <p:spPr>
          <a:xfrm>
            <a:off x="609600" y="1600200"/>
            <a:ext cx="10972800" cy="0"/>
          </a:xfrm>
          <a:prstGeom prst="line">
            <a:avLst/>
          </a:prstGeom>
          <a:ln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8"/>
          <p:cNvSpPr>
            <a:spLocks noGrp="1"/>
          </p:cNvSpPr>
          <p:nvPr>
            <p:ph type="body" sz="quarter" idx="28" hasCustomPrompt="1"/>
          </p:nvPr>
        </p:nvSpPr>
        <p:spPr>
          <a:xfrm>
            <a:off x="609600" y="5804068"/>
            <a:ext cx="10998201" cy="7790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aseline="0"/>
            </a:lvl1pPr>
          </a:lstStyle>
          <a:p>
            <a:pPr lvl="0"/>
            <a:r>
              <a:rPr lang="es-ES" dirty="0"/>
              <a:t>Haz clic para incluir un texto</a:t>
            </a:r>
          </a:p>
        </p:txBody>
      </p:sp>
    </p:spTree>
    <p:extLst>
      <p:ext uri="{BB962C8B-B14F-4D97-AF65-F5344CB8AC3E}">
        <p14:creationId xmlns:p14="http://schemas.microsoft.com/office/powerpoint/2010/main" val="3662744046"/>
      </p:ext>
    </p:extLst>
  </p:cSld>
  <p:clrMapOvr>
    <a:masterClrMapping/>
  </p:clrMapOvr>
  <p:hf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ILLA CO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s-ES" dirty="0"/>
              <a:t>Incluye foto de fondo. Envía la foto al fondo, una vez la hayas colocado. Pon el texto del título en blanco.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1600" y="5165727"/>
            <a:ext cx="119634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lnSpc>
                <a:spcPts val="4400"/>
              </a:lnSpc>
              <a:defRPr sz="4000" cap="all" baseline="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r>
              <a:rPr lang="es-ES" dirty="0"/>
              <a:t>HAZ CLIC PARA INSERTAR TÍTULO DIVISOR</a:t>
            </a:r>
          </a:p>
        </p:txBody>
      </p:sp>
    </p:spTree>
    <p:extLst>
      <p:ext uri="{BB962C8B-B14F-4D97-AF65-F5344CB8AC3E}">
        <p14:creationId xmlns:p14="http://schemas.microsoft.com/office/powerpoint/2010/main" val="8351890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CON FOTO Y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s-ES" dirty="0"/>
              <a:t>Incluye foto de fondo. Envía la foto al fondo, una vez la hayas colocado. Inserta el logo en blanco en formato .</a:t>
            </a:r>
            <a:r>
              <a:rPr lang="es-ES" dirty="0" err="1"/>
              <a:t>png</a:t>
            </a:r>
            <a:r>
              <a:rPr lang="es-ES" dirty="0"/>
              <a:t> . Coloca el logo para que quede bien respecto a la foto.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6C6E90C-853C-46FC-87B7-AA78167E9D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102" y="5281677"/>
            <a:ext cx="2186608" cy="1298298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99468BB6-6AF2-4E9C-91C8-BFA48A3F0D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4339" y="5281677"/>
            <a:ext cx="3395528" cy="1141189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5EAF78B-C4D5-4830-B39F-840673EBF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41951" b="32860"/>
          <a:stretch/>
        </p:blipFill>
        <p:spPr>
          <a:xfrm>
            <a:off x="7501899" y="5486549"/>
            <a:ext cx="4458855" cy="936317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7C1BE86-6E0D-45F4-9E2E-D3521AA5AA82}"/>
              </a:ext>
            </a:extLst>
          </p:cNvPr>
          <p:cNvSpPr txBox="1"/>
          <p:nvPr userDrawn="1"/>
        </p:nvSpPr>
        <p:spPr>
          <a:xfrm>
            <a:off x="854765" y="4795974"/>
            <a:ext cx="2196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accent3"/>
                </a:solidFill>
              </a:rPr>
              <a:t>Organizan:</a:t>
            </a:r>
            <a:endParaRPr lang="es-PE" sz="1400" dirty="0">
              <a:solidFill>
                <a:schemeClr val="accent3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271AE18-D665-4048-9156-6BC90C54D642}"/>
              </a:ext>
            </a:extLst>
          </p:cNvPr>
          <p:cNvSpPr txBox="1"/>
          <p:nvPr userDrawn="1"/>
        </p:nvSpPr>
        <p:spPr>
          <a:xfrm>
            <a:off x="7606747" y="4795974"/>
            <a:ext cx="2196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accent3"/>
                </a:solidFill>
              </a:rPr>
              <a:t>Financia:</a:t>
            </a:r>
            <a:endParaRPr lang="es-PE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641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GRACIA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260764" y="1225694"/>
            <a:ext cx="96704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 rtl="0" eaLnBrk="1" fontAlgn="base" hangingPunct="1">
              <a:spcBef>
                <a:spcPts val="600"/>
              </a:spcBef>
              <a:spcAft>
                <a:spcPts val="600"/>
              </a:spcAft>
              <a:buFont typeface="Arial" charset="0"/>
            </a:pPr>
            <a:r>
              <a:rPr lang="es-ES_tradnl" sz="9600" b="0" i="0" kern="1200" cap="all" baseline="0" dirty="0">
                <a:solidFill>
                  <a:schemeClr val="bg1"/>
                </a:solidFill>
                <a:latin typeface="+mj-lt"/>
                <a:ea typeface="ＭＳ Ｐゴシック" charset="0"/>
                <a:cs typeface="ＭＳ Ｐゴシック" charset="0"/>
              </a:rPr>
              <a:t>MUCHAS GRACIAS</a:t>
            </a:r>
            <a:endParaRPr lang="en-US" sz="9600" b="0" i="0" kern="1200" cap="all" baseline="0" dirty="0">
              <a:solidFill>
                <a:schemeClr val="bg1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310748C-E7A2-408C-826D-D382E715F9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102" y="5281677"/>
            <a:ext cx="2186608" cy="1298298"/>
          </a:xfrm>
          <a:prstGeom prst="rect">
            <a:avLst/>
          </a:prstGeom>
        </p:spPr>
      </p:pic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230A491C-04EA-4917-BC59-D9ED7C239B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4339" y="5281677"/>
            <a:ext cx="3395528" cy="1141189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64EA2AFA-1141-4980-9C77-E56D88057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41951" b="32860"/>
          <a:stretch/>
        </p:blipFill>
        <p:spPr>
          <a:xfrm>
            <a:off x="7501899" y="5486549"/>
            <a:ext cx="4458855" cy="93631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3A17189-1003-47CF-A6DD-192FCFDE16A0}"/>
              </a:ext>
            </a:extLst>
          </p:cNvPr>
          <p:cNvSpPr txBox="1"/>
          <p:nvPr userDrawn="1"/>
        </p:nvSpPr>
        <p:spPr>
          <a:xfrm>
            <a:off x="854765" y="4795974"/>
            <a:ext cx="2196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accent3"/>
                </a:solidFill>
              </a:rPr>
              <a:t>Organizan:</a:t>
            </a:r>
            <a:endParaRPr lang="es-PE" sz="1400" dirty="0">
              <a:solidFill>
                <a:schemeClr val="accent3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3B8B6C7-3B4C-4427-A5B1-8BB56847910C}"/>
              </a:ext>
            </a:extLst>
          </p:cNvPr>
          <p:cNvSpPr txBox="1"/>
          <p:nvPr userDrawn="1"/>
        </p:nvSpPr>
        <p:spPr>
          <a:xfrm>
            <a:off x="7606747" y="4795974"/>
            <a:ext cx="2196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accent3"/>
                </a:solidFill>
              </a:rPr>
              <a:t>Financia:</a:t>
            </a:r>
            <a:endParaRPr lang="es-PE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634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806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er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343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8"/>
          <p:cNvSpPr txBox="1">
            <a:spLocks noGrp="1"/>
          </p:cNvSpPr>
          <p:nvPr>
            <p:ph type="title"/>
          </p:nvPr>
        </p:nvSpPr>
        <p:spPr>
          <a:xfrm>
            <a:off x="838200" y="9609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2773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420D26-283A-4AFE-900E-D3EC705A8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1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1421E2-FB0A-420F-A47C-AEFD09339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984F7E5-C7B8-44F4-9C2F-1ACF4F98A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399"/>
            <a:ext cx="3932237" cy="3811589"/>
          </a:xfrm>
        </p:spPr>
        <p:txBody>
          <a:bodyPr/>
          <a:lstStyle>
            <a:lvl1pPr marL="0" indent="0">
              <a:buNone/>
              <a:defRPr sz="1599"/>
            </a:lvl1pPr>
            <a:lvl2pPr marL="457113" indent="0">
              <a:buNone/>
              <a:defRPr sz="1400"/>
            </a:lvl2pPr>
            <a:lvl3pPr marL="914224" indent="0">
              <a:buNone/>
              <a:defRPr sz="1200"/>
            </a:lvl3pPr>
            <a:lvl4pPr marL="1371337" indent="0">
              <a:buNone/>
              <a:defRPr sz="1000"/>
            </a:lvl4pPr>
            <a:lvl5pPr marL="1828450" indent="0">
              <a:buNone/>
              <a:defRPr sz="1000"/>
            </a:lvl5pPr>
            <a:lvl6pPr marL="2285562" indent="0">
              <a:buNone/>
              <a:defRPr sz="1000"/>
            </a:lvl6pPr>
            <a:lvl7pPr marL="2742674" indent="0">
              <a:buNone/>
              <a:defRPr sz="1000"/>
            </a:lvl7pPr>
            <a:lvl8pPr marL="3199786" indent="0">
              <a:buNone/>
              <a:defRPr sz="1000"/>
            </a:lvl8pPr>
            <a:lvl9pPr marL="3656899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CF78FF-3917-4732-9950-100DFE5A1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6B08-B664-4037-A29C-78D65FF1E6F9}" type="datetimeFigureOut">
              <a:rPr lang="es-PE" smtClean="0"/>
              <a:t>13/05/2021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BF850F-37E2-406C-A074-8C8060513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679939-1AA4-497E-AAD4-80044B245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EF73A-8662-4A9C-8B14-27944648C5D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3545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BASE VERDE DOS LÍN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3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943100"/>
            <a:ext cx="10972800" cy="4686300"/>
          </a:xfrm>
          <a:prstGeom prst="rect">
            <a:avLst/>
          </a:prstGeom>
        </p:spPr>
        <p:txBody>
          <a:bodyPr/>
          <a:lstStyle>
            <a:lvl1pPr marL="457200" marR="0" indent="-4572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lvl1pPr>
            <a:lvl5pPr>
              <a:defRPr/>
            </a:lvl5pPr>
          </a:lstStyle>
          <a:p>
            <a:pPr lvl="0"/>
            <a:r>
              <a:rPr lang="es-ES" dirty="0"/>
              <a:t>Haz clic para insertar texto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  <a:p>
            <a:pPr lvl="4"/>
            <a:endParaRPr lang="es-ES" dirty="0"/>
          </a:p>
          <a:p>
            <a:pPr marL="457200" marR="0" lvl="0" indent="-4572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" dirty="0"/>
              <a:t>Haz clic para insertar texto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  <a:p>
            <a:pPr lvl="1"/>
            <a:endParaRPr lang="es-ES" dirty="0"/>
          </a:p>
        </p:txBody>
      </p:sp>
      <p:sp>
        <p:nvSpPr>
          <p:cNvPr id="8" name="Título 2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/>
            </a:lvl1pPr>
          </a:lstStyle>
          <a:p>
            <a:r>
              <a:rPr lang="es-ES" dirty="0"/>
              <a:t>HAZ CLIC PARA INSERTAR UN TÍTULO EN DOS LÍNEAS</a:t>
            </a:r>
          </a:p>
        </p:txBody>
      </p:sp>
      <p:cxnSp>
        <p:nvCxnSpPr>
          <p:cNvPr id="9" name="Straight Connector 12"/>
          <p:cNvCxnSpPr/>
          <p:nvPr/>
        </p:nvCxnSpPr>
        <p:spPr>
          <a:xfrm>
            <a:off x="609600" y="1717403"/>
            <a:ext cx="109728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816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BASE VERDE UNA LÍN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3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333500"/>
            <a:ext cx="10972800" cy="5295900"/>
          </a:xfrm>
          <a:prstGeom prst="rect">
            <a:avLst/>
          </a:prstGeom>
        </p:spPr>
        <p:txBody>
          <a:bodyPr/>
          <a:lstStyle>
            <a:lvl1pPr marL="457200" marR="0" indent="-4572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lvl1pPr>
            <a:lvl5pPr>
              <a:defRPr/>
            </a:lvl5pPr>
          </a:lstStyle>
          <a:p>
            <a:pPr lvl="0"/>
            <a:r>
              <a:rPr lang="es-ES" dirty="0"/>
              <a:t>Haz clic para insertar texto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  <a:p>
            <a:pPr lvl="4"/>
            <a:endParaRPr lang="es-ES" dirty="0"/>
          </a:p>
          <a:p>
            <a:pPr marL="457200" marR="0" lvl="0" indent="-4572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" dirty="0"/>
              <a:t>Haz clic para insertar texto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  <a:p>
            <a:pPr lvl="1"/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701674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PARA TÍTULO EN UNA LÍNEA</a:t>
            </a:r>
          </a:p>
        </p:txBody>
      </p:sp>
      <p:cxnSp>
        <p:nvCxnSpPr>
          <p:cNvPr id="7" name="Straight Connector 12"/>
          <p:cNvCxnSpPr/>
          <p:nvPr/>
        </p:nvCxnSpPr>
        <p:spPr>
          <a:xfrm>
            <a:off x="609600" y="1079501"/>
            <a:ext cx="10972800" cy="0"/>
          </a:xfrm>
          <a:prstGeom prst="line">
            <a:avLst/>
          </a:prstGeom>
          <a:ln w="254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21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BASE AZUL UNA LÍN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3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333500"/>
            <a:ext cx="10972800" cy="5295900"/>
          </a:xfrm>
          <a:prstGeom prst="rect">
            <a:avLst/>
          </a:prstGeom>
        </p:spPr>
        <p:txBody>
          <a:bodyPr/>
          <a:lstStyle>
            <a:lvl1pPr marL="457200" marR="0" indent="-4572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lvl1pPr>
            <a:lvl5pPr>
              <a:defRPr/>
            </a:lvl5pPr>
          </a:lstStyle>
          <a:p>
            <a:pPr lvl="0"/>
            <a:r>
              <a:rPr lang="es-ES" dirty="0"/>
              <a:t>Haz clic para insertar texto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  <a:p>
            <a:pPr lvl="4"/>
            <a:endParaRPr lang="es-ES" dirty="0"/>
          </a:p>
          <a:p>
            <a:pPr marL="457200" marR="0" lvl="0" indent="-4572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s-ES" dirty="0"/>
              <a:t>Haz clic para insertar texto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  <a:p>
            <a:pPr lvl="1"/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701674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PARA TÍTULO EN UNA LÍNEA</a:t>
            </a:r>
          </a:p>
        </p:txBody>
      </p:sp>
      <p:cxnSp>
        <p:nvCxnSpPr>
          <p:cNvPr id="7" name="Straight Connector 12"/>
          <p:cNvCxnSpPr/>
          <p:nvPr/>
        </p:nvCxnSpPr>
        <p:spPr>
          <a:xfrm>
            <a:off x="609600" y="1079501"/>
            <a:ext cx="10972800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189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AZUL CO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50900" y="1952626"/>
            <a:ext cx="8763000" cy="2597100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HAZ CLIC PARA INSERTAR EL TÍTULO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247325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ILLA VERDE CO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fontAlgn="auto">
              <a:spcBef>
                <a:spcPts val="0"/>
              </a:spcBef>
              <a:spcAft>
                <a:spcPts val="0"/>
              </a:spcAft>
              <a:defRPr lang="en-US" sz="800" kern="0" cap="all" smtClean="0">
                <a:solidFill>
                  <a:sysClr val="windowText" lastClr="000000">
                    <a:tint val="75000"/>
                  </a:sysClr>
                </a:solidFill>
                <a:latin typeface="+mn-lt"/>
                <a:ea typeface="ＭＳ Ｐゴシック" charset="0"/>
                <a:cs typeface="Futura LT Pro Bold"/>
              </a:defRPr>
            </a:lvl1pPr>
          </a:lstStyle>
          <a:p>
            <a:pPr>
              <a:defRPr/>
            </a:pPr>
            <a:fld id="{80D6721B-015A-4B48-A6F8-D6D46C2FEAF4}" type="datetime1">
              <a:rPr lang="es-ES" smtClean="0"/>
              <a:t>13/05/2021</a:t>
            </a:fld>
            <a:endParaRPr lang="en-US" dirty="0"/>
          </a:p>
        </p:txBody>
      </p:sp>
      <p:sp>
        <p:nvSpPr>
          <p:cNvPr id="8" name="Título 2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/>
            </a:lvl1pPr>
          </a:lstStyle>
          <a:p>
            <a:r>
              <a:rPr lang="es-ES" dirty="0"/>
              <a:t>HAZ CLIC PARA INSERTAR TÍTULO DE PRESENTACIÓN O CAPÍTULO</a:t>
            </a:r>
          </a:p>
        </p:txBody>
      </p:sp>
      <p:cxnSp>
        <p:nvCxnSpPr>
          <p:cNvPr id="9" name="Straight Connector 12"/>
          <p:cNvCxnSpPr/>
          <p:nvPr/>
        </p:nvCxnSpPr>
        <p:spPr>
          <a:xfrm>
            <a:off x="609600" y="331514"/>
            <a:ext cx="109728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8674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ILLA AZUL CO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fontAlgn="auto">
              <a:spcBef>
                <a:spcPts val="0"/>
              </a:spcBef>
              <a:spcAft>
                <a:spcPts val="0"/>
              </a:spcAft>
              <a:defRPr lang="en-US" sz="800" kern="0" cap="all" smtClean="0">
                <a:solidFill>
                  <a:sysClr val="windowText" lastClr="000000">
                    <a:tint val="75000"/>
                  </a:sysClr>
                </a:solidFill>
                <a:latin typeface="+mn-lt"/>
                <a:ea typeface="ＭＳ Ｐゴシック" charset="0"/>
                <a:cs typeface="Futura LT Pro Bold"/>
              </a:defRPr>
            </a:lvl1pPr>
          </a:lstStyle>
          <a:p>
            <a:pPr>
              <a:defRPr/>
            </a:pPr>
            <a:fld id="{80D6721B-015A-4B48-A6F8-D6D46C2FEAF4}" type="datetime1">
              <a:rPr lang="es-ES" smtClean="0"/>
              <a:t>13/05/2021</a:t>
            </a:fld>
            <a:endParaRPr lang="en-US" dirty="0"/>
          </a:p>
        </p:txBody>
      </p:sp>
      <p:sp>
        <p:nvSpPr>
          <p:cNvPr id="8" name="Título 2"/>
          <p:cNvSpPr>
            <a:spLocks noGrp="1"/>
          </p:cNvSpPr>
          <p:nvPr>
            <p:ph type="title" hasCustomPrompt="1"/>
          </p:nvPr>
        </p:nvSpPr>
        <p:spPr>
          <a:xfrm>
            <a:off x="609600" y="365127"/>
            <a:ext cx="10972800" cy="1325563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HAZ CLIC PARA INSERTAR TÍTULO DE PRESENTACIÓN O CAPÍTULO</a:t>
            </a:r>
          </a:p>
        </p:txBody>
      </p:sp>
      <p:cxnSp>
        <p:nvCxnSpPr>
          <p:cNvPr id="5" name="Straight Connector 12"/>
          <p:cNvCxnSpPr/>
          <p:nvPr/>
        </p:nvCxnSpPr>
        <p:spPr>
          <a:xfrm>
            <a:off x="609600" y="331514"/>
            <a:ext cx="10972800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689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035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91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9" r:id="rId2"/>
    <p:sldLayoutId id="2147483691" r:id="rId3"/>
    <p:sldLayoutId id="2147483692" r:id="rId4"/>
    <p:sldLayoutId id="2147483689" r:id="rId5"/>
    <p:sldLayoutId id="2147483672" r:id="rId6"/>
    <p:sldLayoutId id="2147483684" r:id="rId7"/>
    <p:sldLayoutId id="2147483686" r:id="rId8"/>
    <p:sldLayoutId id="2147483703" r:id="rId9"/>
    <p:sldLayoutId id="2147483688" r:id="rId10"/>
    <p:sldLayoutId id="2147483681" r:id="rId11"/>
    <p:sldLayoutId id="2147483680" r:id="rId12"/>
    <p:sldLayoutId id="2147483673" r:id="rId13"/>
    <p:sldLayoutId id="2147483690" r:id="rId14"/>
    <p:sldLayoutId id="2147483665" r:id="rId15"/>
    <p:sldLayoutId id="2147483687" r:id="rId16"/>
    <p:sldLayoutId id="2147483693" r:id="rId17"/>
    <p:sldLayoutId id="2147483701" r:id="rId18"/>
    <p:sldLayoutId id="2147483702" r:id="rId19"/>
    <p:sldLayoutId id="2147483700" r:id="rId20"/>
    <p:sldLayoutId id="2147483694" r:id="rId21"/>
    <p:sldLayoutId id="2147483666" r:id="rId22"/>
    <p:sldLayoutId id="2147483683" r:id="rId23"/>
    <p:sldLayoutId id="2147483695" r:id="rId24"/>
    <p:sldLayoutId id="2147483696" r:id="rId25"/>
    <p:sldLayoutId id="2147483697" r:id="rId26"/>
    <p:sldLayoutId id="2147483704" r:id="rId27"/>
    <p:sldLayoutId id="2147483705" r:id="rId2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3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hyperlink" Target="https://es.wikipedia.org/wiki/Innovaci%C3%B3n" TargetMode="External"/><Relationship Id="rId5" Type="http://schemas.openxmlformats.org/officeDocument/2006/relationships/hyperlink" Target="https://es.wikipedia.org/wiki/Concepto" TargetMode="External"/><Relationship Id="rId4" Type="http://schemas.openxmlformats.org/officeDocument/2006/relationships/hyperlink" Target="https://es.wikipedia.org/wiki/Ide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"/>
          <p:cNvSpPr/>
          <p:nvPr/>
        </p:nvSpPr>
        <p:spPr>
          <a:xfrm>
            <a:off x="840900" y="2646094"/>
            <a:ext cx="6095177" cy="912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r>
              <a:rPr lang="es-ES" sz="1866" dirty="0">
                <a:solidFill>
                  <a:schemeClr val="accent6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Justificación de la idea, origen del proyecto, </a:t>
            </a:r>
            <a:br>
              <a:rPr lang="es-ES" sz="1866" dirty="0">
                <a:solidFill>
                  <a:schemeClr val="accent6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</a:br>
            <a:r>
              <a:rPr lang="es-ES" sz="1866" dirty="0">
                <a:solidFill>
                  <a:schemeClr val="accent6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competencias emprendedoras. </a:t>
            </a:r>
            <a:endParaRPr sz="2399" dirty="0">
              <a:solidFill>
                <a:schemeClr val="accent6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s-ES" sz="1599" dirty="0">
                <a:solidFill>
                  <a:schemeClr val="accent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Autoconfianza. Autoconocimiento. </a:t>
            </a:r>
            <a:endParaRPr sz="2399" dirty="0">
              <a:solidFill>
                <a:schemeClr val="accent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F5DD3E-123E-46EB-9F34-A7FE7B1A2E7C}"/>
              </a:ext>
            </a:extLst>
          </p:cNvPr>
          <p:cNvSpPr/>
          <p:nvPr/>
        </p:nvSpPr>
        <p:spPr>
          <a:xfrm>
            <a:off x="840900" y="3559894"/>
            <a:ext cx="1809769" cy="54477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399">
              <a:solidFill>
                <a:schemeClr val="accent6"/>
              </a:solidFill>
            </a:endParaRPr>
          </a:p>
        </p:txBody>
      </p:sp>
      <p:sp>
        <p:nvSpPr>
          <p:cNvPr id="57" name="Google Shape;57;p1"/>
          <p:cNvSpPr txBox="1"/>
          <p:nvPr/>
        </p:nvSpPr>
        <p:spPr>
          <a:xfrm>
            <a:off x="840900" y="3558711"/>
            <a:ext cx="1809769" cy="53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2" tIns="60915" rIns="121862" bIns="60915" anchor="t" anchorCtr="0">
            <a:spAutoFit/>
          </a:bodyPr>
          <a:lstStyle/>
          <a:p>
            <a:pPr algn="ctr"/>
            <a:r>
              <a:rPr lang="es-ES" sz="2666" dirty="0">
                <a:solidFill>
                  <a:schemeClr val="bg2"/>
                </a:solidFill>
                <a:latin typeface="Lato"/>
                <a:ea typeface="Lato"/>
                <a:cs typeface="Lato"/>
                <a:sym typeface="Lato"/>
              </a:rPr>
              <a:t>Sesión #1</a:t>
            </a:r>
            <a:endParaRPr sz="1466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79395-5686-4B95-AE7C-C276FE65C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000" y="275297"/>
            <a:ext cx="8102600" cy="2387600"/>
          </a:xfrm>
        </p:spPr>
        <p:txBody>
          <a:bodyPr/>
          <a:lstStyle/>
          <a:p>
            <a:r>
              <a:rPr lang="es-ES" sz="13800" dirty="0"/>
              <a:t>Tu idea</a:t>
            </a:r>
            <a:endParaRPr lang="es-PE" sz="13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"/>
          <p:cNvSpPr txBox="1">
            <a:spLocks noGrp="1"/>
          </p:cNvSpPr>
          <p:nvPr>
            <p:ph type="title"/>
          </p:nvPr>
        </p:nvSpPr>
        <p:spPr>
          <a:xfrm>
            <a:off x="3246934" y="1418540"/>
            <a:ext cx="4888830" cy="778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Autofit/>
          </a:bodyPr>
          <a:lstStyle/>
          <a:p>
            <a:pPr>
              <a:buClr>
                <a:srgbClr val="4372A5"/>
              </a:buClr>
              <a:buSzPts val="2100"/>
            </a:pPr>
            <a:r>
              <a:rPr lang="es-ES" sz="27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GENERACIÓN DE IDEAS</a:t>
            </a:r>
            <a:endParaRPr/>
          </a:p>
        </p:txBody>
      </p:sp>
      <p:sp>
        <p:nvSpPr>
          <p:cNvPr id="129" name="Google Shape;129;p9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2716" y="2523897"/>
            <a:ext cx="8303260" cy="396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9"/>
          <p:cNvSpPr/>
          <p:nvPr/>
        </p:nvSpPr>
        <p:spPr>
          <a:xfrm>
            <a:off x="2962849" y="2040818"/>
            <a:ext cx="5102053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 txBox="1">
            <a:spLocks noGrp="1"/>
          </p:cNvSpPr>
          <p:nvPr>
            <p:ph type="title"/>
          </p:nvPr>
        </p:nvSpPr>
        <p:spPr>
          <a:xfrm>
            <a:off x="3317796" y="1322284"/>
            <a:ext cx="1051418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4372A5"/>
              </a:buClr>
              <a:buSzPts val="2100"/>
            </a:pPr>
            <a:r>
              <a:rPr lang="es-ES" sz="27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GENERACIÓN DE IDEAS</a:t>
            </a:r>
            <a:endParaRPr/>
          </a:p>
        </p:txBody>
      </p:sp>
      <p:sp>
        <p:nvSpPr>
          <p:cNvPr id="137" name="Google Shape;137;p10"/>
          <p:cNvSpPr txBox="1"/>
          <p:nvPr/>
        </p:nvSpPr>
        <p:spPr>
          <a:xfrm>
            <a:off x="1646735" y="3103750"/>
            <a:ext cx="8473159" cy="1815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3732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PONER EN PRÁCTICA LAS TÉCNICAS ANTERIORES, 5 MINUTOS PARA CADA UNA.</a:t>
            </a:r>
            <a:endParaRPr sz="3732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8" name="Google Shape;138;p10"/>
          <p:cNvSpPr/>
          <p:nvPr/>
        </p:nvSpPr>
        <p:spPr>
          <a:xfrm>
            <a:off x="3005365" y="2210891"/>
            <a:ext cx="5102053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 txBox="1"/>
          <p:nvPr/>
        </p:nvSpPr>
        <p:spPr>
          <a:xfrm>
            <a:off x="2027949" y="3021325"/>
            <a:ext cx="7780495" cy="52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7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APROXIMACIÓN A LA IDEA DE NEGOCIO</a:t>
            </a:r>
            <a:endParaRPr sz="2399"/>
          </a:p>
        </p:txBody>
      </p:sp>
      <p:cxnSp>
        <p:nvCxnSpPr>
          <p:cNvPr id="145" name="Google Shape;145;p11"/>
          <p:cNvCxnSpPr/>
          <p:nvPr/>
        </p:nvCxnSpPr>
        <p:spPr>
          <a:xfrm>
            <a:off x="2250227" y="2843657"/>
            <a:ext cx="7288601" cy="4989"/>
          </a:xfrm>
          <a:prstGeom prst="straightConnector1">
            <a:avLst/>
          </a:prstGeom>
          <a:noFill/>
          <a:ln w="762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6" name="Google Shape;146;p11"/>
          <p:cNvCxnSpPr/>
          <p:nvPr/>
        </p:nvCxnSpPr>
        <p:spPr>
          <a:xfrm rot="10800000" flipH="1">
            <a:off x="2240778" y="3628127"/>
            <a:ext cx="7326392" cy="13909"/>
          </a:xfrm>
          <a:prstGeom prst="straightConnector1">
            <a:avLst/>
          </a:prstGeom>
          <a:noFill/>
          <a:ln w="76200" cap="flat" cmpd="sng">
            <a:solidFill>
              <a:srgbClr val="3FB51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2"/>
          <p:cNvSpPr txBox="1"/>
          <p:nvPr/>
        </p:nvSpPr>
        <p:spPr>
          <a:xfrm>
            <a:off x="638578" y="1476834"/>
            <a:ext cx="10544243" cy="52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7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¿QUÉ CAMINO COGER?</a:t>
            </a:r>
            <a:endParaRPr sz="2799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3" name="Google Shape;153;p12"/>
          <p:cNvPicPr preferRelativeResize="0"/>
          <p:nvPr/>
        </p:nvPicPr>
        <p:blipFill rotWithShape="1">
          <a:blip r:embed="rId3">
            <a:alphaModFix/>
          </a:blip>
          <a:srcRect b="18826"/>
          <a:stretch/>
        </p:blipFill>
        <p:spPr>
          <a:xfrm>
            <a:off x="1994629" y="2267400"/>
            <a:ext cx="8207804" cy="4106922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2"/>
          <p:cNvSpPr/>
          <p:nvPr/>
        </p:nvSpPr>
        <p:spPr>
          <a:xfrm>
            <a:off x="3515573" y="1998304"/>
            <a:ext cx="4790259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>
            <a:spLocks noGrp="1"/>
          </p:cNvSpPr>
          <p:nvPr>
            <p:ph type="title"/>
          </p:nvPr>
        </p:nvSpPr>
        <p:spPr>
          <a:xfrm>
            <a:off x="2522311" y="1264977"/>
            <a:ext cx="7013435" cy="680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 fontScale="90000"/>
          </a:bodyPr>
          <a:lstStyle/>
          <a:p>
            <a:pPr>
              <a:buClr>
                <a:srgbClr val="4372A5"/>
              </a:buClr>
              <a:buSzPts val="2100"/>
            </a:pPr>
            <a:r>
              <a:rPr lang="es-ES" sz="27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APROXIMACIÓN A LA IDEA DE NEGOCIO</a:t>
            </a:r>
            <a:endParaRPr/>
          </a:p>
        </p:txBody>
      </p:sp>
      <p:sp>
        <p:nvSpPr>
          <p:cNvPr id="160" name="Google Shape;160;p13"/>
          <p:cNvSpPr txBox="1"/>
          <p:nvPr/>
        </p:nvSpPr>
        <p:spPr>
          <a:xfrm>
            <a:off x="-46547" y="2165605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3"/>
          <p:cNvSpPr txBox="1"/>
          <p:nvPr/>
        </p:nvSpPr>
        <p:spPr>
          <a:xfrm>
            <a:off x="1261771" y="2256987"/>
            <a:ext cx="4835308" cy="502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666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FUENTES DE IDEAS:</a:t>
            </a:r>
            <a:endParaRPr sz="2666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2" name="Google Shape;162;p13"/>
          <p:cNvSpPr/>
          <p:nvPr/>
        </p:nvSpPr>
        <p:spPr>
          <a:xfrm>
            <a:off x="1068173" y="3029888"/>
            <a:ext cx="8084305" cy="3045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r>
              <a:rPr lang="es-ES" sz="23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 Nuevos inventos o tecnología</a:t>
            </a:r>
            <a:endParaRPr sz="2399"/>
          </a:p>
          <a:p>
            <a:r>
              <a:rPr lang="es-ES" sz="23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 Interés personal o “hobbies”</a:t>
            </a:r>
            <a:endParaRPr sz="2399"/>
          </a:p>
          <a:p>
            <a:r>
              <a:rPr lang="es-ES" sz="23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 Observación de modas</a:t>
            </a:r>
            <a:endParaRPr sz="2399"/>
          </a:p>
          <a:p>
            <a:r>
              <a:rPr lang="es-ES" sz="23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 Observación de deficiencias de otras empresas</a:t>
            </a:r>
            <a:endParaRPr sz="2399"/>
          </a:p>
          <a:p>
            <a:r>
              <a:rPr lang="es-ES" sz="23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 Experiencia adquirida en un empleo anterior</a:t>
            </a:r>
            <a:endParaRPr sz="2399"/>
          </a:p>
          <a:p>
            <a:r>
              <a:rPr lang="es-ES" sz="23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 Observación de una ausencia</a:t>
            </a:r>
            <a:endParaRPr sz="2399"/>
          </a:p>
          <a:p>
            <a:r>
              <a:rPr lang="es-ES" sz="23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 Nuevas formas de comercialización</a:t>
            </a:r>
            <a:endParaRPr sz="2399"/>
          </a:p>
          <a:p>
            <a:r>
              <a:rPr lang="es-ES" sz="23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 Franquicia</a:t>
            </a:r>
            <a:endParaRPr sz="2399"/>
          </a:p>
        </p:txBody>
      </p:sp>
      <p:sp>
        <p:nvSpPr>
          <p:cNvPr id="163" name="Google Shape;163;p13"/>
          <p:cNvSpPr/>
          <p:nvPr/>
        </p:nvSpPr>
        <p:spPr>
          <a:xfrm>
            <a:off x="2452066" y="1835099"/>
            <a:ext cx="7013435" cy="3119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"/>
          <p:cNvSpPr txBox="1">
            <a:spLocks noGrp="1"/>
          </p:cNvSpPr>
          <p:nvPr>
            <p:ph type="title"/>
          </p:nvPr>
        </p:nvSpPr>
        <p:spPr>
          <a:xfrm>
            <a:off x="2126677" y="1203885"/>
            <a:ext cx="1051418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4372A5"/>
              </a:buClr>
              <a:buSzPts val="2100"/>
            </a:pPr>
            <a:r>
              <a:rPr lang="es-ES" sz="27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APROXIMACIÓN A LA IDEA DE NEGOCIO</a:t>
            </a:r>
            <a:endParaRPr/>
          </a:p>
        </p:txBody>
      </p:sp>
      <p:sp>
        <p:nvSpPr>
          <p:cNvPr id="169" name="Google Shape;169;p14"/>
          <p:cNvSpPr txBox="1"/>
          <p:nvPr/>
        </p:nvSpPr>
        <p:spPr>
          <a:xfrm>
            <a:off x="753758" y="2420276"/>
            <a:ext cx="4618181" cy="52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799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0" name="Google Shape;170;p14"/>
          <p:cNvSpPr txBox="1"/>
          <p:nvPr/>
        </p:nvSpPr>
        <p:spPr>
          <a:xfrm>
            <a:off x="1125041" y="2579143"/>
            <a:ext cx="9657992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3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DESENCADENANTES:</a:t>
            </a:r>
            <a:endParaRPr sz="2399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1" name="Google Shape;171;p14"/>
          <p:cNvSpPr/>
          <p:nvPr/>
        </p:nvSpPr>
        <p:spPr>
          <a:xfrm>
            <a:off x="4265349" y="3138199"/>
            <a:ext cx="5649328" cy="1938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marL="342834" indent="-342834">
              <a:buClr>
                <a:srgbClr val="6FAA47"/>
              </a:buClr>
              <a:buSzPts val="1800"/>
              <a:buFont typeface="Noto Sans Symbols"/>
              <a:buChar char="▪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Experiencia laboral</a:t>
            </a:r>
            <a:endParaRPr sz="2399"/>
          </a:p>
          <a:p>
            <a:pPr marL="342834" indent="-190483">
              <a:buClr>
                <a:schemeClr val="dk1"/>
              </a:buClr>
              <a:buSzPts val="1800"/>
            </a:pPr>
            <a:endParaRPr sz="2399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  <a:p>
            <a:pPr marL="342834" indent="-342834">
              <a:buClr>
                <a:srgbClr val="6FAA47"/>
              </a:buClr>
              <a:buSzPts val="1800"/>
              <a:buFont typeface="Noto Sans Symbols"/>
              <a:buChar char="▪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Observación del entorno</a:t>
            </a:r>
            <a:endParaRPr sz="2399"/>
          </a:p>
          <a:p>
            <a:pPr marL="342834" indent="-190483">
              <a:buClr>
                <a:schemeClr val="dk1"/>
              </a:buClr>
              <a:buSzPts val="1800"/>
            </a:pPr>
            <a:endParaRPr sz="2399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  <a:p>
            <a:pPr marL="342834" indent="-342834">
              <a:buClr>
                <a:srgbClr val="6FAA47"/>
              </a:buClr>
              <a:buSzPts val="1800"/>
              <a:buFont typeface="Noto Sans Symbols"/>
              <a:buChar char="▪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Una situación personal</a:t>
            </a:r>
            <a:endParaRPr sz="2399"/>
          </a:p>
        </p:txBody>
      </p:sp>
      <p:sp>
        <p:nvSpPr>
          <p:cNvPr id="172" name="Google Shape;172;p14"/>
          <p:cNvSpPr/>
          <p:nvPr/>
        </p:nvSpPr>
        <p:spPr>
          <a:xfrm>
            <a:off x="2126668" y="3430060"/>
            <a:ext cx="1771453" cy="666194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r>
              <a:rPr lang="es-ES" sz="2133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ORIGEN</a:t>
            </a:r>
            <a:endParaRPr sz="2133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3" name="Google Shape;173;p14"/>
          <p:cNvSpPr/>
          <p:nvPr/>
        </p:nvSpPr>
        <p:spPr>
          <a:xfrm>
            <a:off x="1928264" y="2040824"/>
            <a:ext cx="7412151" cy="99205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 txBox="1">
            <a:spLocks noGrp="1"/>
          </p:cNvSpPr>
          <p:nvPr>
            <p:ph type="title"/>
          </p:nvPr>
        </p:nvSpPr>
        <p:spPr>
          <a:xfrm>
            <a:off x="2414556" y="1111845"/>
            <a:ext cx="1051418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0070C0"/>
              </a:buClr>
              <a:buSzPts val="2100"/>
            </a:pPr>
            <a:r>
              <a:rPr lang="es-ES" sz="2799" b="1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APROXIMACIÓN A LA IDEA DE NEGOCIO</a:t>
            </a:r>
            <a:endParaRPr/>
          </a:p>
        </p:txBody>
      </p:sp>
      <p:sp>
        <p:nvSpPr>
          <p:cNvPr id="179" name="Google Shape;179;p15"/>
          <p:cNvSpPr txBox="1"/>
          <p:nvPr/>
        </p:nvSpPr>
        <p:spPr>
          <a:xfrm>
            <a:off x="549720" y="2577631"/>
            <a:ext cx="4497060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5"/>
          <p:cNvSpPr txBox="1"/>
          <p:nvPr/>
        </p:nvSpPr>
        <p:spPr>
          <a:xfrm>
            <a:off x="1842211" y="2774509"/>
            <a:ext cx="9404693" cy="502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666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DESENCADENANTES:</a:t>
            </a:r>
            <a:endParaRPr sz="2666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p15"/>
          <p:cNvSpPr/>
          <p:nvPr/>
        </p:nvSpPr>
        <p:spPr>
          <a:xfrm>
            <a:off x="4684892" y="3372449"/>
            <a:ext cx="5501163" cy="1938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marL="342834" indent="-342834">
              <a:buClr>
                <a:srgbClr val="6FAA47"/>
              </a:buClr>
              <a:buSzPts val="1800"/>
              <a:buFont typeface="Noto Sans Symbols"/>
              <a:buChar char="▪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Copio un método</a:t>
            </a:r>
            <a:endParaRPr sz="2399"/>
          </a:p>
          <a:p>
            <a:pPr marL="342834" indent="-190483">
              <a:buClr>
                <a:schemeClr val="dk1"/>
              </a:buClr>
              <a:buSzPts val="1800"/>
            </a:pPr>
            <a:endParaRPr sz="2399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  <a:p>
            <a:pPr marL="342834" indent="-342834">
              <a:buClr>
                <a:srgbClr val="6FAA47"/>
              </a:buClr>
              <a:buSzPts val="1800"/>
              <a:buFont typeface="Noto Sans Symbols"/>
              <a:buChar char="▪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Creo un método</a:t>
            </a:r>
            <a:endParaRPr sz="2399"/>
          </a:p>
          <a:p>
            <a:pPr marL="342834" indent="-190483">
              <a:buClr>
                <a:schemeClr val="dk1"/>
              </a:buClr>
              <a:buSzPts val="1800"/>
            </a:pPr>
            <a:endParaRPr sz="2399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  <a:p>
            <a:pPr marL="342834" indent="-342834">
              <a:buClr>
                <a:srgbClr val="6FAA47"/>
              </a:buClr>
              <a:buSzPts val="1800"/>
              <a:buFont typeface="Noto Sans Symbols"/>
              <a:buChar char="▪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Aplico una habilidad</a:t>
            </a:r>
            <a:endParaRPr sz="2399"/>
          </a:p>
        </p:txBody>
      </p:sp>
      <p:sp>
        <p:nvSpPr>
          <p:cNvPr id="182" name="Google Shape;182;p15"/>
          <p:cNvSpPr/>
          <p:nvPr/>
        </p:nvSpPr>
        <p:spPr>
          <a:xfrm>
            <a:off x="2310920" y="1941619"/>
            <a:ext cx="7412151" cy="99205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5"/>
          <p:cNvSpPr/>
          <p:nvPr/>
        </p:nvSpPr>
        <p:spPr>
          <a:xfrm>
            <a:off x="2502299" y="3430091"/>
            <a:ext cx="1771453" cy="666194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r>
              <a:rPr lang="es-ES" sz="2133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MÉTODOS</a:t>
            </a:r>
            <a:endParaRPr sz="2133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"/>
          <p:cNvSpPr txBox="1">
            <a:spLocks noGrp="1"/>
          </p:cNvSpPr>
          <p:nvPr>
            <p:ph type="title"/>
          </p:nvPr>
        </p:nvSpPr>
        <p:spPr>
          <a:xfrm>
            <a:off x="2385614" y="1089437"/>
            <a:ext cx="1051418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0070C0"/>
              </a:buClr>
              <a:buSzPts val="2100"/>
            </a:pPr>
            <a:r>
              <a:rPr lang="es-ES" sz="2799" b="1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APROXIMACIÓN</a:t>
            </a:r>
            <a:r>
              <a:rPr lang="es-ES" sz="3199" b="1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99" b="1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A LA IDEA DE NEGOCIO</a:t>
            </a:r>
            <a:endParaRPr/>
          </a:p>
        </p:txBody>
      </p:sp>
      <p:sp>
        <p:nvSpPr>
          <p:cNvPr id="189" name="Google Shape;189;p16"/>
          <p:cNvSpPr txBox="1"/>
          <p:nvPr/>
        </p:nvSpPr>
        <p:spPr>
          <a:xfrm>
            <a:off x="438000" y="227863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6"/>
          <p:cNvSpPr txBox="1"/>
          <p:nvPr/>
        </p:nvSpPr>
        <p:spPr>
          <a:xfrm>
            <a:off x="2098971" y="2593399"/>
            <a:ext cx="9657992" cy="502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666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DESENCADENANTES:</a:t>
            </a:r>
            <a:endParaRPr sz="2666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1" name="Google Shape;191;p16"/>
          <p:cNvSpPr/>
          <p:nvPr/>
        </p:nvSpPr>
        <p:spPr>
          <a:xfrm>
            <a:off x="5083379" y="3209144"/>
            <a:ext cx="6050327" cy="267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marL="342834" indent="-342834">
              <a:buClr>
                <a:srgbClr val="6FAA47"/>
              </a:buClr>
              <a:buSzPts val="1800"/>
              <a:buFont typeface="Noto Sans Symbols"/>
              <a:buChar char="▪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Ser mejor que los demás</a:t>
            </a:r>
            <a:endParaRPr sz="2399"/>
          </a:p>
          <a:p>
            <a:pPr marL="342834" indent="-190483">
              <a:buClr>
                <a:schemeClr val="dk1"/>
              </a:buClr>
              <a:buSzPts val="1800"/>
            </a:pPr>
            <a:endParaRPr sz="2399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  <a:p>
            <a:pPr marL="342834" indent="-342834">
              <a:buClr>
                <a:srgbClr val="6FAA47"/>
              </a:buClr>
              <a:buSzPts val="1800"/>
              <a:buFont typeface="Noto Sans Symbols"/>
              <a:buChar char="▪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Ofrecer algo que ahora no hay</a:t>
            </a:r>
            <a:endParaRPr sz="2399"/>
          </a:p>
          <a:p>
            <a:pPr marL="342834" indent="-190483">
              <a:buClr>
                <a:schemeClr val="dk1"/>
              </a:buClr>
              <a:buSzPts val="1800"/>
            </a:pPr>
            <a:endParaRPr sz="2399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  <a:p>
            <a:pPr marL="342834" indent="-342834">
              <a:buClr>
                <a:srgbClr val="6FAA47"/>
              </a:buClr>
              <a:buSzPts val="1800"/>
              <a:buFont typeface="Noto Sans Symbols"/>
              <a:buChar char="▪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Ocupar un hueco en el mercado</a:t>
            </a:r>
            <a:endParaRPr sz="2399"/>
          </a:p>
          <a:p>
            <a:pPr marL="342834" indent="-190483">
              <a:buClr>
                <a:schemeClr val="dk1"/>
              </a:buClr>
              <a:buSzPts val="1800"/>
            </a:pPr>
            <a:endParaRPr sz="2399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  <a:p>
            <a:pPr marL="342834" indent="-342834">
              <a:buClr>
                <a:srgbClr val="6FAA47"/>
              </a:buClr>
              <a:buSzPts val="1800"/>
              <a:buFont typeface="Noto Sans Symbols"/>
              <a:buChar char="▪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Hacer algo de forma distinta</a:t>
            </a:r>
            <a:endParaRPr sz="2399"/>
          </a:p>
        </p:txBody>
      </p:sp>
      <p:sp>
        <p:nvSpPr>
          <p:cNvPr id="192" name="Google Shape;192;p16"/>
          <p:cNvSpPr/>
          <p:nvPr/>
        </p:nvSpPr>
        <p:spPr>
          <a:xfrm>
            <a:off x="2582515" y="3430084"/>
            <a:ext cx="2097353" cy="666194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r>
              <a:rPr lang="es-ES" sz="2133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OBJETIVOS</a:t>
            </a:r>
            <a:endParaRPr sz="2133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3" name="Google Shape;193;p16"/>
          <p:cNvSpPr/>
          <p:nvPr/>
        </p:nvSpPr>
        <p:spPr>
          <a:xfrm>
            <a:off x="2310920" y="1998308"/>
            <a:ext cx="7412151" cy="99205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"/>
          <p:cNvSpPr txBox="1"/>
          <p:nvPr/>
        </p:nvSpPr>
        <p:spPr>
          <a:xfrm>
            <a:off x="2027949" y="3021324"/>
            <a:ext cx="7780495" cy="52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799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INNOVACIÓN</a:t>
            </a:r>
            <a:endParaRPr sz="2399"/>
          </a:p>
        </p:txBody>
      </p:sp>
      <p:cxnSp>
        <p:nvCxnSpPr>
          <p:cNvPr id="200" name="Google Shape;200;p17"/>
          <p:cNvCxnSpPr/>
          <p:nvPr/>
        </p:nvCxnSpPr>
        <p:spPr>
          <a:xfrm>
            <a:off x="2491155" y="2914528"/>
            <a:ext cx="7288601" cy="4989"/>
          </a:xfrm>
          <a:prstGeom prst="straightConnector1">
            <a:avLst/>
          </a:prstGeom>
          <a:noFill/>
          <a:ln w="762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1" name="Google Shape;201;p17"/>
          <p:cNvCxnSpPr/>
          <p:nvPr/>
        </p:nvCxnSpPr>
        <p:spPr>
          <a:xfrm>
            <a:off x="2510053" y="3698723"/>
            <a:ext cx="7288601" cy="4989"/>
          </a:xfrm>
          <a:prstGeom prst="straightConnector1">
            <a:avLst/>
          </a:prstGeom>
          <a:noFill/>
          <a:ln w="762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8"/>
          <p:cNvSpPr txBox="1"/>
          <p:nvPr/>
        </p:nvSpPr>
        <p:spPr>
          <a:xfrm>
            <a:off x="749910" y="1641265"/>
            <a:ext cx="10545231" cy="1240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3732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LA INNOVACIÓN SE PRODUCE CUANDO LAS IDEAS </a:t>
            </a:r>
            <a:r>
              <a:rPr lang="es-ES" sz="31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CREATIVAS</a:t>
            </a:r>
            <a:r>
              <a:rPr lang="es-ES" sz="3732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 SE IMPLEMENTA</a:t>
            </a:r>
            <a:endParaRPr sz="3732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8" name="Google Shape;208;p18" descr="Resultado de imagen de innovacion"/>
          <p:cNvPicPr preferRelativeResize="0"/>
          <p:nvPr/>
        </p:nvPicPr>
        <p:blipFill rotWithShape="1">
          <a:blip r:embed="rId3">
            <a:alphaModFix/>
          </a:blip>
          <a:srcRect t="11514" b="22906"/>
          <a:stretch/>
        </p:blipFill>
        <p:spPr>
          <a:xfrm>
            <a:off x="2140859" y="2952084"/>
            <a:ext cx="7950691" cy="34382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066c65eb2_0_0"/>
          <p:cNvSpPr txBox="1"/>
          <p:nvPr/>
        </p:nvSpPr>
        <p:spPr>
          <a:xfrm>
            <a:off x="609600" y="1690690"/>
            <a:ext cx="7304146" cy="4503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2" tIns="121862" rIns="121862" bIns="121862" anchor="t" anchorCtr="0">
            <a:noAutofit/>
          </a:bodyPr>
          <a:lstStyle/>
          <a:p>
            <a:endParaRPr sz="2399" dirty="0"/>
          </a:p>
          <a:p>
            <a:pPr marL="609402" indent="-507835">
              <a:buSzPts val="2400"/>
              <a:buChar char="●"/>
            </a:pPr>
            <a:r>
              <a:rPr lang="es-ES" sz="3199" dirty="0"/>
              <a:t>Justificar la idea.</a:t>
            </a:r>
            <a:endParaRPr sz="3199" dirty="0"/>
          </a:p>
          <a:p>
            <a:pPr marL="609402" indent="-507835">
              <a:buSzPts val="2400"/>
              <a:buChar char="●"/>
            </a:pPr>
            <a:r>
              <a:rPr lang="es-ES" sz="3199" dirty="0"/>
              <a:t>Dar origen al proyecto,</a:t>
            </a:r>
            <a:endParaRPr sz="3199" dirty="0"/>
          </a:p>
          <a:p>
            <a:pPr marL="609402" indent="-507835">
              <a:buSzPts val="2400"/>
              <a:buChar char="●"/>
            </a:pPr>
            <a:r>
              <a:rPr lang="es-ES" sz="3199" dirty="0"/>
              <a:t>Determinar las competencias</a:t>
            </a:r>
            <a:endParaRPr sz="3199" dirty="0"/>
          </a:p>
          <a:p>
            <a:pPr marL="609402" indent="-507835">
              <a:buSzPts val="2400"/>
              <a:buChar char="●"/>
            </a:pPr>
            <a:r>
              <a:rPr lang="es-ES" sz="3199" dirty="0" err="1"/>
              <a:t>emprendedoras.Autoconfianza</a:t>
            </a:r>
            <a:r>
              <a:rPr lang="es-ES" sz="3199" dirty="0"/>
              <a:t>.</a:t>
            </a:r>
            <a:endParaRPr sz="3199" dirty="0"/>
          </a:p>
          <a:p>
            <a:pPr marL="609402" indent="-507835">
              <a:buSzPts val="2400"/>
              <a:buChar char="●"/>
            </a:pPr>
            <a:r>
              <a:rPr lang="es-ES" sz="3199" dirty="0"/>
              <a:t>Autoconocimiento.</a:t>
            </a:r>
            <a:endParaRPr sz="3199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87A3E56-2569-4C6E-B58E-4A9433A81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  <a:endParaRPr lang="es-PE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9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9"/>
          <p:cNvSpPr txBox="1"/>
          <p:nvPr/>
        </p:nvSpPr>
        <p:spPr>
          <a:xfrm>
            <a:off x="551496" y="1367010"/>
            <a:ext cx="9657992" cy="52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7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COMPETENCIAS DE LAS PERSONAS EMPRENDEDORAS</a:t>
            </a:r>
            <a:endParaRPr sz="2799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5" name="Google Shape;215;p19" descr="Resultado de imagen de ser emprended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61112" y="2681255"/>
            <a:ext cx="7618972" cy="4000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6" name="Google Shape;216;p19"/>
          <p:cNvCxnSpPr/>
          <p:nvPr/>
        </p:nvCxnSpPr>
        <p:spPr>
          <a:xfrm>
            <a:off x="1938435" y="2347624"/>
            <a:ext cx="6891774" cy="4988"/>
          </a:xfrm>
          <a:prstGeom prst="straightConnector1">
            <a:avLst/>
          </a:prstGeom>
          <a:noFill/>
          <a:ln w="762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"/>
          <p:cNvSpPr txBox="1"/>
          <p:nvPr/>
        </p:nvSpPr>
        <p:spPr>
          <a:xfrm>
            <a:off x="2027949" y="3021324"/>
            <a:ext cx="7780495" cy="52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799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COMPETENCIAS EMPRENDEDORAS</a:t>
            </a:r>
            <a:endParaRPr sz="2399"/>
          </a:p>
        </p:txBody>
      </p:sp>
      <p:cxnSp>
        <p:nvCxnSpPr>
          <p:cNvPr id="223" name="Google Shape;223;p20"/>
          <p:cNvCxnSpPr/>
          <p:nvPr/>
        </p:nvCxnSpPr>
        <p:spPr>
          <a:xfrm>
            <a:off x="2491155" y="2872003"/>
            <a:ext cx="7288601" cy="4989"/>
          </a:xfrm>
          <a:prstGeom prst="straightConnector1">
            <a:avLst/>
          </a:prstGeom>
          <a:noFill/>
          <a:ln w="762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4" name="Google Shape;224;p20"/>
          <p:cNvCxnSpPr/>
          <p:nvPr/>
        </p:nvCxnSpPr>
        <p:spPr>
          <a:xfrm>
            <a:off x="2524225" y="3613690"/>
            <a:ext cx="7288601" cy="4989"/>
          </a:xfrm>
          <a:prstGeom prst="straightConnector1">
            <a:avLst/>
          </a:prstGeom>
          <a:noFill/>
          <a:ln w="762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1"/>
          <p:cNvSpPr txBox="1">
            <a:spLocks noGrp="1"/>
          </p:cNvSpPr>
          <p:nvPr>
            <p:ph type="title"/>
          </p:nvPr>
        </p:nvSpPr>
        <p:spPr>
          <a:xfrm>
            <a:off x="1468829" y="977025"/>
            <a:ext cx="740711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0070C0"/>
              </a:buClr>
              <a:buSzPts val="2100"/>
            </a:pPr>
            <a:r>
              <a:rPr lang="es-ES" sz="2799" b="1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AUTOCONOCIMIENTO</a:t>
            </a:r>
            <a:endParaRPr/>
          </a:p>
        </p:txBody>
      </p:sp>
      <p:sp>
        <p:nvSpPr>
          <p:cNvPr id="230" name="Google Shape;230;p21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1"/>
          <p:cNvSpPr txBox="1"/>
          <p:nvPr/>
        </p:nvSpPr>
        <p:spPr>
          <a:xfrm>
            <a:off x="1150702" y="2269964"/>
            <a:ext cx="5604930" cy="1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6FAA47"/>
              </a:buClr>
              <a:buSzPts val="1800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¿Me esfuerzo por conocerme?</a:t>
            </a:r>
            <a:endParaRPr sz="2399"/>
          </a:p>
          <a:p>
            <a:pPr>
              <a:lnSpc>
                <a:spcPct val="90000"/>
              </a:lnSpc>
              <a:spcBef>
                <a:spcPts val="1333"/>
              </a:spcBef>
              <a:buClr>
                <a:srgbClr val="6FAA47"/>
              </a:buClr>
              <a:buSzPts val="1800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 ¿Cómo? </a:t>
            </a:r>
            <a:endParaRPr sz="2399"/>
          </a:p>
        </p:txBody>
      </p:sp>
      <p:sp>
        <p:nvSpPr>
          <p:cNvPr id="232" name="Google Shape;232;p21"/>
          <p:cNvSpPr txBox="1"/>
          <p:nvPr/>
        </p:nvSpPr>
        <p:spPr>
          <a:xfrm>
            <a:off x="7194382" y="5321301"/>
            <a:ext cx="4176150" cy="15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noAutofit/>
          </a:bodyPr>
          <a:lstStyle/>
          <a:p>
            <a:pPr algn="ctr">
              <a:buClr>
                <a:srgbClr val="99CC00"/>
              </a:buClr>
              <a:buSzPts val="1800"/>
            </a:pP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Qué características destacaría como </a:t>
            </a:r>
            <a:r>
              <a:rPr lang="es-ES" sz="23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FORTALEZAS</a:t>
            </a: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 de mi personalidad?  </a:t>
            </a:r>
            <a:endParaRPr sz="2399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3" name="Google Shape;233;p21" descr="C:\Documents and Settings\dase2\Configuración local\Archivos temporales de Internet\Content.IE5\II6CE4OL\Espejo Mujer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7761" y="3312005"/>
            <a:ext cx="2467517" cy="334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1" descr="C:\Archivos de programa\Microsoft Office\MEDIA\CAGCAT10\j0302953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69838" y="1511635"/>
            <a:ext cx="2676880" cy="375314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1"/>
          <p:cNvSpPr/>
          <p:nvPr/>
        </p:nvSpPr>
        <p:spPr>
          <a:xfrm rot="10800000" flipH="1">
            <a:off x="1333026" y="1880680"/>
            <a:ext cx="4280056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"/>
          <p:cNvSpPr txBox="1">
            <a:spLocks noGrp="1"/>
          </p:cNvSpPr>
          <p:nvPr>
            <p:ph type="title"/>
          </p:nvPr>
        </p:nvSpPr>
        <p:spPr>
          <a:xfrm>
            <a:off x="994001" y="1391294"/>
            <a:ext cx="5143459" cy="734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0070C0"/>
              </a:buClr>
              <a:buSzPts val="2100"/>
            </a:pPr>
            <a:r>
              <a:rPr lang="es-ES" sz="2799" b="1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SUPERAR LOS TEMORES</a:t>
            </a:r>
            <a:endParaRPr/>
          </a:p>
        </p:txBody>
      </p:sp>
      <p:sp>
        <p:nvSpPr>
          <p:cNvPr id="241" name="Google Shape;241;p22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2"/>
          <p:cNvSpPr txBox="1"/>
          <p:nvPr/>
        </p:nvSpPr>
        <p:spPr>
          <a:xfrm>
            <a:off x="1018054" y="2459071"/>
            <a:ext cx="5020197" cy="6540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noAutofit/>
          </a:bodyPr>
          <a:lstStyle/>
          <a:p>
            <a:pPr algn="just"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es-ES"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Es normal tener miedo y muchas dudas al principio, el miedo nos ayuda a no emprender con demasiada ligereza, nos ayuda a detectar el peligro. </a:t>
            </a:r>
            <a:endParaRPr sz="2666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2000"/>
            </a:pPr>
            <a:r>
              <a:rPr lang="es-ES"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 caso de que sea un miedo paralizador, ése sólo se vence poniéndonos en acción.</a:t>
            </a:r>
            <a:endParaRPr sz="2399"/>
          </a:p>
        </p:txBody>
      </p:sp>
      <p:pic>
        <p:nvPicPr>
          <p:cNvPr id="243" name="Google Shape;24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9199" y="1969750"/>
            <a:ext cx="1799956" cy="2232248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2"/>
          <p:cNvSpPr/>
          <p:nvPr/>
        </p:nvSpPr>
        <p:spPr>
          <a:xfrm>
            <a:off x="7292690" y="4227661"/>
            <a:ext cx="4172975" cy="1819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Autofit/>
          </a:bodyPr>
          <a:lstStyle/>
          <a:p>
            <a:pPr algn="ctr"/>
            <a:r>
              <a:rPr lang="es-ES" sz="1999" b="1" i="1">
                <a:solidFill>
                  <a:srgbClr val="6FAA47"/>
                </a:solidFill>
                <a:latin typeface="Cambria"/>
                <a:ea typeface="Cambria"/>
                <a:cs typeface="Cambria"/>
                <a:sym typeface="Cambria"/>
              </a:rPr>
              <a:t>“Tanto si piensas que puedes,</a:t>
            </a:r>
            <a:br>
              <a:rPr lang="es-ES" sz="1999" b="1" i="1">
                <a:solidFill>
                  <a:srgbClr val="6FAA47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999" b="1" i="1">
                <a:solidFill>
                  <a:srgbClr val="6FAA47"/>
                </a:solidFill>
                <a:latin typeface="Cambria"/>
                <a:ea typeface="Cambria"/>
                <a:cs typeface="Cambria"/>
                <a:sym typeface="Cambria"/>
              </a:rPr>
              <a:t>como si piensas que no puedes,</a:t>
            </a:r>
            <a:br>
              <a:rPr lang="es-ES" sz="1999" b="1" i="1">
                <a:solidFill>
                  <a:srgbClr val="6FAA47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999" b="1" i="1">
                <a:solidFill>
                  <a:srgbClr val="6FAA47"/>
                </a:solidFill>
                <a:latin typeface="Cambria"/>
                <a:ea typeface="Cambria"/>
                <a:cs typeface="Cambria"/>
                <a:sym typeface="Cambria"/>
              </a:rPr>
              <a:t>tienes razón”</a:t>
            </a:r>
            <a:br>
              <a:rPr lang="es-ES" sz="1999" b="1" i="1">
                <a:solidFill>
                  <a:srgbClr val="6FAA47"/>
                </a:solidFill>
                <a:latin typeface="Cambria"/>
                <a:ea typeface="Cambria"/>
                <a:cs typeface="Cambria"/>
                <a:sym typeface="Cambria"/>
              </a:rPr>
            </a:br>
            <a:br>
              <a:rPr lang="es-ES" sz="1999" b="1" i="1">
                <a:solidFill>
                  <a:srgbClr val="6FAA47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1999" b="1">
                <a:solidFill>
                  <a:srgbClr val="6FAA47"/>
                </a:solidFill>
                <a:latin typeface="Cambria"/>
                <a:ea typeface="Cambria"/>
                <a:cs typeface="Cambria"/>
                <a:sym typeface="Cambria"/>
              </a:rPr>
              <a:t>Henry Ford</a:t>
            </a:r>
            <a:endParaRPr sz="3999" b="1">
              <a:solidFill>
                <a:srgbClr val="6FAA4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5" name="Google Shape;245;p22"/>
          <p:cNvSpPr/>
          <p:nvPr/>
        </p:nvSpPr>
        <p:spPr>
          <a:xfrm rot="10800000" flipH="1">
            <a:off x="978714" y="2008232"/>
            <a:ext cx="4676883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3"/>
          <p:cNvSpPr txBox="1">
            <a:spLocks noGrp="1"/>
          </p:cNvSpPr>
          <p:nvPr>
            <p:ph type="title"/>
          </p:nvPr>
        </p:nvSpPr>
        <p:spPr>
          <a:xfrm>
            <a:off x="4139792" y="1033127"/>
            <a:ext cx="1051418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0070C0"/>
              </a:buClr>
              <a:buSzPts val="2100"/>
            </a:pPr>
            <a:r>
              <a:rPr lang="es-ES" sz="2799" b="1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AUTOCONFIANZA</a:t>
            </a:r>
            <a:endParaRPr/>
          </a:p>
        </p:txBody>
      </p:sp>
      <p:sp>
        <p:nvSpPr>
          <p:cNvPr id="251" name="Google Shape;251;p23"/>
          <p:cNvSpPr txBox="1"/>
          <p:nvPr/>
        </p:nvSpPr>
        <p:spPr>
          <a:xfrm>
            <a:off x="823" y="1352969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3"/>
          <p:cNvSpPr/>
          <p:nvPr/>
        </p:nvSpPr>
        <p:spPr>
          <a:xfrm>
            <a:off x="6677030" y="3667802"/>
            <a:ext cx="4746935" cy="2262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Autofit/>
          </a:bodyPr>
          <a:lstStyle/>
          <a:p>
            <a:pPr algn="ctr"/>
            <a:r>
              <a:rPr lang="es-ES" sz="19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“El modo en que te tratas a ti mismo establece el estándar para otros.”</a:t>
            </a:r>
            <a:endParaRPr sz="2399"/>
          </a:p>
          <a:p>
            <a:pPr algn="ctr">
              <a:spcBef>
                <a:spcPts val="400"/>
              </a:spcBef>
            </a:pPr>
            <a:endParaRPr sz="1999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  <a:p>
            <a:pPr algn="ctr">
              <a:spcBef>
                <a:spcPts val="400"/>
              </a:spcBef>
            </a:pPr>
            <a:r>
              <a:rPr lang="es-ES" sz="19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Sonya Friedman.</a:t>
            </a:r>
            <a:endParaRPr sz="3999" b="1">
              <a:solidFill>
                <a:srgbClr val="6FAA4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3" name="Google Shape;253;p23"/>
          <p:cNvSpPr txBox="1"/>
          <p:nvPr/>
        </p:nvSpPr>
        <p:spPr>
          <a:xfrm>
            <a:off x="824738" y="2252882"/>
            <a:ext cx="10851760" cy="116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noAutofit/>
          </a:bodyPr>
          <a:lstStyle/>
          <a:p>
            <a:pPr algn="just">
              <a:lnSpc>
                <a:spcPct val="90000"/>
              </a:lnSpc>
              <a:buClr>
                <a:schemeClr val="dk1"/>
              </a:buClr>
              <a:buSzPts val="1800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Convencimiento íntimo de que uno es capaz de realizar con éxito una determinada tarea o misión, o bien elegir la mejor alternativa cuando se presenta un problema, es decir tomar la mejor decisión</a:t>
            </a:r>
            <a:r>
              <a:rPr lang="es-ES"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399"/>
          </a:p>
        </p:txBody>
      </p:sp>
      <p:pic>
        <p:nvPicPr>
          <p:cNvPr id="254" name="Google Shape;254;p23" descr="Resultado de imagen de autoconfianza"/>
          <p:cNvPicPr preferRelativeResize="0"/>
          <p:nvPr/>
        </p:nvPicPr>
        <p:blipFill rotWithShape="1">
          <a:blip r:embed="rId3">
            <a:alphaModFix/>
          </a:blip>
          <a:srcRect l="8696" t="11729" r="5134" b="3654"/>
          <a:stretch/>
        </p:blipFill>
        <p:spPr>
          <a:xfrm>
            <a:off x="1026395" y="3528206"/>
            <a:ext cx="5088150" cy="2901466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3"/>
          <p:cNvSpPr/>
          <p:nvPr/>
        </p:nvSpPr>
        <p:spPr>
          <a:xfrm rot="10800000" flipH="1">
            <a:off x="3855709" y="1937369"/>
            <a:ext cx="3713161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"/>
          <p:cNvSpPr txBox="1">
            <a:spLocks noGrp="1"/>
          </p:cNvSpPr>
          <p:nvPr>
            <p:ph type="title"/>
          </p:nvPr>
        </p:nvSpPr>
        <p:spPr>
          <a:xfrm>
            <a:off x="4375106" y="1308096"/>
            <a:ext cx="3441738" cy="635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4372A5"/>
              </a:buClr>
              <a:buSzPts val="2100"/>
            </a:pPr>
            <a:r>
              <a:rPr lang="es-ES" sz="27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AUTOCONFIANZA</a:t>
            </a:r>
            <a:endParaRPr/>
          </a:p>
        </p:txBody>
      </p:sp>
      <p:sp>
        <p:nvSpPr>
          <p:cNvPr id="261" name="Google Shape;261;p24"/>
          <p:cNvSpPr txBox="1"/>
          <p:nvPr/>
        </p:nvSpPr>
        <p:spPr>
          <a:xfrm>
            <a:off x="932602" y="2802435"/>
            <a:ext cx="10685502" cy="3569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noAutofit/>
          </a:bodyPr>
          <a:lstStyle/>
          <a:p>
            <a:pPr marL="304701" indent="-304701">
              <a:lnSpc>
                <a:spcPct val="90000"/>
              </a:lnSpc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Líneas de pensamiento: escribir en positivo y en presente nuestros temores. </a:t>
            </a:r>
            <a:endParaRPr sz="2399"/>
          </a:p>
          <a:p>
            <a:pPr marL="304701" indent="-304701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 generalizar ni comparar</a:t>
            </a:r>
            <a:endParaRPr sz="2399"/>
          </a:p>
          <a:p>
            <a:pPr marL="304701" indent="-304701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Relajación</a:t>
            </a:r>
            <a:endParaRPr sz="2399"/>
          </a:p>
          <a:p>
            <a:pPr marL="304701" indent="-304701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Escribir</a:t>
            </a:r>
            <a:endParaRPr sz="2399"/>
          </a:p>
          <a:p>
            <a:pPr marL="304701" indent="-304701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Hacer ejercicio físico</a:t>
            </a:r>
            <a:endParaRPr sz="2399"/>
          </a:p>
          <a:p>
            <a:pPr marL="304701" indent="-304701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Perdónate los errores pasados</a:t>
            </a:r>
            <a:endParaRPr sz="2399"/>
          </a:p>
          <a:p>
            <a:pPr marL="304701" indent="-304701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Busca hechos en lugar de opiniones</a:t>
            </a:r>
            <a:endParaRPr sz="2399"/>
          </a:p>
          <a:p>
            <a:pPr marL="304701" indent="-304701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Comprométete a modificar aquello que consideras necesario</a:t>
            </a:r>
            <a:endParaRPr sz="2133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2" name="Google Shape;262;p24"/>
          <p:cNvSpPr txBox="1"/>
          <p:nvPr/>
        </p:nvSpPr>
        <p:spPr>
          <a:xfrm>
            <a:off x="832033" y="1943903"/>
            <a:ext cx="10529950" cy="1230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2" tIns="60915" rIns="121862" bIns="60915" anchor="t" anchorCtr="0">
            <a:spAutoFit/>
          </a:bodyPr>
          <a:lstStyle/>
          <a:p>
            <a:r>
              <a:rPr lang="es-ES" sz="2666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Herramientas para mejorar nuestra autoconfianza y superar temores: </a:t>
            </a:r>
            <a:endParaRPr sz="2399"/>
          </a:p>
          <a:p>
            <a:endParaRPr sz="1866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5"/>
          <p:cNvSpPr txBox="1">
            <a:spLocks noGrp="1"/>
          </p:cNvSpPr>
          <p:nvPr>
            <p:ph type="title"/>
          </p:nvPr>
        </p:nvSpPr>
        <p:spPr>
          <a:xfrm>
            <a:off x="966461" y="949185"/>
            <a:ext cx="359786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0070C0"/>
              </a:buClr>
              <a:buSzPts val="2100"/>
            </a:pPr>
            <a:r>
              <a:rPr lang="es-ES" sz="2799" b="1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AUTOCONTROL</a:t>
            </a:r>
            <a:endParaRPr/>
          </a:p>
        </p:txBody>
      </p:sp>
      <p:sp>
        <p:nvSpPr>
          <p:cNvPr id="268" name="Google Shape;268;p25"/>
          <p:cNvSpPr txBox="1"/>
          <p:nvPr/>
        </p:nvSpPr>
        <p:spPr>
          <a:xfrm>
            <a:off x="387100" y="2252128"/>
            <a:ext cx="4932282" cy="50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normAutofit/>
          </a:bodyPr>
          <a:lstStyle/>
          <a:p>
            <a:pPr algn="just">
              <a:lnSpc>
                <a:spcPct val="90000"/>
              </a:lnSpc>
              <a:buClr>
                <a:schemeClr val="dk1"/>
              </a:buClr>
              <a:buSzPts val="1800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Capacidad consciente de regular los impulsos de manera voluntaria, con el objetivo de alcanzar un mayor equilibrio personal y relacional. </a:t>
            </a:r>
            <a:endParaRPr sz="2399"/>
          </a:p>
          <a:p>
            <a:pPr algn="just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1800"/>
            </a:pPr>
            <a:endParaRPr sz="2399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1800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Una persona con autocontrol puede </a:t>
            </a:r>
            <a:r>
              <a:rPr lang="es-ES" sz="2399" b="1" u="sng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manejar sus emociones y regular su comportamiento</a:t>
            </a:r>
            <a:r>
              <a:rPr lang="es-ES" sz="3466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399"/>
          </a:p>
          <a:p>
            <a:pPr marL="304701" indent="-160814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ts val="1700"/>
            </a:pPr>
            <a:endParaRPr sz="2266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25" descr="Resultado de imagen de autocontro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20199" y="1596265"/>
            <a:ext cx="5257091" cy="4785192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5"/>
          <p:cNvSpPr/>
          <p:nvPr/>
        </p:nvSpPr>
        <p:spPr>
          <a:xfrm>
            <a:off x="624407" y="1814070"/>
            <a:ext cx="3727334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6"/>
          <p:cNvSpPr txBox="1">
            <a:spLocks noGrp="1"/>
          </p:cNvSpPr>
          <p:nvPr>
            <p:ph type="title"/>
          </p:nvPr>
        </p:nvSpPr>
        <p:spPr>
          <a:xfrm>
            <a:off x="4692513" y="971835"/>
            <a:ext cx="355662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0070C0"/>
              </a:buClr>
              <a:buSzPts val="2100"/>
            </a:pPr>
            <a:r>
              <a:rPr lang="es-ES" sz="2799" b="1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MOTIVACIÓN</a:t>
            </a:r>
            <a:endParaRPr/>
          </a:p>
        </p:txBody>
      </p:sp>
      <p:sp>
        <p:nvSpPr>
          <p:cNvPr id="276" name="Google Shape;276;p26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6"/>
          <p:cNvSpPr txBox="1"/>
          <p:nvPr/>
        </p:nvSpPr>
        <p:spPr>
          <a:xfrm>
            <a:off x="456858" y="2134731"/>
            <a:ext cx="11221597" cy="1973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normAutofit/>
          </a:bodyPr>
          <a:lstStyle/>
          <a:p>
            <a:pPr algn="just">
              <a:lnSpc>
                <a:spcPct val="90000"/>
              </a:lnSpc>
              <a:buClr>
                <a:schemeClr val="dk1"/>
              </a:buClr>
              <a:buSzPts val="1800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 motivación se basa en aquellas cosas que </a:t>
            </a: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impulsan</a:t>
            </a: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 un individuo a llevar a cabo ciertas acciones y a </a:t>
            </a: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mantener firme su conducta</a:t>
            </a:r>
            <a:r>
              <a:rPr lang="es-ES" sz="2399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hasta lograr cumplir todos los objetivos planteados. Se asocia a la </a:t>
            </a: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voluntad</a:t>
            </a:r>
            <a:r>
              <a:rPr lang="es-ES" sz="2399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 al </a:t>
            </a: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interés</a:t>
            </a:r>
            <a:r>
              <a:rPr lang="es-ES" sz="2399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sz="2399"/>
          </a:p>
        </p:txBody>
      </p:sp>
      <p:pic>
        <p:nvPicPr>
          <p:cNvPr id="278" name="Google Shape;278;p26" descr="Resultado de imagen de MOTIVAC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8370" y="3487830"/>
            <a:ext cx="7142786" cy="304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6"/>
          <p:cNvSpPr/>
          <p:nvPr/>
        </p:nvSpPr>
        <p:spPr>
          <a:xfrm>
            <a:off x="4224189" y="1828241"/>
            <a:ext cx="3727334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7"/>
          <p:cNvSpPr txBox="1"/>
          <p:nvPr/>
        </p:nvSpPr>
        <p:spPr>
          <a:xfrm>
            <a:off x="2027949" y="3021324"/>
            <a:ext cx="7780495" cy="52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7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REQUISITOS PARA EMPRENDER</a:t>
            </a:r>
            <a:endParaRPr sz="2399"/>
          </a:p>
        </p:txBody>
      </p:sp>
      <p:cxnSp>
        <p:nvCxnSpPr>
          <p:cNvPr id="286" name="Google Shape;286;p27"/>
          <p:cNvCxnSpPr/>
          <p:nvPr/>
        </p:nvCxnSpPr>
        <p:spPr>
          <a:xfrm>
            <a:off x="2321086" y="2872009"/>
            <a:ext cx="7288601" cy="4989"/>
          </a:xfrm>
          <a:prstGeom prst="straightConnector1">
            <a:avLst/>
          </a:prstGeom>
          <a:noFill/>
          <a:ln w="76200" cap="flat" cmpd="sng">
            <a:solidFill>
              <a:srgbClr val="6FAA4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7" name="Google Shape;287;p27"/>
          <p:cNvCxnSpPr/>
          <p:nvPr/>
        </p:nvCxnSpPr>
        <p:spPr>
          <a:xfrm>
            <a:off x="2339983" y="3613697"/>
            <a:ext cx="7288601" cy="4989"/>
          </a:xfrm>
          <a:prstGeom prst="straightConnector1">
            <a:avLst/>
          </a:prstGeom>
          <a:noFill/>
          <a:ln w="76200" cap="flat" cmpd="sng">
            <a:solidFill>
              <a:srgbClr val="6FAA47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8"/>
          <p:cNvSpPr txBox="1">
            <a:spLocks noGrp="1"/>
          </p:cNvSpPr>
          <p:nvPr>
            <p:ph type="title"/>
          </p:nvPr>
        </p:nvSpPr>
        <p:spPr>
          <a:xfrm>
            <a:off x="2895492" y="847732"/>
            <a:ext cx="6345716" cy="160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b" anchorCtr="0">
            <a:normAutofit/>
          </a:bodyPr>
          <a:lstStyle/>
          <a:p>
            <a:pPr>
              <a:spcBef>
                <a:spcPts val="0"/>
              </a:spcBef>
              <a:buClr>
                <a:srgbClr val="0070C0"/>
              </a:buClr>
              <a:buSzPts val="2100"/>
            </a:pPr>
            <a:r>
              <a:rPr lang="es-ES" sz="2799" b="1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REQUISITOS PARA EMPRENDER</a:t>
            </a:r>
            <a:endParaRPr/>
          </a:p>
        </p:txBody>
      </p:sp>
      <p:sp>
        <p:nvSpPr>
          <p:cNvPr id="293" name="Google Shape;293;p28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4" name="Google Shape;294;p28" descr="Resultado de imagen de preguntas clave para empezar un negoci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2632" y="2837856"/>
            <a:ext cx="7838850" cy="3375518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8"/>
          <p:cNvSpPr/>
          <p:nvPr/>
        </p:nvSpPr>
        <p:spPr>
          <a:xfrm>
            <a:off x="2721917" y="2395135"/>
            <a:ext cx="6207499" cy="85028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"/>
          <p:cNvSpPr txBox="1"/>
          <p:nvPr/>
        </p:nvSpPr>
        <p:spPr>
          <a:xfrm>
            <a:off x="1859349" y="2871869"/>
            <a:ext cx="7780495" cy="1754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5400" b="1" dirty="0">
                <a:solidFill>
                  <a:schemeClr val="accent6"/>
                </a:solidFill>
                <a:latin typeface="+mj-lt"/>
                <a:ea typeface="Lato"/>
                <a:cs typeface="Lato"/>
                <a:sym typeface="Lato"/>
              </a:rPr>
              <a:t>GENERACIÓN </a:t>
            </a:r>
          </a:p>
          <a:p>
            <a:pPr algn="ctr"/>
            <a:r>
              <a:rPr lang="es-ES" sz="5400" b="1" dirty="0">
                <a:solidFill>
                  <a:schemeClr val="accent6"/>
                </a:solidFill>
                <a:latin typeface="+mj-lt"/>
                <a:ea typeface="Lato"/>
                <a:cs typeface="Lato"/>
                <a:sym typeface="Lato"/>
              </a:rPr>
              <a:t>DE IDEAS</a:t>
            </a:r>
            <a:endParaRPr sz="4800" dirty="0">
              <a:solidFill>
                <a:schemeClr val="accent6"/>
              </a:solidFill>
              <a:latin typeface="+mj-lt"/>
            </a:endParaRPr>
          </a:p>
        </p:txBody>
      </p:sp>
      <p:pic>
        <p:nvPicPr>
          <p:cNvPr id="6" name="Gráfico 5" descr="Cerebro derecho">
            <a:extLst>
              <a:ext uri="{FF2B5EF4-FFF2-40B4-BE49-F238E27FC236}">
                <a16:creationId xmlns:a16="http://schemas.microsoft.com/office/drawing/2014/main" id="{E27B7C04-A701-4610-A873-9BBB25DE25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6763" y="1346200"/>
            <a:ext cx="1525669" cy="152566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9"/>
          <p:cNvSpPr txBox="1">
            <a:spLocks noGrp="1"/>
          </p:cNvSpPr>
          <p:nvPr>
            <p:ph type="title"/>
          </p:nvPr>
        </p:nvSpPr>
        <p:spPr>
          <a:xfrm>
            <a:off x="-1473104" y="2237250"/>
            <a:ext cx="7454667" cy="3332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Autofit/>
          </a:bodyPr>
          <a:lstStyle/>
          <a:p>
            <a:pPr algn="ctr">
              <a:lnSpc>
                <a:spcPct val="200000"/>
              </a:lnSpc>
              <a:buSzPts val="2400"/>
            </a:pPr>
            <a:r>
              <a:rPr lang="es-ES" sz="3199" b="1">
                <a:latin typeface="Lato"/>
                <a:ea typeface="Lato"/>
                <a:cs typeface="Lato"/>
                <a:sym typeface="Lato"/>
              </a:rPr>
              <a:t>REQUISITOS </a:t>
            </a:r>
            <a:br>
              <a:rPr lang="es-ES" sz="3199" b="1">
                <a:latin typeface="Lato"/>
                <a:ea typeface="Lato"/>
                <a:cs typeface="Lato"/>
                <a:sym typeface="Lato"/>
              </a:rPr>
            </a:br>
            <a:r>
              <a:rPr lang="es-ES" sz="3199" b="1">
                <a:latin typeface="Lato"/>
                <a:ea typeface="Lato"/>
                <a:cs typeface="Lato"/>
                <a:sym typeface="Lato"/>
              </a:rPr>
              <a:t>PARA </a:t>
            </a:r>
            <a:br>
              <a:rPr lang="es-ES" sz="3199" b="1">
                <a:latin typeface="Lato"/>
                <a:ea typeface="Lato"/>
                <a:cs typeface="Lato"/>
                <a:sym typeface="Lato"/>
              </a:rPr>
            </a:br>
            <a:r>
              <a:rPr lang="es-ES" sz="3199" b="1">
                <a:latin typeface="Lato"/>
                <a:ea typeface="Lato"/>
                <a:cs typeface="Lato"/>
                <a:sym typeface="Lato"/>
              </a:rPr>
              <a:t>EMPRENDER</a:t>
            </a:r>
            <a:endParaRPr sz="3199"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1" name="Google Shape;301;p29"/>
          <p:cNvSpPr/>
          <p:nvPr/>
        </p:nvSpPr>
        <p:spPr>
          <a:xfrm>
            <a:off x="823" y="1271522"/>
            <a:ext cx="631516" cy="52114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05" tIns="45686" rIns="91405" bIns="45686" anchor="ctr" anchorCtr="0">
            <a:noAutofit/>
          </a:bodyPr>
          <a:lstStyle/>
          <a:p>
            <a:pPr algn="ctr"/>
            <a:r>
              <a:rPr lang="es-ES" sz="2399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799" b="1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2" name="Google Shape;302;p29"/>
          <p:cNvGrpSpPr/>
          <p:nvPr/>
        </p:nvGrpSpPr>
        <p:grpSpPr>
          <a:xfrm>
            <a:off x="5181449" y="567580"/>
            <a:ext cx="5560486" cy="5367735"/>
            <a:chOff x="2496011" y="1347"/>
            <a:chExt cx="4171652" cy="4027044"/>
          </a:xfrm>
        </p:grpSpPr>
        <p:sp>
          <p:nvSpPr>
            <p:cNvPr id="303" name="Google Shape;303;p29"/>
            <p:cNvSpPr/>
            <p:nvPr/>
          </p:nvSpPr>
          <p:spPr>
            <a:xfrm>
              <a:off x="3973312" y="1347"/>
              <a:ext cx="1217050" cy="1217050"/>
            </a:xfrm>
            <a:prstGeom prst="ellipse">
              <a:avLst/>
            </a:prstGeom>
            <a:solidFill>
              <a:srgbClr val="6FAA47"/>
            </a:solidFill>
            <a:ln w="12700" cap="flat" cmpd="sng">
              <a:solidFill>
                <a:srgbClr val="6FAA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862" tIns="121862" rIns="121862" bIns="121862" anchor="ctr" anchorCtr="0">
              <a:noAutofit/>
            </a:bodyPr>
            <a:lstStyle/>
            <a:p>
              <a:endParaRPr sz="2399"/>
            </a:p>
          </p:txBody>
        </p:sp>
        <p:sp>
          <p:nvSpPr>
            <p:cNvPr id="304" name="Google Shape;304;p29"/>
            <p:cNvSpPr txBox="1"/>
            <p:nvPr/>
          </p:nvSpPr>
          <p:spPr>
            <a:xfrm>
              <a:off x="4151545" y="179580"/>
              <a:ext cx="860584" cy="860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928" tIns="16928" rIns="16928" bIns="16928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ES" sz="133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PACIENCIA </a:t>
              </a:r>
              <a:endParaRPr sz="1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9"/>
            <p:cNvSpPr/>
            <p:nvPr/>
          </p:nvSpPr>
          <p:spPr>
            <a:xfrm rot="2160000">
              <a:off x="5151714" y="935787"/>
              <a:ext cx="322766" cy="41075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121862" tIns="121862" rIns="121862" bIns="121862" anchor="ctr" anchorCtr="0">
              <a:noAutofit/>
            </a:bodyPr>
            <a:lstStyle/>
            <a:p>
              <a:endParaRPr sz="2399"/>
            </a:p>
          </p:txBody>
        </p:sp>
        <p:sp>
          <p:nvSpPr>
            <p:cNvPr id="306" name="Google Shape;306;p29"/>
            <p:cNvSpPr txBox="1"/>
            <p:nvPr/>
          </p:nvSpPr>
          <p:spPr>
            <a:xfrm rot="2160000">
              <a:off x="5160960" y="989480"/>
              <a:ext cx="225936" cy="2464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10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9"/>
            <p:cNvSpPr/>
            <p:nvPr/>
          </p:nvSpPr>
          <p:spPr>
            <a:xfrm>
              <a:off x="5450613" y="1074669"/>
              <a:ext cx="1217050" cy="1217050"/>
            </a:xfrm>
            <a:prstGeom prst="ellipse">
              <a:avLst/>
            </a:prstGeom>
            <a:solidFill>
              <a:srgbClr val="F7B512"/>
            </a:solidFill>
            <a:ln w="12700" cap="flat" cmpd="sng">
              <a:solidFill>
                <a:srgbClr val="F7B51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862" tIns="121862" rIns="121862" bIns="121862" anchor="ctr" anchorCtr="0">
              <a:noAutofit/>
            </a:bodyPr>
            <a:lstStyle/>
            <a:p>
              <a:endParaRPr sz="2399"/>
            </a:p>
          </p:txBody>
        </p:sp>
        <p:sp>
          <p:nvSpPr>
            <p:cNvPr id="308" name="Google Shape;308;p29"/>
            <p:cNvSpPr txBox="1"/>
            <p:nvPr/>
          </p:nvSpPr>
          <p:spPr>
            <a:xfrm>
              <a:off x="5628846" y="1252902"/>
              <a:ext cx="860584" cy="860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928" tIns="16928" rIns="16928" bIns="16928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ES" sz="133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TIEMPO DE INVERSIÓN</a:t>
              </a:r>
              <a:endParaRPr sz="1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9"/>
            <p:cNvSpPr/>
            <p:nvPr/>
          </p:nvSpPr>
          <p:spPr>
            <a:xfrm rot="6480000">
              <a:off x="5618439" y="2337465"/>
              <a:ext cx="322766" cy="41075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121862" tIns="121862" rIns="121862" bIns="121862" anchor="ctr" anchorCtr="0">
              <a:noAutofit/>
            </a:bodyPr>
            <a:lstStyle/>
            <a:p>
              <a:endParaRPr sz="2399"/>
            </a:p>
          </p:txBody>
        </p:sp>
        <p:sp>
          <p:nvSpPr>
            <p:cNvPr id="310" name="Google Shape;310;p29"/>
            <p:cNvSpPr txBox="1"/>
            <p:nvPr/>
          </p:nvSpPr>
          <p:spPr>
            <a:xfrm rot="-4320000">
              <a:off x="5681815" y="2373571"/>
              <a:ext cx="225936" cy="2464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10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4886334" y="2811341"/>
              <a:ext cx="1217050" cy="1217050"/>
            </a:xfrm>
            <a:prstGeom prst="ellipse">
              <a:avLst/>
            </a:prstGeom>
            <a:solidFill>
              <a:srgbClr val="0093D6"/>
            </a:solidFill>
            <a:ln w="12700" cap="flat" cmpd="sng">
              <a:solidFill>
                <a:srgbClr val="0093D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862" tIns="121862" rIns="121862" bIns="121862" anchor="ctr" anchorCtr="0">
              <a:noAutofit/>
            </a:bodyPr>
            <a:lstStyle/>
            <a:p>
              <a:endParaRPr sz="2399"/>
            </a:p>
          </p:txBody>
        </p:sp>
        <p:sp>
          <p:nvSpPr>
            <p:cNvPr id="312" name="Google Shape;312;p29"/>
            <p:cNvSpPr txBox="1"/>
            <p:nvPr/>
          </p:nvSpPr>
          <p:spPr>
            <a:xfrm>
              <a:off x="5064567" y="2989574"/>
              <a:ext cx="860584" cy="860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928" tIns="16928" rIns="16928" bIns="16928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ES" sz="133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RECURSOS FINANCIEROS </a:t>
              </a:r>
              <a:endParaRPr sz="1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9"/>
            <p:cNvSpPr/>
            <p:nvPr/>
          </p:nvSpPr>
          <p:spPr>
            <a:xfrm rot="10800000">
              <a:off x="4429589" y="3214489"/>
              <a:ext cx="322766" cy="41075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121862" tIns="121862" rIns="121862" bIns="121862" anchor="ctr" anchorCtr="0">
              <a:noAutofit/>
            </a:bodyPr>
            <a:lstStyle/>
            <a:p>
              <a:endParaRPr sz="2399"/>
            </a:p>
          </p:txBody>
        </p:sp>
        <p:sp>
          <p:nvSpPr>
            <p:cNvPr id="314" name="Google Shape;314;p29"/>
            <p:cNvSpPr txBox="1"/>
            <p:nvPr/>
          </p:nvSpPr>
          <p:spPr>
            <a:xfrm>
              <a:off x="4526419" y="3296640"/>
              <a:ext cx="225936" cy="2464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10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9"/>
            <p:cNvSpPr/>
            <p:nvPr/>
          </p:nvSpPr>
          <p:spPr>
            <a:xfrm>
              <a:off x="3060290" y="2811341"/>
              <a:ext cx="1217050" cy="1217050"/>
            </a:xfrm>
            <a:prstGeom prst="ellipse">
              <a:avLst/>
            </a:prstGeom>
            <a:solidFill>
              <a:srgbClr val="BB2F8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862" tIns="121862" rIns="121862" bIns="121862" anchor="ctr" anchorCtr="0">
              <a:noAutofit/>
            </a:bodyPr>
            <a:lstStyle/>
            <a:p>
              <a:endParaRPr sz="2399"/>
            </a:p>
          </p:txBody>
        </p:sp>
        <p:sp>
          <p:nvSpPr>
            <p:cNvPr id="316" name="Google Shape;316;p29"/>
            <p:cNvSpPr txBox="1"/>
            <p:nvPr/>
          </p:nvSpPr>
          <p:spPr>
            <a:xfrm>
              <a:off x="3238523" y="2989574"/>
              <a:ext cx="860584" cy="860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928" tIns="16928" rIns="16928" bIns="16928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ES" sz="133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INVESTIGACIÓN DE MERCADO</a:t>
              </a:r>
              <a:endParaRPr sz="1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9"/>
            <p:cNvSpPr/>
            <p:nvPr/>
          </p:nvSpPr>
          <p:spPr>
            <a:xfrm rot="-6480000">
              <a:off x="3228115" y="2354841"/>
              <a:ext cx="322766" cy="41075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121862" tIns="121862" rIns="121862" bIns="121862" anchor="ctr" anchorCtr="0">
              <a:noAutofit/>
            </a:bodyPr>
            <a:lstStyle/>
            <a:p>
              <a:endParaRPr sz="2399"/>
            </a:p>
          </p:txBody>
        </p:sp>
        <p:sp>
          <p:nvSpPr>
            <p:cNvPr id="318" name="Google Shape;318;p29"/>
            <p:cNvSpPr txBox="1"/>
            <p:nvPr/>
          </p:nvSpPr>
          <p:spPr>
            <a:xfrm rot="4320000">
              <a:off x="3291491" y="2483037"/>
              <a:ext cx="225936" cy="2464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10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2496011" y="1074669"/>
              <a:ext cx="1217050" cy="1217050"/>
            </a:xfrm>
            <a:prstGeom prst="ellipse">
              <a:avLst/>
            </a:prstGeom>
            <a:solidFill>
              <a:srgbClr val="4372A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862" tIns="121862" rIns="121862" bIns="121862" anchor="ctr" anchorCtr="0">
              <a:noAutofit/>
            </a:bodyPr>
            <a:lstStyle/>
            <a:p>
              <a:endParaRPr sz="2399"/>
            </a:p>
          </p:txBody>
        </p:sp>
        <p:sp>
          <p:nvSpPr>
            <p:cNvPr id="320" name="Google Shape;320;p29"/>
            <p:cNvSpPr txBox="1"/>
            <p:nvPr/>
          </p:nvSpPr>
          <p:spPr>
            <a:xfrm>
              <a:off x="2674244" y="1252902"/>
              <a:ext cx="860584" cy="860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928" tIns="16928" rIns="16928" bIns="16928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s-ES" sz="133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ACEPTAR COMENTARIOS DE TERERAS PERSONAS</a:t>
              </a:r>
              <a:endParaRPr sz="1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9"/>
            <p:cNvSpPr/>
            <p:nvPr/>
          </p:nvSpPr>
          <p:spPr>
            <a:xfrm rot="-2160000">
              <a:off x="3674413" y="946526"/>
              <a:ext cx="322766" cy="41075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B3CAE7"/>
            </a:solidFill>
            <a:ln>
              <a:noFill/>
            </a:ln>
          </p:spPr>
          <p:txBody>
            <a:bodyPr spcFirstLastPara="1" wrap="square" lIns="121862" tIns="121862" rIns="121862" bIns="121862" anchor="ctr" anchorCtr="0">
              <a:noAutofit/>
            </a:bodyPr>
            <a:lstStyle/>
            <a:p>
              <a:endParaRPr sz="2399"/>
            </a:p>
          </p:txBody>
        </p:sp>
        <p:sp>
          <p:nvSpPr>
            <p:cNvPr id="322" name="Google Shape;322;p29"/>
            <p:cNvSpPr txBox="1"/>
            <p:nvPr/>
          </p:nvSpPr>
          <p:spPr>
            <a:xfrm rot="-2160000">
              <a:off x="3683659" y="1057135"/>
              <a:ext cx="225936" cy="2464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1066">
                <a:solidFill>
                  <a:srgbClr val="4372A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0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30"/>
          <p:cNvSpPr txBox="1"/>
          <p:nvPr/>
        </p:nvSpPr>
        <p:spPr>
          <a:xfrm>
            <a:off x="1485396" y="3165230"/>
            <a:ext cx="12319315" cy="912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r>
              <a:rPr lang="es-ES" sz="5332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 LO MÁS IMPORTANTE…</a:t>
            </a:r>
            <a:endParaRPr sz="5332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1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31"/>
          <p:cNvSpPr txBox="1"/>
          <p:nvPr/>
        </p:nvSpPr>
        <p:spPr>
          <a:xfrm>
            <a:off x="1793229" y="2938472"/>
            <a:ext cx="10185363" cy="994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r>
              <a:rPr lang="es-ES" sz="58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¡</a:t>
            </a:r>
            <a:r>
              <a:rPr lang="es-ES" sz="5332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PASAR</a:t>
            </a:r>
            <a:r>
              <a:rPr lang="es-ES" sz="58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 LA  ACCIÓN!</a:t>
            </a:r>
            <a:endParaRPr sz="5865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0" name="Google Shape;340;p32"/>
          <p:cNvCxnSpPr/>
          <p:nvPr/>
        </p:nvCxnSpPr>
        <p:spPr>
          <a:xfrm rot="10800000" flipH="1">
            <a:off x="1811090" y="2826722"/>
            <a:ext cx="8061352" cy="27432"/>
          </a:xfrm>
          <a:prstGeom prst="straightConnector1">
            <a:avLst/>
          </a:prstGeom>
          <a:noFill/>
          <a:ln w="762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41" name="Google Shape;341;p32"/>
          <p:cNvCxnSpPr/>
          <p:nvPr/>
        </p:nvCxnSpPr>
        <p:spPr>
          <a:xfrm rot="10800000" flipH="1">
            <a:off x="1811090" y="3711714"/>
            <a:ext cx="8061352" cy="27432"/>
          </a:xfrm>
          <a:prstGeom prst="straightConnector1">
            <a:avLst/>
          </a:prstGeom>
          <a:noFill/>
          <a:ln w="76200" cap="flat" cmpd="sng">
            <a:solidFill>
              <a:srgbClr val="F7B51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2" name="Google Shape;342;p32"/>
          <p:cNvSpPr txBox="1"/>
          <p:nvPr/>
        </p:nvSpPr>
        <p:spPr>
          <a:xfrm>
            <a:off x="2027949" y="3021324"/>
            <a:ext cx="7780495" cy="52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799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DINÁMICA DE GRUPO</a:t>
            </a:r>
            <a:endParaRPr sz="2399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3"/>
          <p:cNvSpPr/>
          <p:nvPr/>
        </p:nvSpPr>
        <p:spPr>
          <a:xfrm>
            <a:off x="823" y="1184750"/>
            <a:ext cx="631516" cy="52114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05" tIns="45686" rIns="91405" bIns="45686" anchor="ctr" anchorCtr="0">
            <a:noAutofit/>
          </a:bodyPr>
          <a:lstStyle/>
          <a:p>
            <a:pPr algn="ctr"/>
            <a:r>
              <a:rPr lang="es-ES" sz="2399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799" b="1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3"/>
          <p:cNvSpPr txBox="1"/>
          <p:nvPr/>
        </p:nvSpPr>
        <p:spPr>
          <a:xfrm>
            <a:off x="3923724" y="1378880"/>
            <a:ext cx="10185363" cy="298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r>
              <a:rPr lang="es-ES" sz="2799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DINÁMICA DE GRUPO:</a:t>
            </a:r>
            <a:endParaRPr sz="2399"/>
          </a:p>
          <a:p>
            <a:endParaRPr sz="799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799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33"/>
          <p:cNvSpPr/>
          <p:nvPr/>
        </p:nvSpPr>
        <p:spPr>
          <a:xfrm>
            <a:off x="1245147" y="2159472"/>
            <a:ext cx="8479748" cy="452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Dividir las personas asistentes en grupos de 6-10 personas.</a:t>
            </a:r>
            <a:endParaRPr sz="2399"/>
          </a:p>
          <a:p>
            <a:endParaRPr sz="2399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Cada persona escribe en un folio:</a:t>
            </a:r>
            <a:endParaRPr sz="2399"/>
          </a:p>
          <a:p>
            <a:pPr marL="342834" indent="-342834"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Nombre de la empresa</a:t>
            </a:r>
            <a:endParaRPr sz="2399"/>
          </a:p>
          <a:p>
            <a:pPr marL="342834" indent="-342834"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Slogan </a:t>
            </a:r>
            <a:endParaRPr sz="2399"/>
          </a:p>
          <a:p>
            <a:pPr marL="342834" indent="-342834"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Actividad de la empresa</a:t>
            </a:r>
            <a:endParaRPr sz="2399"/>
          </a:p>
          <a:p>
            <a:pPr marL="342834" indent="-342834"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Descripción de la empresa</a:t>
            </a:r>
            <a:endParaRPr sz="2399"/>
          </a:p>
          <a:p>
            <a:pPr marL="342834" indent="-342834"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Descripción del puesto y las funciones que va a desempeñar</a:t>
            </a:r>
            <a:endParaRPr sz="2399"/>
          </a:p>
          <a:p>
            <a:endParaRPr sz="2399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Cada participante presenta el proyecto al resto de personas y se somete a las apreciaciones que le hagan</a:t>
            </a:r>
            <a:endParaRPr sz="2399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0" name="Google Shape;350;p33"/>
          <p:cNvSpPr/>
          <p:nvPr/>
        </p:nvSpPr>
        <p:spPr>
          <a:xfrm>
            <a:off x="3799017" y="1842409"/>
            <a:ext cx="4209194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4"/>
          <p:cNvSpPr txBox="1"/>
          <p:nvPr/>
        </p:nvSpPr>
        <p:spPr>
          <a:xfrm>
            <a:off x="865974" y="2361570"/>
            <a:ext cx="10185363" cy="2963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r>
              <a:rPr lang="es-ES" sz="2666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OBJETIVOS:</a:t>
            </a:r>
            <a:endParaRPr sz="2399"/>
          </a:p>
          <a:p>
            <a:endParaRPr sz="799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799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34"/>
          <p:cNvSpPr/>
          <p:nvPr/>
        </p:nvSpPr>
        <p:spPr>
          <a:xfrm>
            <a:off x="908491" y="3211608"/>
            <a:ext cx="10784537" cy="2307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marL="285695" indent="-285695">
              <a:buClr>
                <a:srgbClr val="005FB6"/>
              </a:buClr>
              <a:buSzPts val="1800"/>
              <a:buFont typeface="Noto Sans Symbols"/>
              <a:buChar char="▪"/>
            </a:pPr>
            <a:r>
              <a:rPr lang="es-ES" sz="2399" dirty="0">
                <a:solidFill>
                  <a:srgbClr val="005FB6"/>
                </a:solidFill>
                <a:latin typeface="Lato"/>
                <a:ea typeface="Lato"/>
                <a:cs typeface="Lato"/>
                <a:sym typeface="Lato"/>
              </a:rPr>
              <a:t>Que aprendan a encajar las críticas y les ayude a reforzar sus ideas</a:t>
            </a:r>
            <a:endParaRPr sz="2399" dirty="0"/>
          </a:p>
          <a:p>
            <a:pPr indent="-152350">
              <a:buClr>
                <a:srgbClr val="005FB6"/>
              </a:buClr>
              <a:buSzPts val="1800"/>
              <a:buFont typeface="Noto Sans Symbols"/>
              <a:buChar char="▪"/>
            </a:pPr>
            <a:r>
              <a:rPr lang="es-ES" sz="2399" dirty="0">
                <a:solidFill>
                  <a:srgbClr val="005FB6"/>
                </a:solidFill>
                <a:latin typeface="Lato"/>
                <a:ea typeface="Lato"/>
                <a:cs typeface="Lato"/>
                <a:sym typeface="Lato"/>
              </a:rPr>
              <a:t> Que las personas emprendedoras aprendan a comunicar en positivo</a:t>
            </a:r>
            <a:endParaRPr sz="2399" dirty="0"/>
          </a:p>
          <a:p>
            <a:pPr marL="285695" indent="-285695">
              <a:buClr>
                <a:srgbClr val="005FB6"/>
              </a:buClr>
              <a:buSzPts val="1800"/>
              <a:buFont typeface="Noto Sans Symbols"/>
              <a:buChar char="▪"/>
            </a:pPr>
            <a:r>
              <a:rPr lang="es-ES" sz="2399" dirty="0">
                <a:solidFill>
                  <a:srgbClr val="005FB6"/>
                </a:solidFill>
                <a:latin typeface="Lato"/>
                <a:ea typeface="Lato"/>
                <a:cs typeface="Lato"/>
                <a:sym typeface="Lato"/>
              </a:rPr>
              <a:t>Que pierdan el miedo a hablar de su negocio</a:t>
            </a:r>
            <a:endParaRPr sz="2399" dirty="0"/>
          </a:p>
          <a:p>
            <a:pPr marL="285695" indent="-285695">
              <a:buClr>
                <a:srgbClr val="005FB6"/>
              </a:buClr>
              <a:buSzPts val="1800"/>
              <a:buFont typeface="Noto Sans Symbols"/>
              <a:buChar char="▪"/>
            </a:pPr>
            <a:r>
              <a:rPr lang="es-ES" sz="2399" dirty="0">
                <a:solidFill>
                  <a:srgbClr val="005FB6"/>
                </a:solidFill>
                <a:latin typeface="Lato"/>
                <a:ea typeface="Lato"/>
                <a:cs typeface="Lato"/>
                <a:sym typeface="Lato"/>
              </a:rPr>
              <a:t>Que cojan el hábito de escribir las ideas que tengan cómo primer paso para emprender</a:t>
            </a:r>
            <a:endParaRPr sz="2399" dirty="0"/>
          </a:p>
          <a:p>
            <a:pPr marL="285695" indent="-285695">
              <a:buClr>
                <a:srgbClr val="005FB6"/>
              </a:buClr>
              <a:buSzPts val="1800"/>
              <a:buFont typeface="Noto Sans Symbols"/>
              <a:buChar char="▪"/>
            </a:pPr>
            <a:r>
              <a:rPr lang="es-ES" sz="2399" dirty="0">
                <a:solidFill>
                  <a:srgbClr val="005FB6"/>
                </a:solidFill>
                <a:latin typeface="Lato"/>
                <a:ea typeface="Lato"/>
                <a:cs typeface="Lato"/>
                <a:sym typeface="Lato"/>
              </a:rPr>
              <a:t>Que experimenten que las ideas se nutren de otras ideas</a:t>
            </a:r>
            <a:endParaRPr sz="2399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7" name="Google Shape;357;p34"/>
          <p:cNvSpPr txBox="1"/>
          <p:nvPr/>
        </p:nvSpPr>
        <p:spPr>
          <a:xfrm>
            <a:off x="1065807" y="1158549"/>
            <a:ext cx="10468001" cy="1337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0070C0"/>
              </a:buClr>
              <a:buSzPts val="2100"/>
            </a:pPr>
            <a:r>
              <a:rPr lang="es-ES" sz="2799">
                <a:solidFill>
                  <a:srgbClr val="0070C0"/>
                </a:solidFill>
                <a:latin typeface="Lato"/>
                <a:ea typeface="Lato"/>
                <a:cs typeface="Lato"/>
                <a:sym typeface="Lato"/>
              </a:rPr>
              <a:t>DINÁMICA DE GRUPO</a:t>
            </a:r>
            <a:endParaRPr sz="2399" dirty="0"/>
          </a:p>
        </p:txBody>
      </p:sp>
      <p:sp>
        <p:nvSpPr>
          <p:cNvPr id="358" name="Google Shape;358;p34"/>
          <p:cNvSpPr/>
          <p:nvPr/>
        </p:nvSpPr>
        <p:spPr>
          <a:xfrm>
            <a:off x="4210017" y="2012476"/>
            <a:ext cx="4209194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982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 txBox="1"/>
          <p:nvPr/>
        </p:nvSpPr>
        <p:spPr>
          <a:xfrm>
            <a:off x="724250" y="2164999"/>
            <a:ext cx="10118434" cy="415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marL="285695" indent="-285695" algn="just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Utiliza ideas como </a:t>
            </a:r>
            <a:r>
              <a:rPr lang="es-ES" sz="2399" b="1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trampolín.</a:t>
            </a:r>
            <a:endParaRPr sz="2399" dirty="0"/>
          </a:p>
          <a:p>
            <a:pPr marL="285695" indent="-285695" algn="just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s-ES" sz="2399" b="1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cantidad</a:t>
            </a: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como vía para llegar a la </a:t>
            </a:r>
            <a:r>
              <a:rPr lang="es-ES" sz="2399" b="1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calidad</a:t>
            </a:r>
            <a:r>
              <a:rPr lang="es-ES" sz="2399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399" dirty="0"/>
          </a:p>
          <a:p>
            <a:pPr marL="285695" indent="-285695" algn="just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 dejar de hacerse preguntas: ¿por qué? ¿Cuándo? ¿Cómo? ¿Cuánto?...</a:t>
            </a:r>
            <a:endParaRPr sz="2399" dirty="0"/>
          </a:p>
          <a:p>
            <a:pPr marL="285695" indent="-285695" algn="just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Probar distintas combinaciones</a:t>
            </a:r>
            <a:endParaRPr sz="2399" dirty="0"/>
          </a:p>
          <a:p>
            <a:pPr marL="285695" indent="-285695" algn="just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Romper con la rutina</a:t>
            </a:r>
            <a:endParaRPr sz="2399" dirty="0"/>
          </a:p>
          <a:p>
            <a:pPr marL="285695" indent="-285695" algn="just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Reinterpretar el trabajo</a:t>
            </a:r>
            <a:endParaRPr sz="2399" dirty="0"/>
          </a:p>
          <a:p>
            <a:pPr marL="285695" indent="-285695" algn="just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Pensamiento lateral: buscar alternativas, huir del pensamiento lineal y común</a:t>
            </a:r>
            <a:endParaRPr sz="2399" dirty="0"/>
          </a:p>
          <a:p>
            <a:pPr marL="285695" indent="-285695" algn="just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Desafiar las ideas preconcebidas</a:t>
            </a:r>
            <a:endParaRPr sz="2399" dirty="0"/>
          </a:p>
          <a:p>
            <a:pPr marL="285695" indent="-285695" algn="just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Observación, curiosidad y experimentación</a:t>
            </a:r>
            <a:endParaRPr sz="2399" dirty="0"/>
          </a:p>
          <a:p>
            <a:pPr marL="285695" indent="-285695" algn="just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Tomar riesgos (¡medidos! Cuando medimos, reducimos el riesgo) </a:t>
            </a:r>
            <a:endParaRPr sz="2399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F76CEEF-A81E-4945-A64E-B5FB49546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9293"/>
            <a:ext cx="10972800" cy="1325563"/>
          </a:xfrm>
        </p:spPr>
        <p:txBody>
          <a:bodyPr/>
          <a:lstStyle/>
          <a:p>
            <a:r>
              <a:rPr lang="es-ES" sz="4000" b="1" dirty="0">
                <a:solidFill>
                  <a:schemeClr val="bg1"/>
                </a:solidFill>
                <a:ea typeface="Lato"/>
                <a:cs typeface="Lato"/>
                <a:sym typeface="Lato"/>
              </a:rPr>
              <a:t>¿CÓMO FAVORECER LA CREATIVIDAD?</a:t>
            </a:r>
            <a:br>
              <a:rPr lang="es-ES" sz="4000" b="1" dirty="0">
                <a:solidFill>
                  <a:schemeClr val="bg1"/>
                </a:solidFill>
                <a:ea typeface="Lato"/>
                <a:cs typeface="Lato"/>
                <a:sym typeface="Lato"/>
              </a:rPr>
            </a:br>
            <a:endParaRPr lang="es-P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"/>
          <p:cNvSpPr txBox="1">
            <a:spLocks noGrp="1"/>
          </p:cNvSpPr>
          <p:nvPr>
            <p:ph type="title"/>
          </p:nvPr>
        </p:nvSpPr>
        <p:spPr>
          <a:xfrm>
            <a:off x="2995027" y="1403065"/>
            <a:ext cx="5282459" cy="863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4372A5"/>
              </a:buClr>
              <a:buSzPts val="2400"/>
            </a:pPr>
            <a:r>
              <a:rPr lang="es-ES" sz="31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GENERACIÓN DE IDEAS</a:t>
            </a:r>
            <a:endParaRPr/>
          </a:p>
        </p:txBody>
      </p:sp>
      <p:sp>
        <p:nvSpPr>
          <p:cNvPr id="85" name="Google Shape;85;p4"/>
          <p:cNvSpPr/>
          <p:nvPr/>
        </p:nvSpPr>
        <p:spPr>
          <a:xfrm>
            <a:off x="823" y="1314038"/>
            <a:ext cx="631516" cy="52114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05" tIns="45686" rIns="91405" bIns="45686" anchor="ctr" anchorCtr="0">
            <a:noAutofit/>
          </a:bodyPr>
          <a:lstStyle/>
          <a:p>
            <a:pPr algn="ctr"/>
            <a:r>
              <a:rPr lang="es-ES" sz="2399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799" b="1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4" descr="Resultado de imagen de creativida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48668" y="2905336"/>
            <a:ext cx="6444495" cy="337748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4"/>
          <p:cNvSpPr txBox="1"/>
          <p:nvPr/>
        </p:nvSpPr>
        <p:spPr>
          <a:xfrm>
            <a:off x="472962" y="2668923"/>
            <a:ext cx="4561163" cy="3784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just"/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 </a:t>
            </a:r>
            <a:r>
              <a:rPr lang="es-ES" sz="2399" b="1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creatividad</a:t>
            </a:r>
            <a:r>
              <a:rPr lang="es-ES" sz="2399" b="1" dirty="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rPr>
              <a:t> </a:t>
            </a: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es la capacidad de generar nuevas </a:t>
            </a:r>
            <a:r>
              <a:rPr lang="es-ES" sz="2399" u="sng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ideas</a:t>
            </a: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 o </a:t>
            </a:r>
            <a:r>
              <a:rPr lang="es-ES" sz="2399" u="sng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  <a:hlinkClick r:id="rId5"/>
              </a:rPr>
              <a:t>conceptos</a:t>
            </a: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de </a:t>
            </a:r>
            <a:r>
              <a:rPr lang="es-ES" sz="2399" u="sng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  <a:hlinkClick r:id="rId6"/>
              </a:rPr>
              <a:t>nuevas asociaciones entre ideas y conceptos conocidos</a:t>
            </a:r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que habitualmente producen soluciones originales. </a:t>
            </a:r>
            <a:endParaRPr sz="2399" dirty="0"/>
          </a:p>
          <a:p>
            <a:pPr algn="just"/>
            <a:endParaRPr sz="2399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/>
            <a:r>
              <a:rPr lang="es-ES" sz="2399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 creatividad es sinónimo del "pensamiento original“.</a:t>
            </a:r>
            <a:endParaRPr sz="2399" dirty="0"/>
          </a:p>
        </p:txBody>
      </p:sp>
      <p:sp>
        <p:nvSpPr>
          <p:cNvPr id="88" name="Google Shape;88;p4"/>
          <p:cNvSpPr/>
          <p:nvPr/>
        </p:nvSpPr>
        <p:spPr>
          <a:xfrm>
            <a:off x="2991194" y="2012478"/>
            <a:ext cx="5102053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 txBox="1"/>
          <p:nvPr/>
        </p:nvSpPr>
        <p:spPr>
          <a:xfrm>
            <a:off x="853082" y="1372146"/>
            <a:ext cx="9657992" cy="584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3199" b="1">
                <a:solidFill>
                  <a:srgbClr val="4372A5"/>
                </a:solidFill>
                <a:latin typeface="Calibri"/>
                <a:ea typeface="Calibri"/>
                <a:cs typeface="Calibri"/>
                <a:sym typeface="Calibri"/>
              </a:rPr>
              <a:t>¿TÉCNICAS PARA ENCONTRAR UNA IDEA CREATIVA?</a:t>
            </a:r>
            <a:endParaRPr sz="3199" b="1">
              <a:solidFill>
                <a:srgbClr val="4372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5" descr="Resultado de imagen de mapas mental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2269" y="2540969"/>
            <a:ext cx="5714228" cy="4000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5"/>
          <p:cNvSpPr txBox="1"/>
          <p:nvPr/>
        </p:nvSpPr>
        <p:spPr>
          <a:xfrm>
            <a:off x="636530" y="2783424"/>
            <a:ext cx="4466094" cy="2307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just"/>
            <a:r>
              <a:rPr lang="es-ES" sz="2399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MAPAS MENTALES:</a:t>
            </a:r>
            <a:endParaRPr sz="2399"/>
          </a:p>
          <a:p>
            <a:pPr algn="just"/>
            <a:endParaRPr sz="2399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/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 raíz de un producto situado en el centro van surgiendo ideas conceptuales que a la vez pueden dar lugar a otras ideas.</a:t>
            </a:r>
            <a:endParaRPr sz="2399"/>
          </a:p>
        </p:txBody>
      </p:sp>
      <p:sp>
        <p:nvSpPr>
          <p:cNvPr id="97" name="Google Shape;97;p5"/>
          <p:cNvSpPr/>
          <p:nvPr/>
        </p:nvSpPr>
        <p:spPr>
          <a:xfrm rot="10800000" flipH="1">
            <a:off x="1304680" y="1909019"/>
            <a:ext cx="8786869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rgbClr val="4372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6"/>
          <p:cNvSpPr txBox="1"/>
          <p:nvPr/>
        </p:nvSpPr>
        <p:spPr>
          <a:xfrm>
            <a:off x="838909" y="1494396"/>
            <a:ext cx="9657992" cy="52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7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¿TÉCNICAS PARA ENCONTRAR UNA IDEA CREATIVA?</a:t>
            </a:r>
            <a:endParaRPr sz="2799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4" name="Google Shape;104;p6"/>
          <p:cNvSpPr txBox="1"/>
          <p:nvPr/>
        </p:nvSpPr>
        <p:spPr>
          <a:xfrm>
            <a:off x="535604" y="2856263"/>
            <a:ext cx="5091651" cy="267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r>
              <a:rPr lang="es-ES" sz="2399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TÉCNICA DE LAS CONSECUENCIAS</a:t>
            </a:r>
            <a:r>
              <a:rPr lang="es-ES" sz="2399" b="1">
                <a:solidFill>
                  <a:srgbClr val="6FAA47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2399"/>
          </a:p>
          <a:p>
            <a:endParaRPr sz="2399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Refuerza el argumento:</a:t>
            </a:r>
            <a:endParaRPr sz="2399"/>
          </a:p>
          <a:p>
            <a:pPr marL="457113" indent="-457113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pasaría si hago esto?</a:t>
            </a:r>
            <a:endParaRPr sz="2399"/>
          </a:p>
          <a:p>
            <a:pPr marL="457113" indent="-457113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¿Cuál es la ventaja si lo hago?</a:t>
            </a:r>
            <a:endParaRPr sz="2399"/>
          </a:p>
          <a:p>
            <a:pPr marL="457113" indent="-457113">
              <a:buClr>
                <a:schemeClr val="dk1"/>
              </a:buClr>
              <a:buSzPts val="1800"/>
              <a:buFont typeface="Lato"/>
              <a:buChar char="-"/>
            </a:pPr>
            <a:r>
              <a:rPr lang="es-ES" sz="23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¿Qué pasaría si no lo hago?</a:t>
            </a:r>
            <a:endParaRPr sz="2399"/>
          </a:p>
        </p:txBody>
      </p:sp>
      <p:pic>
        <p:nvPicPr>
          <p:cNvPr id="105" name="Google Shape;105;p6" descr="Resultado de imagen de consecuencias"/>
          <p:cNvPicPr preferRelativeResize="0"/>
          <p:nvPr/>
        </p:nvPicPr>
        <p:blipFill rotWithShape="1">
          <a:blip r:embed="rId3">
            <a:alphaModFix/>
          </a:blip>
          <a:srcRect t="6964" b="12044"/>
          <a:stretch/>
        </p:blipFill>
        <p:spPr>
          <a:xfrm>
            <a:off x="5548071" y="2599183"/>
            <a:ext cx="6128427" cy="372177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6"/>
          <p:cNvSpPr/>
          <p:nvPr/>
        </p:nvSpPr>
        <p:spPr>
          <a:xfrm>
            <a:off x="936201" y="2012476"/>
            <a:ext cx="9382107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rgbClr val="4372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7"/>
          <p:cNvSpPr txBox="1"/>
          <p:nvPr/>
        </p:nvSpPr>
        <p:spPr>
          <a:xfrm>
            <a:off x="1088812" y="1376395"/>
            <a:ext cx="9657992" cy="52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27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¿TÉCNICAS PARA ENCONTRAR UNA IDEA CREATIVA?</a:t>
            </a:r>
            <a:endParaRPr sz="2799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3" name="Google Shape;113;p7"/>
          <p:cNvSpPr txBox="1"/>
          <p:nvPr/>
        </p:nvSpPr>
        <p:spPr>
          <a:xfrm>
            <a:off x="616223" y="2729211"/>
            <a:ext cx="5474942" cy="3046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r>
              <a:rPr lang="es-ES" sz="2133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INVERTIR SUPOSICIONES:</a:t>
            </a:r>
            <a:endParaRPr sz="2399"/>
          </a:p>
          <a:p>
            <a:r>
              <a:rPr lang="es-ES" sz="2133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SUPOSICIÓN: </a:t>
            </a:r>
            <a:endParaRPr sz="2399"/>
          </a:p>
          <a:p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 las personas les gusta ir de compras</a:t>
            </a:r>
            <a:endParaRPr sz="2399"/>
          </a:p>
          <a:p>
            <a:r>
              <a:rPr lang="es-ES" sz="2133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INVERTIR SUPOSICIÓN:</a:t>
            </a:r>
            <a:endParaRPr sz="2399"/>
          </a:p>
          <a:p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 las personas no les gusta ir de compras</a:t>
            </a:r>
            <a:endParaRPr sz="2399"/>
          </a:p>
          <a:p>
            <a:r>
              <a:rPr lang="es-ES" sz="2133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SOLUCIÓN (FRASE MOTIVADORA, UN RETO):</a:t>
            </a:r>
            <a:endParaRPr sz="2399"/>
          </a:p>
          <a:p>
            <a:r>
              <a:rPr lang="es-ES"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Si no te gusta ir de compras, ¡hazlo por internet!</a:t>
            </a:r>
            <a:endParaRPr sz="2399"/>
          </a:p>
        </p:txBody>
      </p:sp>
      <p:pic>
        <p:nvPicPr>
          <p:cNvPr id="114" name="Google Shape;114;p7" descr="Resultado de imagen de suposiciones"/>
          <p:cNvPicPr preferRelativeResize="0"/>
          <p:nvPr/>
        </p:nvPicPr>
        <p:blipFill rotWithShape="1">
          <a:blip r:embed="rId3">
            <a:alphaModFix/>
          </a:blip>
          <a:srcRect l="3884" t="6461" r="4650" b="28917"/>
          <a:stretch/>
        </p:blipFill>
        <p:spPr>
          <a:xfrm>
            <a:off x="6091166" y="2214893"/>
            <a:ext cx="5662099" cy="407469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7"/>
          <p:cNvSpPr/>
          <p:nvPr/>
        </p:nvSpPr>
        <p:spPr>
          <a:xfrm>
            <a:off x="1191303" y="1870754"/>
            <a:ext cx="9382107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rgbClr val="4372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"/>
          <p:cNvSpPr txBox="1">
            <a:spLocks noGrp="1"/>
          </p:cNvSpPr>
          <p:nvPr>
            <p:ph type="title"/>
          </p:nvPr>
        </p:nvSpPr>
        <p:spPr>
          <a:xfrm>
            <a:off x="3317795" y="1449281"/>
            <a:ext cx="1051418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ctr" anchorCtr="0">
            <a:normAutofit/>
          </a:bodyPr>
          <a:lstStyle/>
          <a:p>
            <a:pPr>
              <a:buClr>
                <a:srgbClr val="4372A5"/>
              </a:buClr>
              <a:buSzPts val="2100"/>
            </a:pPr>
            <a:r>
              <a:rPr lang="es-ES" sz="2799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GENERACIÓN DE IDEAS</a:t>
            </a:r>
            <a:endParaRPr/>
          </a:p>
        </p:txBody>
      </p:sp>
      <p:sp>
        <p:nvSpPr>
          <p:cNvPr id="121" name="Google Shape;121;p8"/>
          <p:cNvSpPr txBox="1"/>
          <p:nvPr/>
        </p:nvSpPr>
        <p:spPr>
          <a:xfrm>
            <a:off x="-46547" y="1463246"/>
            <a:ext cx="4618181" cy="4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endParaRPr sz="23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8"/>
          <p:cNvSpPr txBox="1"/>
          <p:nvPr/>
        </p:nvSpPr>
        <p:spPr>
          <a:xfrm>
            <a:off x="948749" y="3470103"/>
            <a:ext cx="9657992" cy="871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5" tIns="45686" rIns="91405" bIns="45686" anchor="t" anchorCtr="0">
            <a:spAutoFit/>
          </a:bodyPr>
          <a:lstStyle/>
          <a:p>
            <a:pPr algn="ctr"/>
            <a:r>
              <a:rPr lang="es-ES" sz="5065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MEJOR HERRAMIENTA…</a:t>
            </a:r>
            <a:endParaRPr sz="5065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8"/>
          <p:cNvSpPr/>
          <p:nvPr/>
        </p:nvSpPr>
        <p:spPr>
          <a:xfrm>
            <a:off x="3090400" y="2310098"/>
            <a:ext cx="5102053" cy="60940"/>
          </a:xfrm>
          <a:prstGeom prst="rect">
            <a:avLst/>
          </a:prstGeom>
          <a:solidFill>
            <a:srgbClr val="4372A5"/>
          </a:solidFill>
          <a:ln w="12700" cap="flat" cmpd="sng">
            <a:solidFill>
              <a:srgbClr val="4372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862" tIns="60915" rIns="121862" bIns="60915" anchor="ctr" anchorCtr="0">
            <a:noAutofit/>
          </a:bodyPr>
          <a:lstStyle/>
          <a:p>
            <a:pPr algn="ctr"/>
            <a:endParaRPr sz="186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AND_THEME">
  <a:themeElements>
    <a:clrScheme name="NEW BRAND THEME">
      <a:dk1>
        <a:srgbClr val="005FB6"/>
      </a:dk1>
      <a:lt1>
        <a:srgbClr val="52AE32"/>
      </a:lt1>
      <a:dk2>
        <a:srgbClr val="FFFFFF"/>
      </a:dk2>
      <a:lt2>
        <a:srgbClr val="FFFFFF"/>
      </a:lt2>
      <a:accent1>
        <a:srgbClr val="52AE32"/>
      </a:accent1>
      <a:accent2>
        <a:srgbClr val="005FB6"/>
      </a:accent2>
      <a:accent3>
        <a:srgbClr val="706F6F"/>
      </a:accent3>
      <a:accent4>
        <a:srgbClr val="EE7203"/>
      </a:accent4>
      <a:accent5>
        <a:srgbClr val="52AE32"/>
      </a:accent5>
      <a:accent6>
        <a:srgbClr val="005FB6"/>
      </a:accent6>
      <a:hlink>
        <a:srgbClr val="0070C0"/>
      </a:hlink>
      <a:folHlink>
        <a:srgbClr val="954F72"/>
      </a:folHlink>
    </a:clrScheme>
    <a:fontScheme name="Personalizado 2">
      <a:majorFont>
        <a:latin typeface="Futura LT Pro Book"/>
        <a:ea typeface=""/>
        <a:cs typeface=""/>
      </a:majorFont>
      <a:minorFont>
        <a:latin typeface="Lato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PPT BRAND_ESP 16_9 .potx" id="{B8BEE5AB-7194-4982-AA8B-7A40A3229B42}" vid="{17180270-30D2-449E-8923-360F6C2AFA2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917</Words>
  <Application>Microsoft Office PowerPoint</Application>
  <PresentationFormat>Panorámica</PresentationFormat>
  <Paragraphs>162</Paragraphs>
  <Slides>36</Slides>
  <Notes>35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6" baseType="lpstr">
      <vt:lpstr>Calibri</vt:lpstr>
      <vt:lpstr>Futura LT Pro Book</vt:lpstr>
      <vt:lpstr>Lato</vt:lpstr>
      <vt:lpstr>Arial</vt:lpstr>
      <vt:lpstr>Times New Roman</vt:lpstr>
      <vt:lpstr>Cambria</vt:lpstr>
      <vt:lpstr>Noto Sans Symbols</vt:lpstr>
      <vt:lpstr>Lato Medium</vt:lpstr>
      <vt:lpstr>Lato Regular</vt:lpstr>
      <vt:lpstr>BRAND_THEME</vt:lpstr>
      <vt:lpstr>Tu idea</vt:lpstr>
      <vt:lpstr>objetivos</vt:lpstr>
      <vt:lpstr>Presentación de PowerPoint</vt:lpstr>
      <vt:lpstr>¿CÓMO FAVORECER LA CREATIVIDAD? </vt:lpstr>
      <vt:lpstr>GENERACIÓN DE IDEAS</vt:lpstr>
      <vt:lpstr>Presentación de PowerPoint</vt:lpstr>
      <vt:lpstr>Presentación de PowerPoint</vt:lpstr>
      <vt:lpstr>Presentación de PowerPoint</vt:lpstr>
      <vt:lpstr>GENERACIÓN DE IDEAS</vt:lpstr>
      <vt:lpstr>GENERACIÓN DE IDEAS</vt:lpstr>
      <vt:lpstr>GENERACIÓN DE IDEAS</vt:lpstr>
      <vt:lpstr>Presentación de PowerPoint</vt:lpstr>
      <vt:lpstr>Presentación de PowerPoint</vt:lpstr>
      <vt:lpstr>APROXIMACIÓN A LA IDEA DE NEGOCIO</vt:lpstr>
      <vt:lpstr>APROXIMACIÓN A LA IDEA DE NEGOCIO</vt:lpstr>
      <vt:lpstr>APROXIMACIÓN A LA IDEA DE NEGOCIO</vt:lpstr>
      <vt:lpstr>APROXIMACIÓN A LA IDEA DE NEGOCIO</vt:lpstr>
      <vt:lpstr>Presentación de PowerPoint</vt:lpstr>
      <vt:lpstr>Presentación de PowerPoint</vt:lpstr>
      <vt:lpstr>Presentación de PowerPoint</vt:lpstr>
      <vt:lpstr>Presentación de PowerPoint</vt:lpstr>
      <vt:lpstr>AUTOCONOCIMIENTO</vt:lpstr>
      <vt:lpstr>SUPERAR LOS TEMORES</vt:lpstr>
      <vt:lpstr>AUTOCONFIANZA</vt:lpstr>
      <vt:lpstr>AUTOCONFIANZA</vt:lpstr>
      <vt:lpstr>AUTOCONTROL</vt:lpstr>
      <vt:lpstr>MOTIVACIÓN</vt:lpstr>
      <vt:lpstr>Presentación de PowerPoint</vt:lpstr>
      <vt:lpstr>REQUISITOS PARA EMPRENDER</vt:lpstr>
      <vt:lpstr>REQUISITOS  PARA  EMPRENDER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Yecsabel Arévalo</dc:creator>
  <cp:lastModifiedBy>RODOLFO ALVA CORDOVA</cp:lastModifiedBy>
  <cp:revision>7</cp:revision>
  <dcterms:created xsi:type="dcterms:W3CDTF">2020-11-05T23:09:45Z</dcterms:created>
  <dcterms:modified xsi:type="dcterms:W3CDTF">2021-05-13T05:31:26Z</dcterms:modified>
</cp:coreProperties>
</file>